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82" r:id="rId1"/>
  </p:sldMasterIdLst>
  <p:notesMasterIdLst>
    <p:notesMasterId r:id="rId15"/>
  </p:notesMasterIdLst>
  <p:handoutMasterIdLst>
    <p:handoutMasterId r:id="rId16"/>
  </p:handoutMasterIdLst>
  <p:sldIdLst>
    <p:sldId id="397" r:id="rId2"/>
    <p:sldId id="636" r:id="rId3"/>
    <p:sldId id="637" r:id="rId4"/>
    <p:sldId id="638" r:id="rId5"/>
    <p:sldId id="651" r:id="rId6"/>
    <p:sldId id="650" r:id="rId7"/>
    <p:sldId id="649" r:id="rId8"/>
    <p:sldId id="648" r:id="rId9"/>
    <p:sldId id="652" r:id="rId10"/>
    <p:sldId id="654" r:id="rId11"/>
    <p:sldId id="653" r:id="rId12"/>
    <p:sldId id="655" r:id="rId13"/>
    <p:sldId id="621" r:id="rId14"/>
  </p:sldIdLst>
  <p:sldSz cx="9144000" cy="6858000" type="screen4x3"/>
  <p:notesSz cx="6881813" cy="92964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A9A9"/>
    <a:srgbClr val="FFCC99"/>
    <a:srgbClr val="DDDDDD"/>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03" autoAdjust="0"/>
    <p:restoredTop sz="91247" autoAdjust="0"/>
  </p:normalViewPr>
  <p:slideViewPr>
    <p:cSldViewPr>
      <p:cViewPr varScale="1">
        <p:scale>
          <a:sx n="65" d="100"/>
          <a:sy n="65" d="100"/>
        </p:scale>
        <p:origin x="-1164" y="-102"/>
      </p:cViewPr>
      <p:guideLst>
        <p:guide orient="horz" pos="2160"/>
        <p:guide orient="horz" pos="912"/>
        <p:guide orient="horz" pos="3888"/>
        <p:guide pos="2880"/>
        <p:guide pos="288"/>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210"/>
    </p:cViewPr>
  </p:sorterViewPr>
  <p:notesViewPr>
    <p:cSldViewPr>
      <p:cViewPr varScale="1">
        <p:scale>
          <a:sx n="40" d="100"/>
          <a:sy n="40" d="100"/>
        </p:scale>
        <p:origin x="-1884" y="-120"/>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C088A6D1-998E-4C55-8542-7AAA0C9A9AB8}" type="datetimeFigureOut">
              <a:rPr lang="en-US" smtClean="0"/>
              <a:pPr/>
              <a:t>6/26/2014</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67AAB6F5-C0E1-4DEF-9E80-8EDB682E808C}" type="slidenum">
              <a:rPr lang="en-US" smtClean="0"/>
              <a:pPr/>
              <a:t>‹#›</a:t>
            </a:fld>
            <a:endParaRPr lang="en-US" dirty="0"/>
          </a:p>
        </p:txBody>
      </p:sp>
    </p:spTree>
    <p:extLst>
      <p:ext uri="{BB962C8B-B14F-4D97-AF65-F5344CB8AC3E}">
        <p14:creationId xmlns:p14="http://schemas.microsoft.com/office/powerpoint/2010/main" val="1280947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F81141C1-3C5A-4240-87DB-9D4217E9B3B1}" type="datetimeFigureOut">
              <a:rPr lang="en-US" smtClean="0"/>
              <a:pPr/>
              <a:t>6/26/2014</a:t>
            </a:fld>
            <a:endParaRPr lang="en-US" dirty="0"/>
          </a:p>
        </p:txBody>
      </p:sp>
      <p:sp>
        <p:nvSpPr>
          <p:cNvPr id="4" name="Slide Image Placeholder 3"/>
          <p:cNvSpPr>
            <a:spLocks noGrp="1" noRot="1" noChangeAspect="1"/>
          </p:cNvSpPr>
          <p:nvPr>
            <p:ph type="sldImg" idx="2"/>
          </p:nvPr>
        </p:nvSpPr>
        <p:spPr>
          <a:xfrm>
            <a:off x="1370013" y="619125"/>
            <a:ext cx="4141787" cy="3106738"/>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559621" y="3873500"/>
            <a:ext cx="5762572" cy="472567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4BA92C5E-BF34-4775-B657-4ADF2F3104CA}" type="slidenum">
              <a:rPr lang="en-US" smtClean="0"/>
              <a:pPr/>
              <a:t>‹#›</a:t>
            </a:fld>
            <a:endParaRPr lang="en-US" dirty="0"/>
          </a:p>
        </p:txBody>
      </p:sp>
    </p:spTree>
    <p:extLst>
      <p:ext uri="{BB962C8B-B14F-4D97-AF65-F5344CB8AC3E}">
        <p14:creationId xmlns:p14="http://schemas.microsoft.com/office/powerpoint/2010/main" val="3794978380"/>
      </p:ext>
    </p:extLst>
  </p:cSld>
  <p:clrMap bg1="lt1" tx1="dk1" bg2="lt2" tx2="dk2" accent1="accent1" accent2="accent2" accent3="accent3" accent4="accent4" accent5="accent5" accent6="accent6" hlink="hlink" folHlink="folHlink"/>
  <p:notesStyle>
    <a:lvl1pPr marL="0" algn="l"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1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100" kern="1200">
        <a:solidFill>
          <a:schemeClr val="tx1"/>
        </a:solidFill>
        <a:latin typeface="+mn-lt"/>
        <a:ea typeface="+mn-ea"/>
        <a:cs typeface="+mn-cs"/>
      </a:defRPr>
    </a:lvl4pPr>
    <a:lvl5pPr marL="1828800" algn="l" defTabSz="914400" rtl="0" eaLnBrk="1" latinLnBrk="0" hangingPunct="1">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1" kern="1200" dirty="0" smtClean="0">
                <a:solidFill>
                  <a:schemeClr val="tx1"/>
                </a:solidFill>
                <a:latin typeface="+mn-lt"/>
                <a:ea typeface="+mn-ea"/>
                <a:cs typeface="+mn-cs"/>
              </a:rPr>
              <a:t>Introduction</a:t>
            </a:r>
          </a:p>
          <a:p>
            <a:r>
              <a:rPr lang="en-US" sz="1100" b="1" kern="1200" dirty="0" smtClean="0">
                <a:solidFill>
                  <a:schemeClr val="tx1"/>
                </a:solidFill>
                <a:latin typeface="+mn-lt"/>
                <a:ea typeface="+mn-ea"/>
                <a:cs typeface="+mn-cs"/>
              </a:rPr>
              <a:t> </a:t>
            </a:r>
          </a:p>
          <a:p>
            <a:r>
              <a:rPr lang="en-US" sz="1100" b="1" kern="1200" dirty="0" smtClean="0">
                <a:solidFill>
                  <a:schemeClr val="tx1"/>
                </a:solidFill>
                <a:latin typeface="+mn-lt"/>
                <a:ea typeface="+mn-ea"/>
                <a:cs typeface="+mn-cs"/>
              </a:rPr>
              <a:t>Purpose</a:t>
            </a:r>
          </a:p>
          <a:p>
            <a:r>
              <a:rPr lang="en-US" sz="1100" kern="1200" dirty="0" smtClean="0">
                <a:solidFill>
                  <a:schemeClr val="tx1"/>
                </a:solidFill>
                <a:latin typeface="+mn-lt"/>
                <a:ea typeface="+mn-ea"/>
                <a:cs typeface="+mn-cs"/>
              </a:rPr>
              <a:t>This Market Development Plan provides Avaya and Partner sales with essential information about the Avaya Enterprise Mobility Sales Play.  Together with the Enterprise Mobility Playbook this plan will help sales move through the buyer’s journey and effectively plan, pre-qualify, qualify, propose and win deals with customers.</a:t>
            </a:r>
          </a:p>
          <a:p>
            <a:r>
              <a:rPr lang="en-US" sz="1100" kern="1200" dirty="0" smtClean="0">
                <a:solidFill>
                  <a:schemeClr val="tx1"/>
                </a:solidFill>
                <a:latin typeface="+mn-lt"/>
                <a:ea typeface="+mn-ea"/>
                <a:cs typeface="+mn-cs"/>
              </a:rPr>
              <a:t>Content in the document is designed to enable readers to quickly grasp the customer problem and corresponding Avaya solution and value proposition.  In conjunction with the market analysis and competitive landscape Avaya associates and channel partners will be positioned to identify specific opportunities within their territory and drive enterprise mobility sales through a value selling framework. </a:t>
            </a:r>
          </a:p>
          <a:p>
            <a:endParaRPr lang="en-US" dirty="0"/>
          </a:p>
        </p:txBody>
      </p:sp>
      <p:sp>
        <p:nvSpPr>
          <p:cNvPr id="4" name="Slide Number Placeholder 3"/>
          <p:cNvSpPr>
            <a:spLocks noGrp="1"/>
          </p:cNvSpPr>
          <p:nvPr>
            <p:ph type="sldNum" sz="quarter" idx="10"/>
          </p:nvPr>
        </p:nvSpPr>
        <p:spPr/>
        <p:txBody>
          <a:bodyPr/>
          <a:lstStyle/>
          <a:p>
            <a:fld id="{4BA92C5E-BF34-4775-B657-4ADF2F3104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619125"/>
            <a:ext cx="4141787" cy="31067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8F9EB0-27AD-4D72-B1BB-CF023681D7F7}"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9" descr="PowerOfWe.jpg"/>
          <p:cNvPicPr>
            <a:picLocks noChangeAspect="1"/>
          </p:cNvPicPr>
          <p:nvPr/>
        </p:nvPicPr>
        <p:blipFill>
          <a:blip r:embed="rId2" cstate="print"/>
          <a:srcRect/>
          <a:stretch>
            <a:fillRect/>
          </a:stretch>
        </p:blipFill>
        <p:spPr bwMode="auto">
          <a:xfrm>
            <a:off x="1006483" y="1905006"/>
            <a:ext cx="2193925" cy="866775"/>
          </a:xfrm>
          <a:prstGeom prst="rect">
            <a:avLst/>
          </a:prstGeom>
          <a:noFill/>
          <a:ln w="9525">
            <a:noFill/>
            <a:miter lim="800000"/>
            <a:headEnd/>
            <a:tailEnd/>
          </a:ln>
        </p:spPr>
      </p:pic>
      <p:sp>
        <p:nvSpPr>
          <p:cNvPr id="5" name="Rectangle 4"/>
          <p:cNvSpPr/>
          <p:nvPr/>
        </p:nvSpPr>
        <p:spPr bwMode="white">
          <a:xfrm>
            <a:off x="0" y="3170244"/>
            <a:ext cx="9144000" cy="29257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42"/>
          <p:cNvSpPr>
            <a:spLocks noChangeArrowheads="1"/>
          </p:cNvSpPr>
          <p:nvPr/>
        </p:nvSpPr>
        <p:spPr bwMode="invGray">
          <a:xfrm flipH="1">
            <a:off x="0" y="-6344"/>
            <a:ext cx="9144000" cy="365125"/>
          </a:xfrm>
          <a:prstGeom prst="rect">
            <a:avLst/>
          </a:prstGeom>
          <a:gradFill rotWithShape="1">
            <a:gsLst>
              <a:gs pos="0">
                <a:srgbClr val="91050F"/>
              </a:gs>
              <a:gs pos="100000">
                <a:srgbClr val="D10811"/>
              </a:gs>
            </a:gsLst>
            <a:lin ang="0" scaled="1"/>
          </a:gradFill>
          <a:ln w="9525">
            <a:noFill/>
            <a:miter lim="800000"/>
            <a:headEnd/>
            <a:tailEnd/>
          </a:ln>
        </p:spPr>
        <p:txBody>
          <a:bodyPr wrap="none" anchor="ctr"/>
          <a:lstStyle/>
          <a:p>
            <a:pPr fontAlgn="auto">
              <a:spcBef>
                <a:spcPts val="0"/>
              </a:spcBef>
              <a:spcAft>
                <a:spcPts val="0"/>
              </a:spcAft>
              <a:defRPr/>
            </a:pPr>
            <a:endParaRPr lang="en-US"/>
          </a:p>
        </p:txBody>
      </p:sp>
      <p:grpSp>
        <p:nvGrpSpPr>
          <p:cNvPr id="7" name="Group 97"/>
          <p:cNvGrpSpPr>
            <a:grpSpLocks/>
          </p:cNvGrpSpPr>
          <p:nvPr/>
        </p:nvGrpSpPr>
        <p:grpSpPr bwMode="auto">
          <a:xfrm>
            <a:off x="2324100" y="-6344"/>
            <a:ext cx="6821488" cy="365125"/>
            <a:chOff x="3784600" y="0"/>
            <a:chExt cx="5359400" cy="281857"/>
          </a:xfrm>
        </p:grpSpPr>
        <p:sp>
          <p:nvSpPr>
            <p:cNvPr id="8" name="Rectangle 496"/>
            <p:cNvSpPr>
              <a:spLocks noChangeArrowheads="1"/>
            </p:cNvSpPr>
            <p:nvPr/>
          </p:nvSpPr>
          <p:spPr bwMode="invGray">
            <a:xfrm>
              <a:off x="4100153" y="0"/>
              <a:ext cx="305574" cy="274504"/>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p>
          </p:txBody>
        </p:sp>
        <p:sp>
          <p:nvSpPr>
            <p:cNvPr id="9" name="Rectangle 497"/>
            <p:cNvSpPr>
              <a:spLocks noChangeArrowheads="1"/>
            </p:cNvSpPr>
            <p:nvPr/>
          </p:nvSpPr>
          <p:spPr bwMode="invGray">
            <a:xfrm>
              <a:off x="3784600" y="0"/>
              <a:ext cx="304327" cy="274504"/>
            </a:xfrm>
            <a:prstGeom prst="rect">
              <a:avLst/>
            </a:prstGeom>
            <a:solidFill>
              <a:srgbClr val="D10811">
                <a:alpha val="59999"/>
              </a:srgbClr>
            </a:solidFill>
            <a:ln w="9525">
              <a:noFill/>
              <a:miter lim="800000"/>
              <a:headEnd/>
              <a:tailEnd/>
            </a:ln>
          </p:spPr>
          <p:txBody>
            <a:bodyPr wrap="none" anchor="ctr"/>
            <a:lstStyle/>
            <a:p>
              <a:pPr fontAlgn="auto">
                <a:spcBef>
                  <a:spcPts val="0"/>
                </a:spcBef>
                <a:spcAft>
                  <a:spcPts val="0"/>
                </a:spcAft>
                <a:defRPr/>
              </a:pPr>
              <a:endParaRPr lang="en-US"/>
            </a:p>
          </p:txBody>
        </p:sp>
        <p:sp>
          <p:nvSpPr>
            <p:cNvPr id="10" name="Rectangle 498"/>
            <p:cNvSpPr>
              <a:spLocks noChangeArrowheads="1"/>
            </p:cNvSpPr>
            <p:nvPr/>
          </p:nvSpPr>
          <p:spPr bwMode="invGray">
            <a:xfrm>
              <a:off x="8519131" y="0"/>
              <a:ext cx="624869" cy="278181"/>
            </a:xfrm>
            <a:prstGeom prst="rect">
              <a:avLst/>
            </a:prstGeom>
            <a:solidFill>
              <a:srgbClr val="D10811">
                <a:alpha val="45882"/>
              </a:srgbClr>
            </a:solidFill>
            <a:ln w="9525" algn="ctr">
              <a:noFill/>
              <a:miter lim="800000"/>
              <a:headEnd/>
              <a:tailEnd/>
            </a:ln>
          </p:spPr>
          <p:txBody>
            <a:bodyPr wrap="none" anchor="ctr"/>
            <a:lstStyle/>
            <a:p>
              <a:pPr fontAlgn="auto">
                <a:spcBef>
                  <a:spcPts val="0"/>
                </a:spcBef>
                <a:spcAft>
                  <a:spcPts val="0"/>
                </a:spcAft>
                <a:defRPr/>
              </a:pPr>
              <a:endParaRPr lang="en-US"/>
            </a:p>
          </p:txBody>
        </p:sp>
        <p:sp>
          <p:nvSpPr>
            <p:cNvPr id="11" name="Rectangle 499"/>
            <p:cNvSpPr>
              <a:spLocks noChangeArrowheads="1"/>
            </p:cNvSpPr>
            <p:nvPr/>
          </p:nvSpPr>
          <p:spPr bwMode="invGray">
            <a:xfrm>
              <a:off x="7875554" y="0"/>
              <a:ext cx="304327" cy="274504"/>
            </a:xfrm>
            <a:prstGeom prst="rect">
              <a:avLst/>
            </a:prstGeom>
            <a:solidFill>
              <a:srgbClr val="D10811">
                <a:alpha val="79999"/>
              </a:srgbClr>
            </a:solidFill>
            <a:ln w="9525" algn="ctr">
              <a:noFill/>
              <a:miter lim="800000"/>
              <a:headEnd/>
              <a:tailEnd/>
            </a:ln>
          </p:spPr>
          <p:txBody>
            <a:bodyPr wrap="none" anchor="ctr"/>
            <a:lstStyle/>
            <a:p>
              <a:pPr fontAlgn="auto">
                <a:spcBef>
                  <a:spcPts val="0"/>
                </a:spcBef>
                <a:spcAft>
                  <a:spcPts val="0"/>
                </a:spcAft>
                <a:defRPr/>
              </a:pPr>
              <a:endParaRPr lang="en-US"/>
            </a:p>
          </p:txBody>
        </p:sp>
        <p:sp>
          <p:nvSpPr>
            <p:cNvPr id="12" name="Rectangle 500"/>
            <p:cNvSpPr>
              <a:spLocks noChangeArrowheads="1"/>
            </p:cNvSpPr>
            <p:nvPr/>
          </p:nvSpPr>
          <p:spPr bwMode="invGray">
            <a:xfrm>
              <a:off x="5677914" y="0"/>
              <a:ext cx="305575" cy="274504"/>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p>
          </p:txBody>
        </p:sp>
        <p:sp>
          <p:nvSpPr>
            <p:cNvPr id="13" name="Rectangle 501"/>
            <p:cNvSpPr>
              <a:spLocks noChangeArrowheads="1"/>
            </p:cNvSpPr>
            <p:nvPr/>
          </p:nvSpPr>
          <p:spPr bwMode="invGray">
            <a:xfrm>
              <a:off x="5362362" y="0"/>
              <a:ext cx="305574" cy="274504"/>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p>
          </p:txBody>
        </p:sp>
        <p:sp>
          <p:nvSpPr>
            <p:cNvPr id="14" name="Rectangle 602"/>
            <p:cNvSpPr>
              <a:spLocks noChangeArrowheads="1"/>
            </p:cNvSpPr>
            <p:nvPr/>
          </p:nvSpPr>
          <p:spPr bwMode="invGray">
            <a:xfrm>
              <a:off x="6962573" y="0"/>
              <a:ext cx="922959" cy="281857"/>
            </a:xfrm>
            <a:prstGeom prst="rect">
              <a:avLst/>
            </a:prstGeom>
            <a:solidFill>
              <a:srgbClr val="D10811"/>
            </a:solidFill>
            <a:ln w="9525">
              <a:noFill/>
              <a:miter lim="800000"/>
              <a:headEnd/>
              <a:tailEnd/>
            </a:ln>
          </p:spPr>
          <p:txBody>
            <a:bodyPr wrap="none" anchor="ctr"/>
            <a:lstStyle/>
            <a:p>
              <a:pPr fontAlgn="auto">
                <a:spcBef>
                  <a:spcPts val="0"/>
                </a:spcBef>
                <a:spcAft>
                  <a:spcPts val="0"/>
                </a:spcAft>
                <a:defRPr/>
              </a:pPr>
              <a:endParaRPr lang="en-US"/>
            </a:p>
          </p:txBody>
        </p:sp>
        <p:sp>
          <p:nvSpPr>
            <p:cNvPr id="15" name="Rectangle 609"/>
            <p:cNvSpPr>
              <a:spLocks noChangeArrowheads="1"/>
            </p:cNvSpPr>
            <p:nvPr/>
          </p:nvSpPr>
          <p:spPr bwMode="invGray">
            <a:xfrm>
              <a:off x="6166833" y="0"/>
              <a:ext cx="305575" cy="274504"/>
            </a:xfrm>
            <a:prstGeom prst="rect">
              <a:avLst/>
            </a:prstGeom>
            <a:solidFill>
              <a:srgbClr val="D10811">
                <a:alpha val="38039"/>
              </a:srgbClr>
            </a:solidFill>
            <a:ln w="9525">
              <a:noFill/>
              <a:miter lim="800000"/>
              <a:headEnd/>
              <a:tailEnd/>
            </a:ln>
          </p:spPr>
          <p:txBody>
            <a:bodyPr wrap="none" anchor="ctr"/>
            <a:lstStyle/>
            <a:p>
              <a:pPr fontAlgn="auto">
                <a:spcBef>
                  <a:spcPts val="0"/>
                </a:spcBef>
                <a:spcAft>
                  <a:spcPts val="0"/>
                </a:spcAft>
                <a:defRPr/>
              </a:pPr>
              <a:endParaRPr lang="en-US"/>
            </a:p>
          </p:txBody>
        </p:sp>
      </p:grpSp>
      <p:grpSp>
        <p:nvGrpSpPr>
          <p:cNvPr id="16" name="Group 97"/>
          <p:cNvGrpSpPr>
            <a:grpSpLocks/>
          </p:cNvGrpSpPr>
          <p:nvPr/>
        </p:nvGrpSpPr>
        <p:grpSpPr bwMode="auto">
          <a:xfrm>
            <a:off x="2322521" y="-6350"/>
            <a:ext cx="6821487" cy="352426"/>
            <a:chOff x="3784600" y="0"/>
            <a:chExt cx="5359400" cy="276868"/>
          </a:xfrm>
        </p:grpSpPr>
        <p:sp>
          <p:nvSpPr>
            <p:cNvPr id="17" name="Rectangle 496"/>
            <p:cNvSpPr>
              <a:spLocks noChangeArrowheads="1"/>
            </p:cNvSpPr>
            <p:nvPr/>
          </p:nvSpPr>
          <p:spPr bwMode="invGray">
            <a:xfrm>
              <a:off x="4100152" y="0"/>
              <a:ext cx="305575" cy="274374"/>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p>
          </p:txBody>
        </p:sp>
        <p:sp>
          <p:nvSpPr>
            <p:cNvPr id="18" name="Rectangle 497"/>
            <p:cNvSpPr>
              <a:spLocks noChangeArrowheads="1"/>
            </p:cNvSpPr>
            <p:nvPr/>
          </p:nvSpPr>
          <p:spPr bwMode="invGray">
            <a:xfrm>
              <a:off x="3784600" y="0"/>
              <a:ext cx="304327" cy="274374"/>
            </a:xfrm>
            <a:prstGeom prst="rect">
              <a:avLst/>
            </a:prstGeom>
            <a:solidFill>
              <a:srgbClr val="D10811">
                <a:alpha val="59999"/>
              </a:srgbClr>
            </a:solidFill>
            <a:ln w="9525">
              <a:noFill/>
              <a:miter lim="800000"/>
              <a:headEnd/>
              <a:tailEnd/>
            </a:ln>
          </p:spPr>
          <p:txBody>
            <a:bodyPr wrap="none" anchor="ctr"/>
            <a:lstStyle/>
            <a:p>
              <a:pPr fontAlgn="auto">
                <a:spcBef>
                  <a:spcPts val="0"/>
                </a:spcBef>
                <a:spcAft>
                  <a:spcPts val="0"/>
                </a:spcAft>
                <a:defRPr/>
              </a:pPr>
              <a:endParaRPr lang="en-US"/>
            </a:p>
          </p:txBody>
        </p:sp>
        <p:sp>
          <p:nvSpPr>
            <p:cNvPr id="19" name="Rectangle 498"/>
            <p:cNvSpPr>
              <a:spLocks noChangeArrowheads="1"/>
            </p:cNvSpPr>
            <p:nvPr/>
          </p:nvSpPr>
          <p:spPr bwMode="invGray">
            <a:xfrm>
              <a:off x="8519132" y="0"/>
              <a:ext cx="624868" cy="276868"/>
            </a:xfrm>
            <a:prstGeom prst="rect">
              <a:avLst/>
            </a:prstGeom>
            <a:solidFill>
              <a:srgbClr val="D10811">
                <a:alpha val="45882"/>
              </a:srgbClr>
            </a:solidFill>
            <a:ln w="9525" algn="ctr">
              <a:noFill/>
              <a:miter lim="800000"/>
              <a:headEnd/>
              <a:tailEnd/>
            </a:ln>
          </p:spPr>
          <p:txBody>
            <a:bodyPr wrap="none" anchor="ctr"/>
            <a:lstStyle/>
            <a:p>
              <a:pPr fontAlgn="auto">
                <a:spcBef>
                  <a:spcPts val="0"/>
                </a:spcBef>
                <a:spcAft>
                  <a:spcPts val="0"/>
                </a:spcAft>
                <a:defRPr/>
              </a:pPr>
              <a:endParaRPr lang="en-US"/>
            </a:p>
          </p:txBody>
        </p:sp>
        <p:sp>
          <p:nvSpPr>
            <p:cNvPr id="20" name="Rectangle 499"/>
            <p:cNvSpPr>
              <a:spLocks noChangeArrowheads="1"/>
            </p:cNvSpPr>
            <p:nvPr/>
          </p:nvSpPr>
          <p:spPr bwMode="invGray">
            <a:xfrm>
              <a:off x="7875555" y="0"/>
              <a:ext cx="304327" cy="274374"/>
            </a:xfrm>
            <a:prstGeom prst="rect">
              <a:avLst/>
            </a:prstGeom>
            <a:solidFill>
              <a:srgbClr val="D10811">
                <a:alpha val="79999"/>
              </a:srgbClr>
            </a:solidFill>
            <a:ln w="9525" algn="ctr">
              <a:noFill/>
              <a:miter lim="800000"/>
              <a:headEnd/>
              <a:tailEnd/>
            </a:ln>
          </p:spPr>
          <p:txBody>
            <a:bodyPr wrap="none" anchor="ctr"/>
            <a:lstStyle/>
            <a:p>
              <a:pPr fontAlgn="auto">
                <a:spcBef>
                  <a:spcPts val="0"/>
                </a:spcBef>
                <a:spcAft>
                  <a:spcPts val="0"/>
                </a:spcAft>
                <a:defRPr/>
              </a:pPr>
              <a:endParaRPr lang="en-US"/>
            </a:p>
          </p:txBody>
        </p:sp>
        <p:sp>
          <p:nvSpPr>
            <p:cNvPr id="21" name="Rectangle 500"/>
            <p:cNvSpPr>
              <a:spLocks noChangeArrowheads="1"/>
            </p:cNvSpPr>
            <p:nvPr/>
          </p:nvSpPr>
          <p:spPr bwMode="invGray">
            <a:xfrm>
              <a:off x="5677914" y="0"/>
              <a:ext cx="305574" cy="274374"/>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p>
          </p:txBody>
        </p:sp>
        <p:sp>
          <p:nvSpPr>
            <p:cNvPr id="22" name="Rectangle 501"/>
            <p:cNvSpPr>
              <a:spLocks noChangeArrowheads="1"/>
            </p:cNvSpPr>
            <p:nvPr/>
          </p:nvSpPr>
          <p:spPr bwMode="invGray">
            <a:xfrm>
              <a:off x="5362361" y="0"/>
              <a:ext cx="305575" cy="274374"/>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p>
          </p:txBody>
        </p:sp>
        <p:sp>
          <p:nvSpPr>
            <p:cNvPr id="23" name="Rectangle 609"/>
            <p:cNvSpPr>
              <a:spLocks noChangeArrowheads="1"/>
            </p:cNvSpPr>
            <p:nvPr/>
          </p:nvSpPr>
          <p:spPr bwMode="invGray">
            <a:xfrm>
              <a:off x="6166833" y="0"/>
              <a:ext cx="305574" cy="274374"/>
            </a:xfrm>
            <a:prstGeom prst="rect">
              <a:avLst/>
            </a:prstGeom>
            <a:solidFill>
              <a:srgbClr val="D10811">
                <a:alpha val="38039"/>
              </a:srgbClr>
            </a:solidFill>
            <a:ln w="9525">
              <a:noFill/>
              <a:miter lim="800000"/>
              <a:headEnd/>
              <a:tailEnd/>
            </a:ln>
          </p:spPr>
          <p:txBody>
            <a:bodyPr wrap="none" anchor="ctr"/>
            <a:lstStyle/>
            <a:p>
              <a:pPr fontAlgn="auto">
                <a:spcBef>
                  <a:spcPts val="0"/>
                </a:spcBef>
                <a:spcAft>
                  <a:spcPts val="0"/>
                </a:spcAft>
                <a:defRPr/>
              </a:pPr>
              <a:endParaRPr lang="en-US"/>
            </a:p>
          </p:txBody>
        </p:sp>
      </p:grpSp>
      <p:cxnSp>
        <p:nvCxnSpPr>
          <p:cNvPr id="24" name="Straight Connector 23"/>
          <p:cNvCxnSpPr/>
          <p:nvPr/>
        </p:nvCxnSpPr>
        <p:spPr bwMode="ltGray">
          <a:xfrm>
            <a:off x="0" y="3171825"/>
            <a:ext cx="913923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ltGray">
          <a:xfrm>
            <a:off x="0" y="6100763"/>
            <a:ext cx="913923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682496" y="3429000"/>
            <a:ext cx="6089904" cy="1365504"/>
          </a:xfrm>
        </p:spPr>
        <p:txBody>
          <a:bodyPr>
            <a:noAutofit/>
          </a:bodyPr>
          <a:lstStyle/>
          <a:p>
            <a:r>
              <a:rPr lang="en-US" smtClean="0"/>
              <a:t>Click to edit Master title style</a:t>
            </a:r>
            <a:endParaRPr lang="en-US"/>
          </a:p>
        </p:txBody>
      </p:sp>
      <p:sp>
        <p:nvSpPr>
          <p:cNvPr id="3" name="Subtitle 2"/>
          <p:cNvSpPr>
            <a:spLocks noGrp="1"/>
          </p:cNvSpPr>
          <p:nvPr>
            <p:ph type="subTitle" idx="1"/>
          </p:nvPr>
        </p:nvSpPr>
        <p:spPr>
          <a:xfrm>
            <a:off x="1676400" y="4876800"/>
            <a:ext cx="6089904" cy="990600"/>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1811872717"/>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380587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34715"/>
            <a:ext cx="8229600" cy="838200"/>
          </a:xfrm>
        </p:spPr>
        <p:txBody>
          <a:bodyPr/>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457200" y="1447800"/>
            <a:ext cx="8229600" cy="42672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6172201"/>
            <a:ext cx="8229600" cy="228600"/>
          </a:xfrm>
        </p:spPr>
        <p:txBody>
          <a:bodyPr>
            <a:noAutofit/>
          </a:bodyPr>
          <a:lstStyle>
            <a:lvl1pPr marL="0" indent="0">
              <a:buNone/>
              <a:defRPr sz="11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37787055"/>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34715"/>
            <a:ext cx="8229600" cy="838200"/>
          </a:xfrm>
        </p:spPr>
        <p:txBody>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bwMode="gray">
          <a:xfrm>
            <a:off x="5186597" y="1600199"/>
            <a:ext cx="3342806" cy="3789206"/>
          </a:xfrm>
          <a:ln w="152400">
            <a:solidFill>
              <a:schemeClr val="bg2"/>
            </a:solidFill>
            <a:miter lim="800000"/>
          </a:ln>
        </p:spPr>
        <p:txBody>
          <a:bodyPr tIns="18288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457200" y="1447801"/>
            <a:ext cx="4267200" cy="4724400"/>
          </a:xfrm>
        </p:spPr>
        <p:txBody>
          <a:bodyPr>
            <a:noAutofit/>
          </a:bodyPr>
          <a:lstStyle>
            <a:lvl1pPr marL="0" indent="0" algn="l">
              <a:spcBef>
                <a:spcPts val="0"/>
              </a:spcBef>
              <a:buNone/>
              <a:defRPr sz="2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92543360"/>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icture with Bulleted Text">
    <p:spTree>
      <p:nvGrpSpPr>
        <p:cNvPr id="1" name=""/>
        <p:cNvGrpSpPr/>
        <p:nvPr/>
      </p:nvGrpSpPr>
      <p:grpSpPr>
        <a:xfrm>
          <a:off x="0" y="0"/>
          <a:ext cx="0" cy="0"/>
          <a:chOff x="0" y="0"/>
          <a:chExt cx="0" cy="0"/>
        </a:xfrm>
      </p:grpSpPr>
      <p:sp>
        <p:nvSpPr>
          <p:cNvPr id="11" name="Text Placeholder 10"/>
          <p:cNvSpPr>
            <a:spLocks noGrp="1"/>
          </p:cNvSpPr>
          <p:nvPr>
            <p:ph type="body" sz="quarter" idx="14"/>
          </p:nvPr>
        </p:nvSpPr>
        <p:spPr>
          <a:xfrm>
            <a:off x="457200" y="1447801"/>
            <a:ext cx="4343400" cy="4724400"/>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9" name="Picture Placeholder 8"/>
          <p:cNvSpPr>
            <a:spLocks noGrp="1"/>
          </p:cNvSpPr>
          <p:nvPr>
            <p:ph type="pic" sz="quarter" idx="13"/>
          </p:nvPr>
        </p:nvSpPr>
        <p:spPr bwMode="gray">
          <a:xfrm>
            <a:off x="5184648" y="1600200"/>
            <a:ext cx="3346704" cy="3785616"/>
          </a:xfrm>
          <a:ln w="152400">
            <a:solidFill>
              <a:schemeClr val="bg2"/>
            </a:solidFill>
            <a:miter lim="800000"/>
          </a:ln>
        </p:spPr>
        <p:txBody>
          <a:bodyPr tIns="182880" rtlCol="0">
            <a:normAutofit/>
          </a:bodyPr>
          <a:lstStyle>
            <a:lvl1pPr algn="ctr">
              <a:buNone/>
              <a:defRPr sz="2000"/>
            </a:lvl1pPr>
          </a:lstStyle>
          <a:p>
            <a:pPr lvl="0"/>
            <a:r>
              <a:rPr lang="en-US" noProof="0" smtClean="0"/>
              <a:t>Click icon to add picture</a:t>
            </a:r>
            <a:endParaRPr lang="en-US" noProof="0"/>
          </a:p>
        </p:txBody>
      </p:sp>
    </p:spTree>
    <p:extLst>
      <p:ext uri="{BB962C8B-B14F-4D97-AF65-F5344CB8AC3E}">
        <p14:creationId xmlns:p14="http://schemas.microsoft.com/office/powerpoint/2010/main" val="255217174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Pictures with Bulleted Text">
    <p:spTree>
      <p:nvGrpSpPr>
        <p:cNvPr id="1" name=""/>
        <p:cNvGrpSpPr/>
        <p:nvPr/>
      </p:nvGrpSpPr>
      <p:grpSpPr>
        <a:xfrm>
          <a:off x="0" y="0"/>
          <a:ext cx="0" cy="0"/>
          <a:chOff x="0" y="0"/>
          <a:chExt cx="0" cy="0"/>
        </a:xfrm>
      </p:grpSpPr>
      <p:sp>
        <p:nvSpPr>
          <p:cNvPr id="11" name="Text Placeholder 10"/>
          <p:cNvSpPr>
            <a:spLocks noGrp="1"/>
          </p:cNvSpPr>
          <p:nvPr>
            <p:ph type="body" sz="quarter" idx="14"/>
          </p:nvPr>
        </p:nvSpPr>
        <p:spPr>
          <a:xfrm>
            <a:off x="457200" y="3886200"/>
            <a:ext cx="3886200" cy="2286000"/>
          </a:xfrm>
        </p:spPr>
        <p:txBody>
          <a:bodyPr>
            <a:noAutofit/>
          </a:bodyPr>
          <a:lstStyle>
            <a:lvl1pPr marL="231775" indent="-231775">
              <a:defRPr sz="1800"/>
            </a:lvl1pPr>
            <a:lvl2pPr marL="508000" indent="-217488">
              <a:defRPr sz="1600"/>
            </a:lvl2pPr>
            <a:lvl3pPr marL="798513" indent="-174625">
              <a:defRPr sz="14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9" name="Picture Placeholder 8"/>
          <p:cNvSpPr>
            <a:spLocks noGrp="1"/>
          </p:cNvSpPr>
          <p:nvPr>
            <p:ph type="pic" sz="quarter" idx="13"/>
          </p:nvPr>
        </p:nvSpPr>
        <p:spPr bwMode="gray">
          <a:xfrm>
            <a:off x="4876800" y="1600200"/>
            <a:ext cx="3657600" cy="2057400"/>
          </a:xfrm>
          <a:ln w="152400">
            <a:solidFill>
              <a:schemeClr val="bg2"/>
            </a:solidFill>
            <a:miter lim="800000"/>
          </a:ln>
        </p:spPr>
        <p:txBody>
          <a:bodyPr tIns="182880" rtlCol="0">
            <a:normAutofit/>
          </a:bodyPr>
          <a:lstStyle>
            <a:lvl1pPr algn="ctr">
              <a:buNone/>
              <a:defRPr sz="2000"/>
            </a:lvl1pPr>
          </a:lstStyle>
          <a:p>
            <a:pPr lvl="0"/>
            <a:r>
              <a:rPr lang="en-US" noProof="0" smtClean="0"/>
              <a:t>Click icon to add picture</a:t>
            </a:r>
            <a:endParaRPr lang="en-US" noProof="0"/>
          </a:p>
        </p:txBody>
      </p:sp>
      <p:sp>
        <p:nvSpPr>
          <p:cNvPr id="10" name="Text Placeholder 10"/>
          <p:cNvSpPr>
            <a:spLocks noGrp="1"/>
          </p:cNvSpPr>
          <p:nvPr>
            <p:ph type="body" sz="quarter" idx="15"/>
          </p:nvPr>
        </p:nvSpPr>
        <p:spPr>
          <a:xfrm>
            <a:off x="4724400" y="3886200"/>
            <a:ext cx="3962400" cy="2286000"/>
          </a:xfrm>
        </p:spPr>
        <p:txBody>
          <a:bodyPr>
            <a:noAutofit/>
          </a:bodyPr>
          <a:lstStyle>
            <a:lvl1pPr marL="231775" indent="-231775">
              <a:defRPr sz="1800"/>
            </a:lvl1pPr>
            <a:lvl2pPr marL="566738" indent="-219075">
              <a:defRPr sz="1600"/>
            </a:lvl2pPr>
            <a:lvl3pPr marL="914400" indent="-231775">
              <a:defRPr sz="1400"/>
            </a:lvl3pPr>
            <a:lvl4pPr>
              <a:defRPr sz="1400"/>
            </a:lvl4pPr>
            <a:lvl5pPr>
              <a:defRPr sz="1400"/>
            </a:lvl5pPr>
          </a:lstStyle>
          <a:p>
            <a:pPr lvl="0"/>
            <a:r>
              <a:rPr lang="en-US" smtClean="0"/>
              <a:t>Click to edit Master text styles</a:t>
            </a:r>
          </a:p>
          <a:p>
            <a:pPr lvl="1"/>
            <a:r>
              <a:rPr lang="en-US" smtClean="0"/>
              <a:t>Second level</a:t>
            </a:r>
          </a:p>
          <a:p>
            <a:pPr lvl="2"/>
            <a:r>
              <a:rPr lang="en-US" smtClean="0"/>
              <a:t>Third level</a:t>
            </a:r>
          </a:p>
        </p:txBody>
      </p:sp>
      <p:sp>
        <p:nvSpPr>
          <p:cNvPr id="12" name="Picture Placeholder 8"/>
          <p:cNvSpPr>
            <a:spLocks noGrp="1"/>
          </p:cNvSpPr>
          <p:nvPr>
            <p:ph type="pic" sz="quarter" idx="16"/>
          </p:nvPr>
        </p:nvSpPr>
        <p:spPr bwMode="gray">
          <a:xfrm>
            <a:off x="601835" y="1600200"/>
            <a:ext cx="3657600" cy="2057400"/>
          </a:xfrm>
          <a:ln w="152400">
            <a:solidFill>
              <a:schemeClr val="bg2"/>
            </a:solidFill>
            <a:miter lim="800000"/>
          </a:ln>
        </p:spPr>
        <p:txBody>
          <a:bodyPr tIns="182880" rtlCol="0">
            <a:normAutofit/>
          </a:bodyPr>
          <a:lstStyle>
            <a:lvl1pPr algn="ctr">
              <a:buNone/>
              <a:defRPr sz="2000"/>
            </a:lvl1pPr>
          </a:lstStyle>
          <a:p>
            <a:pPr lvl="0"/>
            <a:r>
              <a:rPr lang="en-US" noProof="0" smtClean="0"/>
              <a:t>Click icon to add picture</a:t>
            </a:r>
            <a:endParaRPr lang="en-US" noProof="0"/>
          </a:p>
        </p:txBody>
      </p:sp>
    </p:spTree>
    <p:extLst>
      <p:ext uri="{BB962C8B-B14F-4D97-AF65-F5344CB8AC3E}">
        <p14:creationId xmlns:p14="http://schemas.microsoft.com/office/powerpoint/2010/main" val="29883719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hree Pictures with Bulleted Text">
    <p:spTree>
      <p:nvGrpSpPr>
        <p:cNvPr id="1" name=""/>
        <p:cNvGrpSpPr/>
        <p:nvPr/>
      </p:nvGrpSpPr>
      <p:grpSpPr>
        <a:xfrm>
          <a:off x="0" y="0"/>
          <a:ext cx="0" cy="0"/>
          <a:chOff x="0" y="0"/>
          <a:chExt cx="0" cy="0"/>
        </a:xfrm>
      </p:grpSpPr>
      <p:sp>
        <p:nvSpPr>
          <p:cNvPr id="11" name="Text Placeholder 10"/>
          <p:cNvSpPr>
            <a:spLocks noGrp="1"/>
          </p:cNvSpPr>
          <p:nvPr>
            <p:ph type="body" sz="quarter" idx="14"/>
          </p:nvPr>
        </p:nvSpPr>
        <p:spPr>
          <a:xfrm>
            <a:off x="457200" y="3657600"/>
            <a:ext cx="2423160" cy="2514599"/>
          </a:xfrm>
        </p:spPr>
        <p:txBody>
          <a:bodyPr>
            <a:noAutofit/>
          </a:bodyPr>
          <a:lstStyle>
            <a:lvl1pPr marL="231775" indent="-231775">
              <a:defRPr sz="1800"/>
            </a:lvl1pPr>
            <a:lvl2pPr marL="566738" indent="-219075">
              <a:defRPr sz="1600"/>
            </a:lvl2pPr>
            <a:lvl3pPr marL="914400" indent="-231775">
              <a:defRPr sz="1400"/>
            </a:lvl3pPr>
            <a:lvl4pPr>
              <a:defRPr sz="1400"/>
            </a:lvl4pPr>
            <a:lvl5pPr>
              <a:defRPr sz="1400"/>
            </a:lvl5pPr>
          </a:lstStyle>
          <a:p>
            <a:pPr lvl="0"/>
            <a:r>
              <a:rPr lang="en-US" smtClean="0"/>
              <a:t>Click to edit Master text styles</a:t>
            </a:r>
          </a:p>
          <a:p>
            <a:pPr lvl="1"/>
            <a:r>
              <a:rPr lang="en-US" smtClean="0"/>
              <a:t>Second level</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Text Placeholder 10"/>
          <p:cNvSpPr>
            <a:spLocks noGrp="1"/>
          </p:cNvSpPr>
          <p:nvPr>
            <p:ph type="body" sz="quarter" idx="15"/>
          </p:nvPr>
        </p:nvSpPr>
        <p:spPr>
          <a:xfrm>
            <a:off x="3338286" y="3657600"/>
            <a:ext cx="2423160" cy="2514599"/>
          </a:xfrm>
        </p:spPr>
        <p:txBody>
          <a:bodyPr>
            <a:noAutofit/>
          </a:bodyPr>
          <a:lstStyle>
            <a:lvl1pPr marL="231775" indent="-231775">
              <a:defRPr sz="1800"/>
            </a:lvl1pPr>
            <a:lvl2pPr marL="566738" indent="-219075">
              <a:defRPr sz="1600"/>
            </a:lvl2pPr>
            <a:lvl3pPr marL="914400" indent="-231775">
              <a:defRPr sz="1400"/>
            </a:lvl3pPr>
            <a:lvl4pPr>
              <a:defRPr sz="1400"/>
            </a:lvl4pPr>
            <a:lvl5pPr>
              <a:defRPr sz="1400"/>
            </a:lvl5pPr>
          </a:lstStyle>
          <a:p>
            <a:pPr lvl="0"/>
            <a:r>
              <a:rPr lang="en-US" smtClean="0"/>
              <a:t>Click to edit Master text styles</a:t>
            </a:r>
          </a:p>
          <a:p>
            <a:pPr lvl="1"/>
            <a:r>
              <a:rPr lang="en-US" smtClean="0"/>
              <a:t>Second level</a:t>
            </a:r>
          </a:p>
        </p:txBody>
      </p:sp>
      <p:sp>
        <p:nvSpPr>
          <p:cNvPr id="12" name="Picture Placeholder 8"/>
          <p:cNvSpPr>
            <a:spLocks noGrp="1"/>
          </p:cNvSpPr>
          <p:nvPr>
            <p:ph type="pic" sz="quarter" idx="16"/>
          </p:nvPr>
        </p:nvSpPr>
        <p:spPr bwMode="gray">
          <a:xfrm>
            <a:off x="632867" y="1600199"/>
            <a:ext cx="2200274" cy="1777144"/>
          </a:xfrm>
          <a:ln w="152400">
            <a:solidFill>
              <a:schemeClr val="bg2"/>
            </a:solidFill>
            <a:miter lim="800000"/>
          </a:ln>
        </p:spPr>
        <p:txBody>
          <a:bodyPr tIns="182880" rtlCol="0">
            <a:normAutofit/>
          </a:bodyPr>
          <a:lstStyle>
            <a:lvl1pPr marL="0" indent="0" algn="ctr">
              <a:buNone/>
              <a:tabLst/>
              <a:defRPr sz="1800"/>
            </a:lvl1pPr>
          </a:lstStyle>
          <a:p>
            <a:pPr lvl="0"/>
            <a:r>
              <a:rPr lang="en-US" noProof="0" smtClean="0"/>
              <a:t>Click icon to add picture</a:t>
            </a:r>
            <a:endParaRPr lang="en-US" noProof="0"/>
          </a:p>
        </p:txBody>
      </p:sp>
      <p:sp>
        <p:nvSpPr>
          <p:cNvPr id="13" name="Picture Placeholder 8"/>
          <p:cNvSpPr>
            <a:spLocks noGrp="1"/>
          </p:cNvSpPr>
          <p:nvPr>
            <p:ph type="pic" sz="quarter" idx="17"/>
          </p:nvPr>
        </p:nvSpPr>
        <p:spPr bwMode="gray">
          <a:xfrm>
            <a:off x="3470148" y="1600199"/>
            <a:ext cx="2203704" cy="1773936"/>
          </a:xfrm>
          <a:ln w="152400">
            <a:solidFill>
              <a:schemeClr val="bg2"/>
            </a:solidFill>
            <a:miter lim="800000"/>
          </a:ln>
        </p:spPr>
        <p:txBody>
          <a:bodyPr tIns="182880" rtlCol="0">
            <a:normAutofit/>
          </a:bodyPr>
          <a:lstStyle>
            <a:lvl1pPr marL="0" indent="0" algn="ctr">
              <a:buNone/>
              <a:defRPr sz="1800"/>
            </a:lvl1pPr>
          </a:lstStyle>
          <a:p>
            <a:pPr lvl="0"/>
            <a:r>
              <a:rPr lang="en-US" noProof="0" smtClean="0"/>
              <a:t>Click icon to add picture</a:t>
            </a:r>
            <a:endParaRPr lang="en-US" noProof="0"/>
          </a:p>
        </p:txBody>
      </p:sp>
      <p:sp>
        <p:nvSpPr>
          <p:cNvPr id="9" name="Picture Placeholder 8"/>
          <p:cNvSpPr>
            <a:spLocks noGrp="1"/>
          </p:cNvSpPr>
          <p:nvPr>
            <p:ph type="pic" sz="quarter" idx="13"/>
          </p:nvPr>
        </p:nvSpPr>
        <p:spPr bwMode="gray">
          <a:xfrm>
            <a:off x="6314857" y="1600200"/>
            <a:ext cx="2199556" cy="1776564"/>
          </a:xfrm>
          <a:ln w="152400">
            <a:solidFill>
              <a:schemeClr val="bg2"/>
            </a:solidFill>
            <a:miter lim="800000"/>
          </a:ln>
        </p:spPr>
        <p:txBody>
          <a:bodyPr tIns="182880" rtlCol="0">
            <a:normAutofit/>
          </a:bodyPr>
          <a:lstStyle>
            <a:lvl1pPr marL="0" indent="0" algn="ctr">
              <a:buNone/>
              <a:defRPr sz="1800"/>
            </a:lvl1pPr>
          </a:lstStyle>
          <a:p>
            <a:pPr lvl="0"/>
            <a:r>
              <a:rPr lang="en-US" noProof="0" smtClean="0"/>
              <a:t>Click icon to add picture</a:t>
            </a:r>
            <a:endParaRPr lang="en-US" noProof="0"/>
          </a:p>
        </p:txBody>
      </p:sp>
      <p:sp>
        <p:nvSpPr>
          <p:cNvPr id="14" name="Text Placeholder 10"/>
          <p:cNvSpPr>
            <a:spLocks noGrp="1"/>
          </p:cNvSpPr>
          <p:nvPr>
            <p:ph type="body" sz="quarter" idx="18"/>
          </p:nvPr>
        </p:nvSpPr>
        <p:spPr>
          <a:xfrm>
            <a:off x="6204858" y="3657600"/>
            <a:ext cx="2423160" cy="2514599"/>
          </a:xfrm>
        </p:spPr>
        <p:txBody>
          <a:bodyPr>
            <a:noAutofit/>
          </a:bodyPr>
          <a:lstStyle>
            <a:lvl1pPr marL="231775" indent="-231775">
              <a:defRPr sz="1800"/>
            </a:lvl1pPr>
            <a:lvl2pPr marL="566738" indent="-219075">
              <a:defRPr sz="1600"/>
            </a:lvl2pPr>
            <a:lvl3pPr marL="914400" indent="-231775">
              <a:defRPr sz="1400"/>
            </a:lvl3pPr>
            <a:lvl4pPr>
              <a:defRPr sz="1400"/>
            </a:lvl4pPr>
            <a:lvl5pPr>
              <a:defRPr sz="1400"/>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847046825"/>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Pictures with Captions">
    <p:spTree>
      <p:nvGrpSpPr>
        <p:cNvPr id="1" name=""/>
        <p:cNvGrpSpPr/>
        <p:nvPr/>
      </p:nvGrpSpPr>
      <p:grpSpPr>
        <a:xfrm>
          <a:off x="0" y="0"/>
          <a:ext cx="0" cy="0"/>
          <a:chOff x="0" y="0"/>
          <a:chExt cx="0" cy="0"/>
        </a:xfrm>
      </p:grpSpPr>
      <p:sp>
        <p:nvSpPr>
          <p:cNvPr id="11" name="Text Placeholder 10"/>
          <p:cNvSpPr>
            <a:spLocks noGrp="1"/>
          </p:cNvSpPr>
          <p:nvPr>
            <p:ph type="body" sz="quarter" idx="14"/>
          </p:nvPr>
        </p:nvSpPr>
        <p:spPr>
          <a:xfrm>
            <a:off x="537028" y="3657600"/>
            <a:ext cx="2343332" cy="2514599"/>
          </a:xfrm>
        </p:spPr>
        <p:txBody>
          <a:bodyPr>
            <a:noAutofit/>
          </a:bodyPr>
          <a:lstStyle>
            <a:lvl1pPr marL="0" indent="0">
              <a:spcBef>
                <a:spcPts val="0"/>
              </a:spcBef>
              <a:buNone/>
              <a:defRPr sz="1800"/>
            </a:lvl1pPr>
            <a:lvl2pPr marL="0" indent="0">
              <a:buNone/>
              <a:defRPr sz="1800"/>
            </a:lvl2pPr>
            <a:lvl3pPr marL="914400" indent="-231775">
              <a:defRPr sz="1400"/>
            </a:lvl3pPr>
            <a:lvl4pPr>
              <a:defRPr sz="1400"/>
            </a:lvl4pPr>
            <a:lvl5pPr>
              <a:defRPr sz="1400"/>
            </a:lvl5pPr>
          </a:lstStyle>
          <a:p>
            <a:pPr lvl="0"/>
            <a:r>
              <a:rPr lang="en-US" smtClean="0"/>
              <a:t>Click to edit Master text styles</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5" name="Text Placeholder 10"/>
          <p:cNvSpPr>
            <a:spLocks noGrp="1"/>
          </p:cNvSpPr>
          <p:nvPr>
            <p:ph type="body" sz="quarter" idx="19"/>
          </p:nvPr>
        </p:nvSpPr>
        <p:spPr>
          <a:xfrm>
            <a:off x="3418114" y="3657600"/>
            <a:ext cx="2343332" cy="2514599"/>
          </a:xfrm>
        </p:spPr>
        <p:txBody>
          <a:bodyPr>
            <a:noAutofit/>
          </a:bodyPr>
          <a:lstStyle>
            <a:lvl1pPr marL="0" indent="0">
              <a:spcBef>
                <a:spcPts val="0"/>
              </a:spcBef>
              <a:buNone/>
              <a:defRPr sz="1800"/>
            </a:lvl1pPr>
            <a:lvl2pPr marL="0" indent="0">
              <a:buNone/>
              <a:defRPr sz="1800"/>
            </a:lvl2pPr>
            <a:lvl3pPr marL="914400" indent="-231775">
              <a:defRPr sz="1400"/>
            </a:lvl3pPr>
            <a:lvl4pPr>
              <a:defRPr sz="1400"/>
            </a:lvl4pPr>
            <a:lvl5pPr>
              <a:defRPr sz="1400"/>
            </a:lvl5pPr>
          </a:lstStyle>
          <a:p>
            <a:pPr lvl="0"/>
            <a:r>
              <a:rPr lang="en-US" smtClean="0"/>
              <a:t>Click to edit Master text styles</a:t>
            </a:r>
          </a:p>
        </p:txBody>
      </p:sp>
      <p:sp>
        <p:nvSpPr>
          <p:cNvPr id="16" name="Text Placeholder 10"/>
          <p:cNvSpPr>
            <a:spLocks noGrp="1"/>
          </p:cNvSpPr>
          <p:nvPr>
            <p:ph type="body" sz="quarter" idx="20"/>
          </p:nvPr>
        </p:nvSpPr>
        <p:spPr>
          <a:xfrm>
            <a:off x="6284686" y="3657600"/>
            <a:ext cx="2343332" cy="2514599"/>
          </a:xfrm>
        </p:spPr>
        <p:txBody>
          <a:bodyPr>
            <a:noAutofit/>
          </a:bodyPr>
          <a:lstStyle>
            <a:lvl1pPr marL="0" indent="0">
              <a:spcBef>
                <a:spcPts val="0"/>
              </a:spcBef>
              <a:buNone/>
              <a:defRPr sz="1800"/>
            </a:lvl1pPr>
            <a:lvl2pPr marL="0" indent="0">
              <a:buNone/>
              <a:defRPr sz="1800"/>
            </a:lvl2pPr>
            <a:lvl3pPr marL="914400" indent="-231775">
              <a:defRPr sz="1400"/>
            </a:lvl3pPr>
            <a:lvl4pPr>
              <a:defRPr sz="1400"/>
            </a:lvl4pPr>
            <a:lvl5pPr>
              <a:defRPr sz="1400"/>
            </a:lvl5pPr>
          </a:lstStyle>
          <a:p>
            <a:pPr lvl="0"/>
            <a:r>
              <a:rPr lang="en-US" smtClean="0"/>
              <a:t>Click to edit Master text styles</a:t>
            </a:r>
          </a:p>
        </p:txBody>
      </p:sp>
      <p:sp>
        <p:nvSpPr>
          <p:cNvPr id="14" name="Picture Placeholder 8"/>
          <p:cNvSpPr>
            <a:spLocks noGrp="1"/>
          </p:cNvSpPr>
          <p:nvPr>
            <p:ph type="pic" sz="quarter" idx="16"/>
          </p:nvPr>
        </p:nvSpPr>
        <p:spPr bwMode="gray">
          <a:xfrm>
            <a:off x="632867" y="1600199"/>
            <a:ext cx="2200274" cy="1777144"/>
          </a:xfrm>
          <a:ln w="152400">
            <a:solidFill>
              <a:schemeClr val="bg2"/>
            </a:solidFill>
            <a:miter lim="800000"/>
          </a:ln>
        </p:spPr>
        <p:txBody>
          <a:bodyPr tIns="182880" rtlCol="0">
            <a:normAutofit/>
          </a:bodyPr>
          <a:lstStyle>
            <a:lvl1pPr marL="0" indent="0" algn="ctr">
              <a:buNone/>
              <a:tabLst/>
              <a:defRPr sz="1800"/>
            </a:lvl1pPr>
          </a:lstStyle>
          <a:p>
            <a:pPr lvl="0"/>
            <a:r>
              <a:rPr lang="en-US" noProof="0" smtClean="0"/>
              <a:t>Click icon to add picture</a:t>
            </a:r>
            <a:endParaRPr lang="en-US" noProof="0"/>
          </a:p>
        </p:txBody>
      </p:sp>
      <p:sp>
        <p:nvSpPr>
          <p:cNvPr id="17" name="Picture Placeholder 8"/>
          <p:cNvSpPr>
            <a:spLocks noGrp="1"/>
          </p:cNvSpPr>
          <p:nvPr>
            <p:ph type="pic" sz="quarter" idx="17"/>
          </p:nvPr>
        </p:nvSpPr>
        <p:spPr bwMode="gray">
          <a:xfrm>
            <a:off x="3470148" y="1600199"/>
            <a:ext cx="2203704" cy="1773936"/>
          </a:xfrm>
          <a:ln w="152400">
            <a:solidFill>
              <a:schemeClr val="bg2"/>
            </a:solidFill>
            <a:miter lim="800000"/>
          </a:ln>
        </p:spPr>
        <p:txBody>
          <a:bodyPr tIns="182880" rtlCol="0">
            <a:normAutofit/>
          </a:bodyPr>
          <a:lstStyle>
            <a:lvl1pPr marL="0" indent="0" algn="ctr">
              <a:buNone/>
              <a:defRPr sz="1800"/>
            </a:lvl1pPr>
          </a:lstStyle>
          <a:p>
            <a:pPr lvl="0"/>
            <a:r>
              <a:rPr lang="en-US" noProof="0" smtClean="0"/>
              <a:t>Click icon to add picture</a:t>
            </a:r>
            <a:endParaRPr lang="en-US" noProof="0"/>
          </a:p>
        </p:txBody>
      </p:sp>
      <p:sp>
        <p:nvSpPr>
          <p:cNvPr id="18" name="Picture Placeholder 8"/>
          <p:cNvSpPr>
            <a:spLocks noGrp="1"/>
          </p:cNvSpPr>
          <p:nvPr>
            <p:ph type="pic" sz="quarter" idx="13"/>
          </p:nvPr>
        </p:nvSpPr>
        <p:spPr bwMode="gray">
          <a:xfrm>
            <a:off x="6314857" y="1600200"/>
            <a:ext cx="2199556" cy="1776564"/>
          </a:xfrm>
          <a:ln w="152400">
            <a:solidFill>
              <a:schemeClr val="bg2"/>
            </a:solidFill>
            <a:miter lim="800000"/>
          </a:ln>
        </p:spPr>
        <p:txBody>
          <a:bodyPr tIns="182880" rtlCol="0">
            <a:normAutofit/>
          </a:bodyPr>
          <a:lstStyle>
            <a:lvl1pPr marL="0" indent="0" algn="ctr">
              <a:buNone/>
              <a:defRPr sz="1800"/>
            </a:lvl1pPr>
          </a:lstStyle>
          <a:p>
            <a:pPr lvl="0"/>
            <a:r>
              <a:rPr lang="en-US" noProof="0" smtClean="0"/>
              <a:t>Click icon to add picture</a:t>
            </a:r>
            <a:endParaRPr lang="en-US" noProof="0"/>
          </a:p>
        </p:txBody>
      </p:sp>
    </p:spTree>
    <p:extLst>
      <p:ext uri="{BB962C8B-B14F-4D97-AF65-F5344CB8AC3E}">
        <p14:creationId xmlns:p14="http://schemas.microsoft.com/office/powerpoint/2010/main" val="1513985005"/>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 Pictures with One Textbox">
    <p:spTree>
      <p:nvGrpSpPr>
        <p:cNvPr id="1" name=""/>
        <p:cNvGrpSpPr/>
        <p:nvPr/>
      </p:nvGrpSpPr>
      <p:grpSpPr>
        <a:xfrm>
          <a:off x="0" y="0"/>
          <a:ext cx="0" cy="0"/>
          <a:chOff x="0" y="0"/>
          <a:chExt cx="0" cy="0"/>
        </a:xfrm>
      </p:grpSpPr>
      <p:sp>
        <p:nvSpPr>
          <p:cNvPr id="11" name="Text Placeholder 10"/>
          <p:cNvSpPr>
            <a:spLocks noGrp="1"/>
          </p:cNvSpPr>
          <p:nvPr>
            <p:ph type="body" sz="quarter" idx="14"/>
          </p:nvPr>
        </p:nvSpPr>
        <p:spPr>
          <a:xfrm>
            <a:off x="457200" y="3657600"/>
            <a:ext cx="8229600" cy="2514599"/>
          </a:xfrm>
        </p:spPr>
        <p:txBody>
          <a:bodyPr>
            <a:noAutofit/>
          </a:bodyPr>
          <a:lstStyle>
            <a:lvl1pPr marL="231775" indent="-231775">
              <a:defRPr sz="1800"/>
            </a:lvl1pPr>
            <a:lvl2pPr marL="566738" indent="-219075">
              <a:defRPr sz="1600"/>
            </a:lvl2pPr>
            <a:lvl3pPr marL="914400" indent="-231775">
              <a:defRPr sz="1400"/>
            </a:lvl3pPr>
            <a:lvl4pPr>
              <a:defRPr sz="1400"/>
            </a:lvl4pPr>
            <a:lvl5pPr>
              <a:defRPr sz="1400"/>
            </a:lvl5pPr>
          </a:lstStyle>
          <a:p>
            <a:pPr lvl="0"/>
            <a:r>
              <a:rPr lang="en-US" smtClean="0"/>
              <a:t>Click to edit Master text styles</a:t>
            </a:r>
          </a:p>
          <a:p>
            <a:pPr lvl="1"/>
            <a:r>
              <a:rPr lang="en-US" smtClean="0"/>
              <a:t>Second level</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Picture Placeholder 8"/>
          <p:cNvSpPr>
            <a:spLocks noGrp="1"/>
          </p:cNvSpPr>
          <p:nvPr>
            <p:ph type="pic" sz="quarter" idx="16"/>
          </p:nvPr>
        </p:nvSpPr>
        <p:spPr bwMode="gray">
          <a:xfrm>
            <a:off x="632867" y="1600199"/>
            <a:ext cx="2200274" cy="1777144"/>
          </a:xfrm>
          <a:ln w="152400">
            <a:solidFill>
              <a:schemeClr val="bg2"/>
            </a:solidFill>
            <a:miter lim="800000"/>
          </a:ln>
        </p:spPr>
        <p:txBody>
          <a:bodyPr tIns="182880" rtlCol="0">
            <a:normAutofit/>
          </a:bodyPr>
          <a:lstStyle>
            <a:lvl1pPr marL="0" indent="0" algn="ctr">
              <a:buNone/>
              <a:tabLst/>
              <a:defRPr sz="1800"/>
            </a:lvl1pPr>
          </a:lstStyle>
          <a:p>
            <a:pPr lvl="0"/>
            <a:r>
              <a:rPr lang="en-US" noProof="0" smtClean="0"/>
              <a:t>Click icon to add picture</a:t>
            </a:r>
            <a:endParaRPr lang="en-US" noProof="0"/>
          </a:p>
        </p:txBody>
      </p:sp>
      <p:sp>
        <p:nvSpPr>
          <p:cNvPr id="14" name="Picture Placeholder 8"/>
          <p:cNvSpPr>
            <a:spLocks noGrp="1"/>
          </p:cNvSpPr>
          <p:nvPr>
            <p:ph type="pic" sz="quarter" idx="17"/>
          </p:nvPr>
        </p:nvSpPr>
        <p:spPr bwMode="gray">
          <a:xfrm>
            <a:off x="3470148" y="1600199"/>
            <a:ext cx="2203704" cy="1773936"/>
          </a:xfrm>
          <a:ln w="152400">
            <a:solidFill>
              <a:schemeClr val="bg2"/>
            </a:solidFill>
            <a:miter lim="800000"/>
          </a:ln>
        </p:spPr>
        <p:txBody>
          <a:bodyPr tIns="182880" rtlCol="0">
            <a:normAutofit/>
          </a:bodyPr>
          <a:lstStyle>
            <a:lvl1pPr marL="0" indent="0" algn="ctr">
              <a:buNone/>
              <a:defRPr sz="1800"/>
            </a:lvl1pPr>
          </a:lstStyle>
          <a:p>
            <a:pPr lvl="0"/>
            <a:r>
              <a:rPr lang="en-US" noProof="0" smtClean="0"/>
              <a:t>Click icon to add picture</a:t>
            </a:r>
            <a:endParaRPr lang="en-US" noProof="0"/>
          </a:p>
        </p:txBody>
      </p:sp>
      <p:sp>
        <p:nvSpPr>
          <p:cNvPr id="15" name="Picture Placeholder 8"/>
          <p:cNvSpPr>
            <a:spLocks noGrp="1"/>
          </p:cNvSpPr>
          <p:nvPr>
            <p:ph type="pic" sz="quarter" idx="13"/>
          </p:nvPr>
        </p:nvSpPr>
        <p:spPr bwMode="gray">
          <a:xfrm>
            <a:off x="6314857" y="1600200"/>
            <a:ext cx="2199556" cy="1776564"/>
          </a:xfrm>
          <a:ln w="152400">
            <a:solidFill>
              <a:schemeClr val="bg2"/>
            </a:solidFill>
            <a:miter lim="800000"/>
          </a:ln>
        </p:spPr>
        <p:txBody>
          <a:bodyPr tIns="182880" rtlCol="0">
            <a:normAutofit/>
          </a:bodyPr>
          <a:lstStyle>
            <a:lvl1pPr marL="0" indent="0" algn="ctr">
              <a:buNone/>
              <a:defRPr sz="1800"/>
            </a:lvl1pPr>
          </a:lstStyle>
          <a:p>
            <a:pPr lvl="0"/>
            <a:r>
              <a:rPr lang="en-US" noProof="0" smtClean="0"/>
              <a:t>Click icon to add picture</a:t>
            </a:r>
            <a:endParaRPr lang="en-US" noProof="0"/>
          </a:p>
        </p:txBody>
      </p:sp>
    </p:spTree>
    <p:extLst>
      <p:ext uri="{BB962C8B-B14F-4D97-AF65-F5344CB8AC3E}">
        <p14:creationId xmlns:p14="http://schemas.microsoft.com/office/powerpoint/2010/main" val="394075955"/>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Horizontal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434715"/>
            <a:ext cx="8229600" cy="838200"/>
          </a:xfrm>
        </p:spPr>
        <p:txBody>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bwMode="gray">
          <a:xfrm>
            <a:off x="1573968" y="1740675"/>
            <a:ext cx="5996066" cy="3837480"/>
          </a:xfrm>
          <a:ln w="152400">
            <a:solidFill>
              <a:schemeClr val="bg2"/>
            </a:solidFill>
            <a:miter lim="800000"/>
          </a:ln>
        </p:spPr>
        <p:txBody>
          <a:bodyPr tIns="182880" rtlCol="0">
            <a:no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Tree>
    <p:extLst>
      <p:ext uri="{BB962C8B-B14F-4D97-AF65-F5344CB8AC3E}">
        <p14:creationId xmlns:p14="http://schemas.microsoft.com/office/powerpoint/2010/main" val="2609100599"/>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Avaya Log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2" name="Picture 29" descr="PowerOfWe_reverse2.png"/>
          <p:cNvPicPr>
            <a:picLocks noChangeAspect="1"/>
          </p:cNvPicPr>
          <p:nvPr/>
        </p:nvPicPr>
        <p:blipFill>
          <a:blip r:embed="rId3" cstate="print"/>
          <a:srcRect/>
          <a:stretch>
            <a:fillRect/>
          </a:stretch>
        </p:blipFill>
        <p:spPr bwMode="black">
          <a:xfrm>
            <a:off x="2595571" y="2646368"/>
            <a:ext cx="3952875" cy="1565275"/>
          </a:xfrm>
          <a:prstGeom prst="rect">
            <a:avLst/>
          </a:prstGeom>
          <a:noFill/>
          <a:ln w="9525">
            <a:noFill/>
            <a:miter lim="800000"/>
            <a:headEnd/>
            <a:tailEnd/>
          </a:ln>
        </p:spPr>
      </p:pic>
    </p:spTree>
    <p:extLst>
      <p:ext uri="{BB962C8B-B14F-4D97-AF65-F5344CB8AC3E}">
        <p14:creationId xmlns:p14="http://schemas.microsoft.com/office/powerpoint/2010/main" val="2232228912"/>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p:nvSpPr>
        <p:spPr>
          <a:xfrm>
            <a:off x="8377100" y="6565938"/>
            <a:ext cx="309700" cy="203133"/>
          </a:xfrm>
          <a:prstGeom prst="rect">
            <a:avLst/>
          </a:prstGeom>
          <a:noFill/>
        </p:spPr>
        <p:txBody>
          <a:bodyPr wrap="none" anchor="ctr">
            <a:spAutoFit/>
          </a:bodyPr>
          <a:lstStyle/>
          <a:p>
            <a:pPr algn="r" fontAlgn="auto">
              <a:lnSpc>
                <a:spcPct val="90000"/>
              </a:lnSpc>
              <a:spcBef>
                <a:spcPts val="0"/>
              </a:spcBef>
              <a:spcAft>
                <a:spcPts val="0"/>
              </a:spcAft>
              <a:defRPr/>
            </a:pPr>
            <a:fld id="{CB5B1877-2413-47E6-9890-74BFF1B188CA}" type="slidenum">
              <a:rPr lang="en-US" sz="800">
                <a:solidFill>
                  <a:srgbClr val="8F8F8F"/>
                </a:solidFill>
                <a:latin typeface="+mn-lt"/>
              </a:rPr>
              <a:pPr algn="r" fontAlgn="auto">
                <a:lnSpc>
                  <a:spcPct val="90000"/>
                </a:lnSpc>
                <a:spcBef>
                  <a:spcPts val="0"/>
                </a:spcBef>
                <a:spcAft>
                  <a:spcPts val="0"/>
                </a:spcAft>
                <a:defRPr/>
              </a:pPr>
              <a:t>‹#›</a:t>
            </a:fld>
            <a:endParaRPr lang="en-US" sz="800" dirty="0">
              <a:solidFill>
                <a:srgbClr val="8F8F8F"/>
              </a:solidFill>
              <a:latin typeface="+mn-lt"/>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8653112"/>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9050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3"/>
          </p:nvPr>
        </p:nvSpPr>
        <p:spPr>
          <a:xfrm>
            <a:off x="457200" y="1295399"/>
            <a:ext cx="8229600" cy="457201"/>
          </a:xfrm>
        </p:spPr>
        <p:txBody>
          <a:bodyPr>
            <a:noAutofit/>
          </a:bodyPr>
          <a:lstStyle>
            <a:lvl1pPr marL="0" indent="0">
              <a:spcBef>
                <a:spcPts val="0"/>
              </a:spcBef>
              <a:buNone/>
              <a:defRPr sz="2200">
                <a:solidFill>
                  <a:schemeClr val="accent1"/>
                </a:solidFill>
              </a:defRPr>
            </a:lvl1pPr>
            <a:lvl2pPr marL="0" indent="0">
              <a:spcBef>
                <a:spcPts val="0"/>
              </a:spcBef>
              <a:buNone/>
              <a:defRPr sz="2200"/>
            </a:lvl2pPr>
            <a:lvl3pPr>
              <a:spcBef>
                <a:spcPts val="0"/>
              </a:spcBef>
              <a:buNone/>
              <a:defRPr sz="2200"/>
            </a:lvl3pPr>
            <a:lvl4pPr>
              <a:spcBef>
                <a:spcPts val="0"/>
              </a:spcBef>
              <a:buNone/>
              <a:defRPr sz="2200"/>
            </a:lvl4pPr>
            <a:lvl5pPr>
              <a:spcBef>
                <a:spcPts val="0"/>
              </a:spcBef>
              <a:buNone/>
              <a:defRPr sz="2200"/>
            </a:lvl5pPr>
          </a:lstStyle>
          <a:p>
            <a:pPr lvl="0"/>
            <a:r>
              <a:rPr lang="en-US" smtClean="0"/>
              <a:t>Click to edit Master text styles</a:t>
            </a:r>
          </a:p>
        </p:txBody>
      </p:sp>
    </p:spTree>
    <p:extLst>
      <p:ext uri="{BB962C8B-B14F-4D97-AF65-F5344CB8AC3E}">
        <p14:creationId xmlns:p14="http://schemas.microsoft.com/office/powerpoint/2010/main" val="3240487627"/>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42"/>
          <p:cNvSpPr>
            <a:spLocks noChangeArrowheads="1"/>
          </p:cNvSpPr>
          <p:nvPr/>
        </p:nvSpPr>
        <p:spPr bwMode="invGray">
          <a:xfrm>
            <a:off x="0" y="1581151"/>
            <a:ext cx="9144000" cy="3475038"/>
          </a:xfrm>
          <a:prstGeom prst="rect">
            <a:avLst/>
          </a:prstGeom>
          <a:gradFill rotWithShape="1">
            <a:gsLst>
              <a:gs pos="0">
                <a:srgbClr val="98050E"/>
              </a:gs>
              <a:gs pos="100000">
                <a:srgbClr val="D10811"/>
              </a:gs>
            </a:gsLst>
            <a:lin ang="0" scaled="1"/>
          </a:gra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5" name="Rectangle 7"/>
          <p:cNvSpPr>
            <a:spLocks noChangeArrowheads="1"/>
          </p:cNvSpPr>
          <p:nvPr/>
        </p:nvSpPr>
        <p:spPr bwMode="invGray">
          <a:xfrm>
            <a:off x="3159125" y="1581150"/>
            <a:ext cx="304800" cy="246063"/>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6" name="Rectangle 8"/>
          <p:cNvSpPr>
            <a:spLocks noChangeArrowheads="1"/>
          </p:cNvSpPr>
          <p:nvPr/>
        </p:nvSpPr>
        <p:spPr bwMode="invGray">
          <a:xfrm>
            <a:off x="2843213" y="1581150"/>
            <a:ext cx="304800" cy="246063"/>
          </a:xfrm>
          <a:prstGeom prst="rect">
            <a:avLst/>
          </a:prstGeom>
          <a:solidFill>
            <a:srgbClr val="D10811">
              <a:alpha val="5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7" name="Rectangle 14"/>
          <p:cNvSpPr>
            <a:spLocks noChangeArrowheads="1"/>
          </p:cNvSpPr>
          <p:nvPr/>
        </p:nvSpPr>
        <p:spPr bwMode="invGray">
          <a:xfrm>
            <a:off x="8526463"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8" name="Rectangle 15"/>
          <p:cNvSpPr>
            <a:spLocks noChangeArrowheads="1"/>
          </p:cNvSpPr>
          <p:nvPr/>
        </p:nvSpPr>
        <p:spPr bwMode="invGray">
          <a:xfrm>
            <a:off x="8210550"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9" name="Rectangle 16"/>
          <p:cNvSpPr>
            <a:spLocks noChangeArrowheads="1"/>
          </p:cNvSpPr>
          <p:nvPr/>
        </p:nvSpPr>
        <p:spPr bwMode="invGray">
          <a:xfrm>
            <a:off x="7894638"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0" name="Rectangle 17"/>
          <p:cNvSpPr>
            <a:spLocks noChangeArrowheads="1"/>
          </p:cNvSpPr>
          <p:nvPr/>
        </p:nvSpPr>
        <p:spPr bwMode="invGray">
          <a:xfrm>
            <a:off x="7578725"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1" name="Rectangle 18"/>
          <p:cNvSpPr>
            <a:spLocks noChangeArrowheads="1"/>
          </p:cNvSpPr>
          <p:nvPr/>
        </p:nvSpPr>
        <p:spPr bwMode="invGray">
          <a:xfrm>
            <a:off x="7262813"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2" name="Rectangle 19"/>
          <p:cNvSpPr>
            <a:spLocks noChangeArrowheads="1"/>
          </p:cNvSpPr>
          <p:nvPr/>
        </p:nvSpPr>
        <p:spPr bwMode="invGray">
          <a:xfrm>
            <a:off x="6946900"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3" name="Rectangle 20"/>
          <p:cNvSpPr>
            <a:spLocks noChangeArrowheads="1"/>
          </p:cNvSpPr>
          <p:nvPr/>
        </p:nvSpPr>
        <p:spPr bwMode="invGray">
          <a:xfrm>
            <a:off x="6630988"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4" name="Rectangle 21"/>
          <p:cNvSpPr>
            <a:spLocks noChangeArrowheads="1"/>
          </p:cNvSpPr>
          <p:nvPr/>
        </p:nvSpPr>
        <p:spPr bwMode="invGray">
          <a:xfrm>
            <a:off x="6316663" y="1581155"/>
            <a:ext cx="304800" cy="250825"/>
          </a:xfrm>
          <a:prstGeom prst="rect">
            <a:avLst/>
          </a:prstGeom>
          <a:solidFill>
            <a:srgbClr val="D10811"/>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5" name="Rectangle 22"/>
          <p:cNvSpPr>
            <a:spLocks noChangeArrowheads="1"/>
          </p:cNvSpPr>
          <p:nvPr/>
        </p:nvSpPr>
        <p:spPr bwMode="invGray">
          <a:xfrm>
            <a:off x="6000750"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6" name="Rectangle 23"/>
          <p:cNvSpPr>
            <a:spLocks noChangeArrowheads="1"/>
          </p:cNvSpPr>
          <p:nvPr/>
        </p:nvSpPr>
        <p:spPr bwMode="invGray">
          <a:xfrm>
            <a:off x="5684838"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7" name="Rectangle 24"/>
          <p:cNvSpPr>
            <a:spLocks noChangeArrowheads="1"/>
          </p:cNvSpPr>
          <p:nvPr/>
        </p:nvSpPr>
        <p:spPr bwMode="invGray">
          <a:xfrm>
            <a:off x="5368925" y="1581155"/>
            <a:ext cx="304800" cy="250825"/>
          </a:xfrm>
          <a:prstGeom prst="rect">
            <a:avLst/>
          </a:prstGeom>
          <a:solidFill>
            <a:srgbClr val="D10811">
              <a:alpha val="3803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8" name="Rectangle 26"/>
          <p:cNvSpPr>
            <a:spLocks noChangeArrowheads="1"/>
          </p:cNvSpPr>
          <p:nvPr/>
        </p:nvSpPr>
        <p:spPr bwMode="invGray">
          <a:xfrm>
            <a:off x="4737100"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9" name="Rectangle 27"/>
          <p:cNvSpPr>
            <a:spLocks noChangeArrowheads="1"/>
          </p:cNvSpPr>
          <p:nvPr/>
        </p:nvSpPr>
        <p:spPr bwMode="invGray">
          <a:xfrm>
            <a:off x="4421188" y="1581155"/>
            <a:ext cx="304800" cy="250825"/>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0" name="Rectangle 301"/>
          <p:cNvSpPr>
            <a:spLocks noChangeArrowheads="1"/>
          </p:cNvSpPr>
          <p:nvPr/>
        </p:nvSpPr>
        <p:spPr bwMode="invGray">
          <a:xfrm>
            <a:off x="3473450" y="4767264"/>
            <a:ext cx="304800" cy="274636"/>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1" name="Rectangle 302"/>
          <p:cNvSpPr>
            <a:spLocks noChangeArrowheads="1"/>
          </p:cNvSpPr>
          <p:nvPr/>
        </p:nvSpPr>
        <p:spPr bwMode="invGray">
          <a:xfrm>
            <a:off x="3157538" y="4767264"/>
            <a:ext cx="304800" cy="274636"/>
          </a:xfrm>
          <a:prstGeom prst="rect">
            <a:avLst/>
          </a:prstGeom>
          <a:solidFill>
            <a:srgbClr val="D10811">
              <a:alpha val="3803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2" name="Rectangle 304"/>
          <p:cNvSpPr>
            <a:spLocks noChangeArrowheads="1"/>
          </p:cNvSpPr>
          <p:nvPr/>
        </p:nvSpPr>
        <p:spPr bwMode="invGray">
          <a:xfrm>
            <a:off x="2525713" y="4767264"/>
            <a:ext cx="304800" cy="274636"/>
          </a:xfrm>
          <a:prstGeom prst="rect">
            <a:avLst/>
          </a:prstGeom>
          <a:solidFill>
            <a:srgbClr val="D10811">
              <a:alpha val="5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3" name="Rectangle 305"/>
          <p:cNvSpPr>
            <a:spLocks noChangeArrowheads="1"/>
          </p:cNvSpPr>
          <p:nvPr/>
        </p:nvSpPr>
        <p:spPr bwMode="invGray">
          <a:xfrm>
            <a:off x="2209800" y="4767264"/>
            <a:ext cx="304800" cy="274636"/>
          </a:xfrm>
          <a:prstGeom prst="rect">
            <a:avLst/>
          </a:prstGeom>
          <a:solidFill>
            <a:srgbClr val="D10811">
              <a:alpha val="36862"/>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4" name="Rectangle 307"/>
          <p:cNvSpPr>
            <a:spLocks noChangeArrowheads="1"/>
          </p:cNvSpPr>
          <p:nvPr/>
        </p:nvSpPr>
        <p:spPr bwMode="invGray">
          <a:xfrm>
            <a:off x="1579563" y="4767264"/>
            <a:ext cx="304800" cy="274636"/>
          </a:xfrm>
          <a:prstGeom prst="rect">
            <a:avLst/>
          </a:prstGeom>
          <a:solidFill>
            <a:srgbClr val="D10811">
              <a:alpha val="36862"/>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5" name="Rectangle 311"/>
          <p:cNvSpPr>
            <a:spLocks noChangeArrowheads="1"/>
          </p:cNvSpPr>
          <p:nvPr/>
        </p:nvSpPr>
        <p:spPr bwMode="invGray">
          <a:xfrm>
            <a:off x="8524875"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6" name="Rectangle 312"/>
          <p:cNvSpPr>
            <a:spLocks noChangeArrowheads="1"/>
          </p:cNvSpPr>
          <p:nvPr/>
        </p:nvSpPr>
        <p:spPr bwMode="invGray">
          <a:xfrm>
            <a:off x="8208963"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7" name="Rectangle 314"/>
          <p:cNvSpPr>
            <a:spLocks noChangeArrowheads="1"/>
          </p:cNvSpPr>
          <p:nvPr/>
        </p:nvSpPr>
        <p:spPr bwMode="invGray">
          <a:xfrm>
            <a:off x="7577138"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8" name="Rectangle 315"/>
          <p:cNvSpPr>
            <a:spLocks noChangeArrowheads="1"/>
          </p:cNvSpPr>
          <p:nvPr/>
        </p:nvSpPr>
        <p:spPr bwMode="invGray">
          <a:xfrm>
            <a:off x="7261225"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9" name="Rectangle 317"/>
          <p:cNvSpPr>
            <a:spLocks noChangeArrowheads="1"/>
          </p:cNvSpPr>
          <p:nvPr/>
        </p:nvSpPr>
        <p:spPr bwMode="invGray">
          <a:xfrm>
            <a:off x="6629400"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0" name="Rectangle 318"/>
          <p:cNvSpPr>
            <a:spLocks noChangeArrowheads="1"/>
          </p:cNvSpPr>
          <p:nvPr/>
        </p:nvSpPr>
        <p:spPr bwMode="invGray">
          <a:xfrm>
            <a:off x="6315075" y="4767264"/>
            <a:ext cx="304800" cy="274636"/>
          </a:xfrm>
          <a:prstGeom prst="rect">
            <a:avLst/>
          </a:prstGeom>
          <a:solidFill>
            <a:srgbClr val="D10811"/>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1" name="Rectangle 321"/>
          <p:cNvSpPr>
            <a:spLocks noChangeArrowheads="1"/>
          </p:cNvSpPr>
          <p:nvPr/>
        </p:nvSpPr>
        <p:spPr bwMode="invGray">
          <a:xfrm>
            <a:off x="5367338" y="4767264"/>
            <a:ext cx="304800" cy="274636"/>
          </a:xfrm>
          <a:prstGeom prst="rect">
            <a:avLst/>
          </a:prstGeom>
          <a:solidFill>
            <a:srgbClr val="D10811">
              <a:alpha val="38039"/>
            </a:srgbClr>
          </a:solidFill>
          <a:ln w="9525" algn="ctr">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2" name="Rectangle 323"/>
          <p:cNvSpPr>
            <a:spLocks noChangeArrowheads="1"/>
          </p:cNvSpPr>
          <p:nvPr/>
        </p:nvSpPr>
        <p:spPr bwMode="invGray">
          <a:xfrm>
            <a:off x="4735513" y="4767264"/>
            <a:ext cx="304800" cy="274636"/>
          </a:xfrm>
          <a:prstGeom prst="rect">
            <a:avLst/>
          </a:prstGeom>
          <a:solidFill>
            <a:srgbClr val="D10811">
              <a:alpha val="38039"/>
            </a:srgbClr>
          </a:solidFill>
          <a:ln w="9525" algn="ctr">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3" name="Rectangle 32"/>
          <p:cNvSpPr/>
          <p:nvPr/>
        </p:nvSpPr>
        <p:spPr bwMode="white">
          <a:xfrm>
            <a:off x="0" y="1847850"/>
            <a:ext cx="9144000" cy="2925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4" name="Group 818"/>
          <p:cNvGrpSpPr>
            <a:grpSpLocks/>
          </p:cNvGrpSpPr>
          <p:nvPr/>
        </p:nvGrpSpPr>
        <p:grpSpPr bwMode="auto">
          <a:xfrm>
            <a:off x="7472363" y="701677"/>
            <a:ext cx="1111250" cy="314325"/>
            <a:chOff x="3063" y="4976"/>
            <a:chExt cx="2916" cy="828"/>
          </a:xfrm>
        </p:grpSpPr>
        <p:sp>
          <p:nvSpPr>
            <p:cNvPr id="35" name="Freeform 819"/>
            <p:cNvSpPr>
              <a:spLocks/>
            </p:cNvSpPr>
            <p:nvPr/>
          </p:nvSpPr>
          <p:spPr bwMode="black">
            <a:xfrm>
              <a:off x="5308" y="4976"/>
              <a:ext cx="671" cy="606"/>
            </a:xfrm>
            <a:custGeom>
              <a:avLst/>
              <a:gdLst>
                <a:gd name="T0" fmla="*/ 199 w 672"/>
                <a:gd name="T1" fmla="*/ 433 h 606"/>
                <a:gd name="T2" fmla="*/ 399 w 672"/>
                <a:gd name="T3" fmla="*/ 433 h 606"/>
                <a:gd name="T4" fmla="*/ 430 w 672"/>
                <a:gd name="T5" fmla="*/ 512 h 606"/>
                <a:gd name="T6" fmla="*/ 161 w 672"/>
                <a:gd name="T7" fmla="*/ 512 h 606"/>
                <a:gd name="T8" fmla="*/ 117 w 672"/>
                <a:gd name="T9" fmla="*/ 606 h 606"/>
                <a:gd name="T10" fmla="*/ 0 w 672"/>
                <a:gd name="T11" fmla="*/ 606 h 606"/>
                <a:gd name="T12" fmla="*/ 294 w 672"/>
                <a:gd name="T13" fmla="*/ 0 h 606"/>
                <a:gd name="T14" fmla="*/ 375 w 672"/>
                <a:gd name="T15" fmla="*/ 0 h 606"/>
                <a:gd name="T16" fmla="*/ 672 w 672"/>
                <a:gd name="T17" fmla="*/ 606 h 606"/>
                <a:gd name="T18" fmla="*/ 552 w 672"/>
                <a:gd name="T19" fmla="*/ 606 h 606"/>
                <a:gd name="T20" fmla="*/ 337 w 672"/>
                <a:gd name="T21" fmla="*/ 138 h 606"/>
                <a:gd name="T22" fmla="*/ 199 w 672"/>
                <a:gd name="T23" fmla="*/ 433 h 606"/>
                <a:gd name="T24" fmla="*/ 199 w 672"/>
                <a:gd name="T25" fmla="*/ 433 h 606"/>
                <a:gd name="T26" fmla="*/ 199 w 672"/>
                <a:gd name="T27" fmla="*/ 433 h 60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6"/>
                <a:gd name="T44" fmla="*/ 672 w 672"/>
                <a:gd name="T45" fmla="*/ 606 h 60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6">
                  <a:moveTo>
                    <a:pt x="199" y="433"/>
                  </a:moveTo>
                  <a:lnTo>
                    <a:pt x="399" y="433"/>
                  </a:lnTo>
                  <a:lnTo>
                    <a:pt x="430" y="512"/>
                  </a:lnTo>
                  <a:lnTo>
                    <a:pt x="161" y="512"/>
                  </a:lnTo>
                  <a:lnTo>
                    <a:pt x="117" y="606"/>
                  </a:lnTo>
                  <a:lnTo>
                    <a:pt x="0" y="606"/>
                  </a:lnTo>
                  <a:lnTo>
                    <a:pt x="294" y="0"/>
                  </a:lnTo>
                  <a:lnTo>
                    <a:pt x="375" y="0"/>
                  </a:lnTo>
                  <a:lnTo>
                    <a:pt x="672" y="606"/>
                  </a:lnTo>
                  <a:lnTo>
                    <a:pt x="552" y="606"/>
                  </a:lnTo>
                  <a:lnTo>
                    <a:pt x="337" y="138"/>
                  </a:lnTo>
                  <a:lnTo>
                    <a:pt x="199" y="433"/>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sp>
          <p:nvSpPr>
            <p:cNvPr id="36" name="Freeform 820"/>
            <p:cNvSpPr>
              <a:spLocks/>
            </p:cNvSpPr>
            <p:nvPr/>
          </p:nvSpPr>
          <p:spPr bwMode="black">
            <a:xfrm>
              <a:off x="3063" y="4980"/>
              <a:ext cx="671" cy="602"/>
            </a:xfrm>
            <a:custGeom>
              <a:avLst/>
              <a:gdLst>
                <a:gd name="T0" fmla="*/ 199 w 672"/>
                <a:gd name="T1" fmla="*/ 430 h 600"/>
                <a:gd name="T2" fmla="*/ 399 w 672"/>
                <a:gd name="T3" fmla="*/ 430 h 600"/>
                <a:gd name="T4" fmla="*/ 434 w 672"/>
                <a:gd name="T5" fmla="*/ 507 h 600"/>
                <a:gd name="T6" fmla="*/ 165 w 672"/>
                <a:gd name="T7" fmla="*/ 507 h 600"/>
                <a:gd name="T8" fmla="*/ 122 w 672"/>
                <a:gd name="T9" fmla="*/ 600 h 600"/>
                <a:gd name="T10" fmla="*/ 0 w 672"/>
                <a:gd name="T11" fmla="*/ 600 h 600"/>
                <a:gd name="T12" fmla="*/ 298 w 672"/>
                <a:gd name="T13" fmla="*/ 0 h 600"/>
                <a:gd name="T14" fmla="*/ 380 w 672"/>
                <a:gd name="T15" fmla="*/ 0 h 600"/>
                <a:gd name="T16" fmla="*/ 672 w 672"/>
                <a:gd name="T17" fmla="*/ 600 h 600"/>
                <a:gd name="T18" fmla="*/ 555 w 672"/>
                <a:gd name="T19" fmla="*/ 600 h 600"/>
                <a:gd name="T20" fmla="*/ 337 w 672"/>
                <a:gd name="T21" fmla="*/ 135 h 600"/>
                <a:gd name="T22" fmla="*/ 199 w 672"/>
                <a:gd name="T23" fmla="*/ 430 h 600"/>
                <a:gd name="T24" fmla="*/ 199 w 672"/>
                <a:gd name="T25" fmla="*/ 430 h 600"/>
                <a:gd name="T26" fmla="*/ 199 w 672"/>
                <a:gd name="T27" fmla="*/ 430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0"/>
                <a:gd name="T44" fmla="*/ 672 w 672"/>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0">
                  <a:moveTo>
                    <a:pt x="199" y="430"/>
                  </a:moveTo>
                  <a:lnTo>
                    <a:pt x="399" y="430"/>
                  </a:lnTo>
                  <a:lnTo>
                    <a:pt x="434" y="507"/>
                  </a:lnTo>
                  <a:lnTo>
                    <a:pt x="165" y="507"/>
                  </a:lnTo>
                  <a:lnTo>
                    <a:pt x="122" y="600"/>
                  </a:lnTo>
                  <a:lnTo>
                    <a:pt x="0" y="600"/>
                  </a:lnTo>
                  <a:lnTo>
                    <a:pt x="298" y="0"/>
                  </a:lnTo>
                  <a:lnTo>
                    <a:pt x="380" y="0"/>
                  </a:lnTo>
                  <a:lnTo>
                    <a:pt x="672" y="600"/>
                  </a:lnTo>
                  <a:lnTo>
                    <a:pt x="555" y="600"/>
                  </a:lnTo>
                  <a:lnTo>
                    <a:pt x="337" y="135"/>
                  </a:lnTo>
                  <a:lnTo>
                    <a:pt x="199" y="430"/>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sp>
          <p:nvSpPr>
            <p:cNvPr id="37" name="Freeform 821"/>
            <p:cNvSpPr>
              <a:spLocks/>
            </p:cNvSpPr>
            <p:nvPr/>
          </p:nvSpPr>
          <p:spPr bwMode="black">
            <a:xfrm>
              <a:off x="4179" y="4980"/>
              <a:ext cx="671" cy="602"/>
            </a:xfrm>
            <a:custGeom>
              <a:avLst/>
              <a:gdLst>
                <a:gd name="T0" fmla="*/ 199 w 672"/>
                <a:gd name="T1" fmla="*/ 430 h 600"/>
                <a:gd name="T2" fmla="*/ 402 w 672"/>
                <a:gd name="T3" fmla="*/ 430 h 600"/>
                <a:gd name="T4" fmla="*/ 434 w 672"/>
                <a:gd name="T5" fmla="*/ 507 h 600"/>
                <a:gd name="T6" fmla="*/ 164 w 672"/>
                <a:gd name="T7" fmla="*/ 507 h 600"/>
                <a:gd name="T8" fmla="*/ 121 w 672"/>
                <a:gd name="T9" fmla="*/ 600 h 600"/>
                <a:gd name="T10" fmla="*/ 0 w 672"/>
                <a:gd name="T11" fmla="*/ 600 h 600"/>
                <a:gd name="T12" fmla="*/ 297 w 672"/>
                <a:gd name="T13" fmla="*/ 0 h 600"/>
                <a:gd name="T14" fmla="*/ 379 w 672"/>
                <a:gd name="T15" fmla="*/ 0 h 600"/>
                <a:gd name="T16" fmla="*/ 672 w 672"/>
                <a:gd name="T17" fmla="*/ 600 h 600"/>
                <a:gd name="T18" fmla="*/ 555 w 672"/>
                <a:gd name="T19" fmla="*/ 600 h 600"/>
                <a:gd name="T20" fmla="*/ 336 w 672"/>
                <a:gd name="T21" fmla="*/ 135 h 600"/>
                <a:gd name="T22" fmla="*/ 199 w 672"/>
                <a:gd name="T23" fmla="*/ 430 h 600"/>
                <a:gd name="T24" fmla="*/ 199 w 672"/>
                <a:gd name="T25" fmla="*/ 430 h 600"/>
                <a:gd name="T26" fmla="*/ 199 w 672"/>
                <a:gd name="T27" fmla="*/ 430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0"/>
                <a:gd name="T44" fmla="*/ 672 w 672"/>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0">
                  <a:moveTo>
                    <a:pt x="199" y="430"/>
                  </a:moveTo>
                  <a:lnTo>
                    <a:pt x="402" y="430"/>
                  </a:lnTo>
                  <a:lnTo>
                    <a:pt x="434" y="507"/>
                  </a:lnTo>
                  <a:lnTo>
                    <a:pt x="164" y="507"/>
                  </a:lnTo>
                  <a:lnTo>
                    <a:pt x="121" y="600"/>
                  </a:lnTo>
                  <a:lnTo>
                    <a:pt x="0" y="600"/>
                  </a:lnTo>
                  <a:lnTo>
                    <a:pt x="297" y="0"/>
                  </a:lnTo>
                  <a:lnTo>
                    <a:pt x="379" y="0"/>
                  </a:lnTo>
                  <a:lnTo>
                    <a:pt x="672" y="600"/>
                  </a:lnTo>
                  <a:lnTo>
                    <a:pt x="555" y="600"/>
                  </a:lnTo>
                  <a:lnTo>
                    <a:pt x="336" y="135"/>
                  </a:lnTo>
                  <a:lnTo>
                    <a:pt x="199" y="430"/>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sp>
          <p:nvSpPr>
            <p:cNvPr id="38" name="Freeform 822"/>
            <p:cNvSpPr>
              <a:spLocks/>
            </p:cNvSpPr>
            <p:nvPr/>
          </p:nvSpPr>
          <p:spPr bwMode="black">
            <a:xfrm>
              <a:off x="3625" y="4976"/>
              <a:ext cx="667" cy="606"/>
            </a:xfrm>
            <a:custGeom>
              <a:avLst/>
              <a:gdLst>
                <a:gd name="T0" fmla="*/ 0 w 666"/>
                <a:gd name="T1" fmla="*/ 0 h 606"/>
                <a:gd name="T2" fmla="*/ 291 w 666"/>
                <a:gd name="T3" fmla="*/ 606 h 606"/>
                <a:gd name="T4" fmla="*/ 298 w 666"/>
                <a:gd name="T5" fmla="*/ 606 h 606"/>
                <a:gd name="T6" fmla="*/ 369 w 666"/>
                <a:gd name="T7" fmla="*/ 606 h 606"/>
                <a:gd name="T8" fmla="*/ 376 w 666"/>
                <a:gd name="T9" fmla="*/ 606 h 606"/>
                <a:gd name="T10" fmla="*/ 666 w 666"/>
                <a:gd name="T11" fmla="*/ 0 h 606"/>
                <a:gd name="T12" fmla="*/ 550 w 666"/>
                <a:gd name="T13" fmla="*/ 0 h 606"/>
                <a:gd name="T14" fmla="*/ 334 w 666"/>
                <a:gd name="T15" fmla="*/ 477 h 606"/>
                <a:gd name="T16" fmla="*/ 117 w 666"/>
                <a:gd name="T17" fmla="*/ 0 h 606"/>
                <a:gd name="T18" fmla="*/ 0 w 666"/>
                <a:gd name="T19" fmla="*/ 0 h 606"/>
                <a:gd name="T20" fmla="*/ 0 w 666"/>
                <a:gd name="T21" fmla="*/ 0 h 606"/>
                <a:gd name="T22" fmla="*/ 0 w 666"/>
                <a:gd name="T23" fmla="*/ 0 h 6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66"/>
                <a:gd name="T37" fmla="*/ 0 h 606"/>
                <a:gd name="T38" fmla="*/ 666 w 666"/>
                <a:gd name="T39" fmla="*/ 606 h 6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66" h="606">
                  <a:moveTo>
                    <a:pt x="0" y="0"/>
                  </a:moveTo>
                  <a:lnTo>
                    <a:pt x="291" y="606"/>
                  </a:lnTo>
                  <a:lnTo>
                    <a:pt x="298" y="606"/>
                  </a:lnTo>
                  <a:lnTo>
                    <a:pt x="369" y="606"/>
                  </a:lnTo>
                  <a:lnTo>
                    <a:pt x="376" y="606"/>
                  </a:lnTo>
                  <a:lnTo>
                    <a:pt x="666" y="0"/>
                  </a:lnTo>
                  <a:lnTo>
                    <a:pt x="550" y="0"/>
                  </a:lnTo>
                  <a:lnTo>
                    <a:pt x="334" y="477"/>
                  </a:lnTo>
                  <a:lnTo>
                    <a:pt x="117" y="0"/>
                  </a:lnTo>
                  <a:lnTo>
                    <a:pt x="0" y="0"/>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sp>
          <p:nvSpPr>
            <p:cNvPr id="39" name="Freeform 823"/>
            <p:cNvSpPr>
              <a:spLocks/>
            </p:cNvSpPr>
            <p:nvPr/>
          </p:nvSpPr>
          <p:spPr bwMode="black">
            <a:xfrm>
              <a:off x="4754" y="4976"/>
              <a:ext cx="667" cy="828"/>
            </a:xfrm>
            <a:custGeom>
              <a:avLst/>
              <a:gdLst>
                <a:gd name="T0" fmla="*/ 264 w 666"/>
                <a:gd name="T1" fmla="*/ 828 h 828"/>
                <a:gd name="T2" fmla="*/ 666 w 666"/>
                <a:gd name="T3" fmla="*/ 0 h 828"/>
                <a:gd name="T4" fmla="*/ 546 w 666"/>
                <a:gd name="T5" fmla="*/ 0 h 828"/>
                <a:gd name="T6" fmla="*/ 325 w 666"/>
                <a:gd name="T7" fmla="*/ 482 h 828"/>
                <a:gd name="T8" fmla="*/ 115 w 666"/>
                <a:gd name="T9" fmla="*/ 0 h 828"/>
                <a:gd name="T10" fmla="*/ 0 w 666"/>
                <a:gd name="T11" fmla="*/ 0 h 828"/>
                <a:gd name="T12" fmla="*/ 264 w 666"/>
                <a:gd name="T13" fmla="*/ 603 h 828"/>
                <a:gd name="T14" fmla="*/ 151 w 666"/>
                <a:gd name="T15" fmla="*/ 828 h 828"/>
                <a:gd name="T16" fmla="*/ 264 w 666"/>
                <a:gd name="T17" fmla="*/ 828 h 828"/>
                <a:gd name="T18" fmla="*/ 264 w 666"/>
                <a:gd name="T19" fmla="*/ 828 h 828"/>
                <a:gd name="T20" fmla="*/ 264 w 666"/>
                <a:gd name="T21" fmla="*/ 828 h 8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6"/>
                <a:gd name="T34" fmla="*/ 0 h 828"/>
                <a:gd name="T35" fmla="*/ 666 w 666"/>
                <a:gd name="T36" fmla="*/ 828 h 8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6" h="828">
                  <a:moveTo>
                    <a:pt x="264" y="828"/>
                  </a:moveTo>
                  <a:lnTo>
                    <a:pt x="666" y="0"/>
                  </a:lnTo>
                  <a:lnTo>
                    <a:pt x="546" y="0"/>
                  </a:lnTo>
                  <a:lnTo>
                    <a:pt x="325" y="482"/>
                  </a:lnTo>
                  <a:lnTo>
                    <a:pt x="115" y="0"/>
                  </a:lnTo>
                  <a:lnTo>
                    <a:pt x="0" y="0"/>
                  </a:lnTo>
                  <a:lnTo>
                    <a:pt x="264" y="603"/>
                  </a:lnTo>
                  <a:lnTo>
                    <a:pt x="151" y="828"/>
                  </a:lnTo>
                  <a:lnTo>
                    <a:pt x="264" y="828"/>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grpSp>
      <p:sp>
        <p:nvSpPr>
          <p:cNvPr id="41" name="TextBox 40"/>
          <p:cNvSpPr txBox="1"/>
          <p:nvPr/>
        </p:nvSpPr>
        <p:spPr>
          <a:xfrm>
            <a:off x="8377100" y="6565938"/>
            <a:ext cx="309700" cy="203133"/>
          </a:xfrm>
          <a:prstGeom prst="rect">
            <a:avLst/>
          </a:prstGeom>
          <a:noFill/>
        </p:spPr>
        <p:txBody>
          <a:bodyPr wrap="none" anchor="ctr">
            <a:spAutoFit/>
          </a:bodyPr>
          <a:lstStyle/>
          <a:p>
            <a:pPr algn="r" fontAlgn="auto">
              <a:lnSpc>
                <a:spcPct val="90000"/>
              </a:lnSpc>
              <a:spcBef>
                <a:spcPts val="0"/>
              </a:spcBef>
              <a:spcAft>
                <a:spcPts val="0"/>
              </a:spcAft>
              <a:defRPr/>
            </a:pPr>
            <a:fld id="{55118CF8-DB66-4599-92AD-C513A8311034}" type="slidenum">
              <a:rPr lang="en-US" sz="800">
                <a:solidFill>
                  <a:srgbClr val="8F8F8F"/>
                </a:solidFill>
                <a:latin typeface="+mn-lt"/>
              </a:rPr>
              <a:pPr algn="r" fontAlgn="auto">
                <a:lnSpc>
                  <a:spcPct val="90000"/>
                </a:lnSpc>
                <a:spcBef>
                  <a:spcPts val="0"/>
                </a:spcBef>
                <a:spcAft>
                  <a:spcPts val="0"/>
                </a:spcAft>
                <a:defRPr/>
              </a:pPr>
              <a:t>‹#›</a:t>
            </a:fld>
            <a:endParaRPr lang="en-US" sz="800" dirty="0">
              <a:solidFill>
                <a:srgbClr val="8F8F8F"/>
              </a:solidFill>
              <a:latin typeface="+mn-lt"/>
            </a:endParaRPr>
          </a:p>
        </p:txBody>
      </p:sp>
      <p:sp>
        <p:nvSpPr>
          <p:cNvPr id="2" name="Title 1"/>
          <p:cNvSpPr>
            <a:spLocks noGrp="1"/>
          </p:cNvSpPr>
          <p:nvPr>
            <p:ph type="title"/>
          </p:nvPr>
        </p:nvSpPr>
        <p:spPr>
          <a:xfrm>
            <a:off x="722312" y="2130552"/>
            <a:ext cx="6400800" cy="1097280"/>
          </a:xfrm>
        </p:spPr>
        <p:txBody>
          <a:bodyPr/>
          <a:lstStyle>
            <a:lvl1pPr algn="r">
              <a:defRPr sz="2800" b="0" i="0" cap="none" baseline="0">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2" y="3300985"/>
            <a:ext cx="6400800" cy="1130300"/>
          </a:xfrm>
        </p:spPr>
        <p:txBody>
          <a:bodyPr>
            <a:noAutofit/>
          </a:bodyPr>
          <a:lstStyle>
            <a:lvl1pPr marL="0" indent="0" algn="r">
              <a:buNone/>
              <a:defRPr sz="24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59924091"/>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Quote Slide">
    <p:spTree>
      <p:nvGrpSpPr>
        <p:cNvPr id="1" name=""/>
        <p:cNvGrpSpPr/>
        <p:nvPr/>
      </p:nvGrpSpPr>
      <p:grpSpPr>
        <a:xfrm>
          <a:off x="0" y="0"/>
          <a:ext cx="0" cy="0"/>
          <a:chOff x="0" y="0"/>
          <a:chExt cx="0" cy="0"/>
        </a:xfrm>
      </p:grpSpPr>
      <p:sp>
        <p:nvSpPr>
          <p:cNvPr id="5" name="Rectangle 42"/>
          <p:cNvSpPr>
            <a:spLocks noChangeArrowheads="1"/>
          </p:cNvSpPr>
          <p:nvPr/>
        </p:nvSpPr>
        <p:spPr bwMode="invGray">
          <a:xfrm>
            <a:off x="0" y="1581151"/>
            <a:ext cx="9144000" cy="3475038"/>
          </a:xfrm>
          <a:prstGeom prst="rect">
            <a:avLst/>
          </a:prstGeom>
          <a:gradFill rotWithShape="1">
            <a:gsLst>
              <a:gs pos="0">
                <a:srgbClr val="98050E"/>
              </a:gs>
              <a:gs pos="100000">
                <a:srgbClr val="D10811"/>
              </a:gs>
            </a:gsLst>
            <a:lin ang="0" scaled="1"/>
          </a:gra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6" name="Rectangle 7"/>
          <p:cNvSpPr>
            <a:spLocks noChangeArrowheads="1"/>
          </p:cNvSpPr>
          <p:nvPr/>
        </p:nvSpPr>
        <p:spPr bwMode="invGray">
          <a:xfrm>
            <a:off x="3159125" y="1581150"/>
            <a:ext cx="304800" cy="246063"/>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7" name="Rectangle 8"/>
          <p:cNvSpPr>
            <a:spLocks noChangeArrowheads="1"/>
          </p:cNvSpPr>
          <p:nvPr/>
        </p:nvSpPr>
        <p:spPr bwMode="invGray">
          <a:xfrm>
            <a:off x="2843213" y="1581150"/>
            <a:ext cx="304800" cy="246063"/>
          </a:xfrm>
          <a:prstGeom prst="rect">
            <a:avLst/>
          </a:prstGeom>
          <a:solidFill>
            <a:srgbClr val="D10811">
              <a:alpha val="5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8" name="Rectangle 14"/>
          <p:cNvSpPr>
            <a:spLocks noChangeArrowheads="1"/>
          </p:cNvSpPr>
          <p:nvPr/>
        </p:nvSpPr>
        <p:spPr bwMode="invGray">
          <a:xfrm>
            <a:off x="8526463"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9" name="Rectangle 15"/>
          <p:cNvSpPr>
            <a:spLocks noChangeArrowheads="1"/>
          </p:cNvSpPr>
          <p:nvPr/>
        </p:nvSpPr>
        <p:spPr bwMode="invGray">
          <a:xfrm>
            <a:off x="8210550"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0" name="Rectangle 16"/>
          <p:cNvSpPr>
            <a:spLocks noChangeArrowheads="1"/>
          </p:cNvSpPr>
          <p:nvPr/>
        </p:nvSpPr>
        <p:spPr bwMode="invGray">
          <a:xfrm>
            <a:off x="7894638"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1" name="Rectangle 17"/>
          <p:cNvSpPr>
            <a:spLocks noChangeArrowheads="1"/>
          </p:cNvSpPr>
          <p:nvPr/>
        </p:nvSpPr>
        <p:spPr bwMode="invGray">
          <a:xfrm>
            <a:off x="7578725"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2" name="Rectangle 18"/>
          <p:cNvSpPr>
            <a:spLocks noChangeArrowheads="1"/>
          </p:cNvSpPr>
          <p:nvPr/>
        </p:nvSpPr>
        <p:spPr bwMode="invGray">
          <a:xfrm>
            <a:off x="7262813"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3" name="Rectangle 19"/>
          <p:cNvSpPr>
            <a:spLocks noChangeArrowheads="1"/>
          </p:cNvSpPr>
          <p:nvPr/>
        </p:nvSpPr>
        <p:spPr bwMode="invGray">
          <a:xfrm>
            <a:off x="6946900"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4" name="Rectangle 20"/>
          <p:cNvSpPr>
            <a:spLocks noChangeArrowheads="1"/>
          </p:cNvSpPr>
          <p:nvPr/>
        </p:nvSpPr>
        <p:spPr bwMode="invGray">
          <a:xfrm>
            <a:off x="6630988"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5" name="Rectangle 21"/>
          <p:cNvSpPr>
            <a:spLocks noChangeArrowheads="1"/>
          </p:cNvSpPr>
          <p:nvPr/>
        </p:nvSpPr>
        <p:spPr bwMode="invGray">
          <a:xfrm>
            <a:off x="6316663" y="1581155"/>
            <a:ext cx="304800" cy="250825"/>
          </a:xfrm>
          <a:prstGeom prst="rect">
            <a:avLst/>
          </a:prstGeom>
          <a:solidFill>
            <a:srgbClr val="D10811"/>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6" name="Rectangle 22"/>
          <p:cNvSpPr>
            <a:spLocks noChangeArrowheads="1"/>
          </p:cNvSpPr>
          <p:nvPr/>
        </p:nvSpPr>
        <p:spPr bwMode="invGray">
          <a:xfrm>
            <a:off x="6000750"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7" name="Rectangle 23"/>
          <p:cNvSpPr>
            <a:spLocks noChangeArrowheads="1"/>
          </p:cNvSpPr>
          <p:nvPr/>
        </p:nvSpPr>
        <p:spPr bwMode="invGray">
          <a:xfrm>
            <a:off x="5684838"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8" name="Rectangle 24"/>
          <p:cNvSpPr>
            <a:spLocks noChangeArrowheads="1"/>
          </p:cNvSpPr>
          <p:nvPr/>
        </p:nvSpPr>
        <p:spPr bwMode="invGray">
          <a:xfrm>
            <a:off x="5368925" y="1581155"/>
            <a:ext cx="304800" cy="250825"/>
          </a:xfrm>
          <a:prstGeom prst="rect">
            <a:avLst/>
          </a:prstGeom>
          <a:solidFill>
            <a:srgbClr val="D10811">
              <a:alpha val="3803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19" name="Rectangle 26"/>
          <p:cNvSpPr>
            <a:spLocks noChangeArrowheads="1"/>
          </p:cNvSpPr>
          <p:nvPr/>
        </p:nvSpPr>
        <p:spPr bwMode="invGray">
          <a:xfrm>
            <a:off x="4737100" y="1581155"/>
            <a:ext cx="304800" cy="250825"/>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0" name="Rectangle 27"/>
          <p:cNvSpPr>
            <a:spLocks noChangeArrowheads="1"/>
          </p:cNvSpPr>
          <p:nvPr/>
        </p:nvSpPr>
        <p:spPr bwMode="invGray">
          <a:xfrm>
            <a:off x="4421188" y="1581155"/>
            <a:ext cx="304800" cy="250825"/>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1" name="Rectangle 301"/>
          <p:cNvSpPr>
            <a:spLocks noChangeArrowheads="1"/>
          </p:cNvSpPr>
          <p:nvPr/>
        </p:nvSpPr>
        <p:spPr bwMode="invGray">
          <a:xfrm>
            <a:off x="3473450" y="4767264"/>
            <a:ext cx="304800" cy="274636"/>
          </a:xfrm>
          <a:prstGeom prst="rect">
            <a:avLst/>
          </a:prstGeom>
          <a:solidFill>
            <a:srgbClr val="D10811">
              <a:alpha val="70195"/>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2" name="Rectangle 302"/>
          <p:cNvSpPr>
            <a:spLocks noChangeArrowheads="1"/>
          </p:cNvSpPr>
          <p:nvPr/>
        </p:nvSpPr>
        <p:spPr bwMode="invGray">
          <a:xfrm>
            <a:off x="3157538" y="4767264"/>
            <a:ext cx="304800" cy="274636"/>
          </a:xfrm>
          <a:prstGeom prst="rect">
            <a:avLst/>
          </a:prstGeom>
          <a:solidFill>
            <a:srgbClr val="D10811">
              <a:alpha val="3803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3" name="Rectangle 304"/>
          <p:cNvSpPr>
            <a:spLocks noChangeArrowheads="1"/>
          </p:cNvSpPr>
          <p:nvPr/>
        </p:nvSpPr>
        <p:spPr bwMode="invGray">
          <a:xfrm>
            <a:off x="2525713" y="4767264"/>
            <a:ext cx="304800" cy="274636"/>
          </a:xfrm>
          <a:prstGeom prst="rect">
            <a:avLst/>
          </a:prstGeom>
          <a:solidFill>
            <a:srgbClr val="D10811">
              <a:alpha val="5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4" name="Rectangle 305"/>
          <p:cNvSpPr>
            <a:spLocks noChangeArrowheads="1"/>
          </p:cNvSpPr>
          <p:nvPr/>
        </p:nvSpPr>
        <p:spPr bwMode="invGray">
          <a:xfrm>
            <a:off x="2209800" y="4767264"/>
            <a:ext cx="304800" cy="274636"/>
          </a:xfrm>
          <a:prstGeom prst="rect">
            <a:avLst/>
          </a:prstGeom>
          <a:solidFill>
            <a:srgbClr val="D10811">
              <a:alpha val="36862"/>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5" name="Rectangle 307"/>
          <p:cNvSpPr>
            <a:spLocks noChangeArrowheads="1"/>
          </p:cNvSpPr>
          <p:nvPr/>
        </p:nvSpPr>
        <p:spPr bwMode="invGray">
          <a:xfrm>
            <a:off x="1579563" y="4767264"/>
            <a:ext cx="304800" cy="274636"/>
          </a:xfrm>
          <a:prstGeom prst="rect">
            <a:avLst/>
          </a:prstGeom>
          <a:solidFill>
            <a:srgbClr val="D10811">
              <a:alpha val="36862"/>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6" name="Rectangle 311"/>
          <p:cNvSpPr>
            <a:spLocks noChangeArrowheads="1"/>
          </p:cNvSpPr>
          <p:nvPr/>
        </p:nvSpPr>
        <p:spPr bwMode="invGray">
          <a:xfrm>
            <a:off x="8524875"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7" name="Rectangle 312"/>
          <p:cNvSpPr>
            <a:spLocks noChangeArrowheads="1"/>
          </p:cNvSpPr>
          <p:nvPr/>
        </p:nvSpPr>
        <p:spPr bwMode="invGray">
          <a:xfrm>
            <a:off x="8208963"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8" name="Rectangle 314"/>
          <p:cNvSpPr>
            <a:spLocks noChangeArrowheads="1"/>
          </p:cNvSpPr>
          <p:nvPr/>
        </p:nvSpPr>
        <p:spPr bwMode="invGray">
          <a:xfrm>
            <a:off x="7577138"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29" name="Rectangle 315"/>
          <p:cNvSpPr>
            <a:spLocks noChangeArrowheads="1"/>
          </p:cNvSpPr>
          <p:nvPr/>
        </p:nvSpPr>
        <p:spPr bwMode="invGray">
          <a:xfrm>
            <a:off x="7261225"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0" name="Rectangle 317"/>
          <p:cNvSpPr>
            <a:spLocks noChangeArrowheads="1"/>
          </p:cNvSpPr>
          <p:nvPr/>
        </p:nvSpPr>
        <p:spPr bwMode="invGray">
          <a:xfrm>
            <a:off x="6629400" y="4767264"/>
            <a:ext cx="304800" cy="274636"/>
          </a:xfrm>
          <a:prstGeom prst="rect">
            <a:avLst/>
          </a:prstGeom>
          <a:solidFill>
            <a:srgbClr val="D10811">
              <a:alpha val="79999"/>
            </a:srgbClr>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1" name="Rectangle 318"/>
          <p:cNvSpPr>
            <a:spLocks noChangeArrowheads="1"/>
          </p:cNvSpPr>
          <p:nvPr/>
        </p:nvSpPr>
        <p:spPr bwMode="invGray">
          <a:xfrm>
            <a:off x="6315075" y="4767264"/>
            <a:ext cx="304800" cy="274636"/>
          </a:xfrm>
          <a:prstGeom prst="rect">
            <a:avLst/>
          </a:prstGeom>
          <a:solidFill>
            <a:srgbClr val="D10811"/>
          </a:solidFill>
          <a:ln w="9525">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2" name="Rectangle 321"/>
          <p:cNvSpPr>
            <a:spLocks noChangeArrowheads="1"/>
          </p:cNvSpPr>
          <p:nvPr/>
        </p:nvSpPr>
        <p:spPr bwMode="invGray">
          <a:xfrm>
            <a:off x="5367338" y="4767264"/>
            <a:ext cx="304800" cy="274636"/>
          </a:xfrm>
          <a:prstGeom prst="rect">
            <a:avLst/>
          </a:prstGeom>
          <a:solidFill>
            <a:srgbClr val="D10811">
              <a:alpha val="38039"/>
            </a:srgbClr>
          </a:solidFill>
          <a:ln w="9525" algn="ctr">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3" name="Rectangle 323"/>
          <p:cNvSpPr>
            <a:spLocks noChangeArrowheads="1"/>
          </p:cNvSpPr>
          <p:nvPr/>
        </p:nvSpPr>
        <p:spPr bwMode="invGray">
          <a:xfrm>
            <a:off x="4735513" y="4767264"/>
            <a:ext cx="304800" cy="274636"/>
          </a:xfrm>
          <a:prstGeom prst="rect">
            <a:avLst/>
          </a:prstGeom>
          <a:solidFill>
            <a:srgbClr val="D10811">
              <a:alpha val="38039"/>
            </a:srgbClr>
          </a:solidFill>
          <a:ln w="9525" algn="ctr">
            <a:noFill/>
            <a:miter lim="800000"/>
            <a:headEnd/>
            <a:tailEnd/>
          </a:ln>
        </p:spPr>
        <p:txBody>
          <a:bodyPr wrap="none" anchor="ctr"/>
          <a:lstStyle/>
          <a:p>
            <a:pPr fontAlgn="auto">
              <a:spcBef>
                <a:spcPts val="0"/>
              </a:spcBef>
              <a:spcAft>
                <a:spcPts val="0"/>
              </a:spcAft>
              <a:defRPr/>
            </a:pPr>
            <a:endParaRPr lang="en-US">
              <a:latin typeface="+mn-lt"/>
            </a:endParaRPr>
          </a:p>
        </p:txBody>
      </p:sp>
      <p:sp>
        <p:nvSpPr>
          <p:cNvPr id="34" name="Rectangle 33"/>
          <p:cNvSpPr/>
          <p:nvPr/>
        </p:nvSpPr>
        <p:spPr bwMode="white">
          <a:xfrm>
            <a:off x="0" y="1847850"/>
            <a:ext cx="9144000" cy="2925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5" name="Group 818"/>
          <p:cNvGrpSpPr>
            <a:grpSpLocks/>
          </p:cNvGrpSpPr>
          <p:nvPr/>
        </p:nvGrpSpPr>
        <p:grpSpPr bwMode="auto">
          <a:xfrm>
            <a:off x="7472363" y="701677"/>
            <a:ext cx="1111250" cy="314325"/>
            <a:chOff x="3063" y="4976"/>
            <a:chExt cx="2916" cy="828"/>
          </a:xfrm>
        </p:grpSpPr>
        <p:sp>
          <p:nvSpPr>
            <p:cNvPr id="36" name="Freeform 819"/>
            <p:cNvSpPr>
              <a:spLocks/>
            </p:cNvSpPr>
            <p:nvPr/>
          </p:nvSpPr>
          <p:spPr bwMode="black">
            <a:xfrm>
              <a:off x="5308" y="4976"/>
              <a:ext cx="671" cy="606"/>
            </a:xfrm>
            <a:custGeom>
              <a:avLst/>
              <a:gdLst>
                <a:gd name="T0" fmla="*/ 199 w 672"/>
                <a:gd name="T1" fmla="*/ 433 h 606"/>
                <a:gd name="T2" fmla="*/ 399 w 672"/>
                <a:gd name="T3" fmla="*/ 433 h 606"/>
                <a:gd name="T4" fmla="*/ 430 w 672"/>
                <a:gd name="T5" fmla="*/ 512 h 606"/>
                <a:gd name="T6" fmla="*/ 161 w 672"/>
                <a:gd name="T7" fmla="*/ 512 h 606"/>
                <a:gd name="T8" fmla="*/ 117 w 672"/>
                <a:gd name="T9" fmla="*/ 606 h 606"/>
                <a:gd name="T10" fmla="*/ 0 w 672"/>
                <a:gd name="T11" fmla="*/ 606 h 606"/>
                <a:gd name="T12" fmla="*/ 294 w 672"/>
                <a:gd name="T13" fmla="*/ 0 h 606"/>
                <a:gd name="T14" fmla="*/ 375 w 672"/>
                <a:gd name="T15" fmla="*/ 0 h 606"/>
                <a:gd name="T16" fmla="*/ 672 w 672"/>
                <a:gd name="T17" fmla="*/ 606 h 606"/>
                <a:gd name="T18" fmla="*/ 552 w 672"/>
                <a:gd name="T19" fmla="*/ 606 h 606"/>
                <a:gd name="T20" fmla="*/ 337 w 672"/>
                <a:gd name="T21" fmla="*/ 138 h 606"/>
                <a:gd name="T22" fmla="*/ 199 w 672"/>
                <a:gd name="T23" fmla="*/ 433 h 606"/>
                <a:gd name="T24" fmla="*/ 199 w 672"/>
                <a:gd name="T25" fmla="*/ 433 h 606"/>
                <a:gd name="T26" fmla="*/ 199 w 672"/>
                <a:gd name="T27" fmla="*/ 433 h 60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6"/>
                <a:gd name="T44" fmla="*/ 672 w 672"/>
                <a:gd name="T45" fmla="*/ 606 h 60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6">
                  <a:moveTo>
                    <a:pt x="199" y="433"/>
                  </a:moveTo>
                  <a:lnTo>
                    <a:pt x="399" y="433"/>
                  </a:lnTo>
                  <a:lnTo>
                    <a:pt x="430" y="512"/>
                  </a:lnTo>
                  <a:lnTo>
                    <a:pt x="161" y="512"/>
                  </a:lnTo>
                  <a:lnTo>
                    <a:pt x="117" y="606"/>
                  </a:lnTo>
                  <a:lnTo>
                    <a:pt x="0" y="606"/>
                  </a:lnTo>
                  <a:lnTo>
                    <a:pt x="294" y="0"/>
                  </a:lnTo>
                  <a:lnTo>
                    <a:pt x="375" y="0"/>
                  </a:lnTo>
                  <a:lnTo>
                    <a:pt x="672" y="606"/>
                  </a:lnTo>
                  <a:lnTo>
                    <a:pt x="552" y="606"/>
                  </a:lnTo>
                  <a:lnTo>
                    <a:pt x="337" y="138"/>
                  </a:lnTo>
                  <a:lnTo>
                    <a:pt x="199" y="433"/>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sp>
          <p:nvSpPr>
            <p:cNvPr id="37" name="Freeform 820"/>
            <p:cNvSpPr>
              <a:spLocks/>
            </p:cNvSpPr>
            <p:nvPr/>
          </p:nvSpPr>
          <p:spPr bwMode="black">
            <a:xfrm>
              <a:off x="3063" y="4980"/>
              <a:ext cx="671" cy="602"/>
            </a:xfrm>
            <a:custGeom>
              <a:avLst/>
              <a:gdLst>
                <a:gd name="T0" fmla="*/ 199 w 672"/>
                <a:gd name="T1" fmla="*/ 430 h 600"/>
                <a:gd name="T2" fmla="*/ 399 w 672"/>
                <a:gd name="T3" fmla="*/ 430 h 600"/>
                <a:gd name="T4" fmla="*/ 434 w 672"/>
                <a:gd name="T5" fmla="*/ 507 h 600"/>
                <a:gd name="T6" fmla="*/ 165 w 672"/>
                <a:gd name="T7" fmla="*/ 507 h 600"/>
                <a:gd name="T8" fmla="*/ 122 w 672"/>
                <a:gd name="T9" fmla="*/ 600 h 600"/>
                <a:gd name="T10" fmla="*/ 0 w 672"/>
                <a:gd name="T11" fmla="*/ 600 h 600"/>
                <a:gd name="T12" fmla="*/ 298 w 672"/>
                <a:gd name="T13" fmla="*/ 0 h 600"/>
                <a:gd name="T14" fmla="*/ 380 w 672"/>
                <a:gd name="T15" fmla="*/ 0 h 600"/>
                <a:gd name="T16" fmla="*/ 672 w 672"/>
                <a:gd name="T17" fmla="*/ 600 h 600"/>
                <a:gd name="T18" fmla="*/ 555 w 672"/>
                <a:gd name="T19" fmla="*/ 600 h 600"/>
                <a:gd name="T20" fmla="*/ 337 w 672"/>
                <a:gd name="T21" fmla="*/ 135 h 600"/>
                <a:gd name="T22" fmla="*/ 199 w 672"/>
                <a:gd name="T23" fmla="*/ 430 h 600"/>
                <a:gd name="T24" fmla="*/ 199 w 672"/>
                <a:gd name="T25" fmla="*/ 430 h 600"/>
                <a:gd name="T26" fmla="*/ 199 w 672"/>
                <a:gd name="T27" fmla="*/ 430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0"/>
                <a:gd name="T44" fmla="*/ 672 w 672"/>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0">
                  <a:moveTo>
                    <a:pt x="199" y="430"/>
                  </a:moveTo>
                  <a:lnTo>
                    <a:pt x="399" y="430"/>
                  </a:lnTo>
                  <a:lnTo>
                    <a:pt x="434" y="507"/>
                  </a:lnTo>
                  <a:lnTo>
                    <a:pt x="165" y="507"/>
                  </a:lnTo>
                  <a:lnTo>
                    <a:pt x="122" y="600"/>
                  </a:lnTo>
                  <a:lnTo>
                    <a:pt x="0" y="600"/>
                  </a:lnTo>
                  <a:lnTo>
                    <a:pt x="298" y="0"/>
                  </a:lnTo>
                  <a:lnTo>
                    <a:pt x="380" y="0"/>
                  </a:lnTo>
                  <a:lnTo>
                    <a:pt x="672" y="600"/>
                  </a:lnTo>
                  <a:lnTo>
                    <a:pt x="555" y="600"/>
                  </a:lnTo>
                  <a:lnTo>
                    <a:pt x="337" y="135"/>
                  </a:lnTo>
                  <a:lnTo>
                    <a:pt x="199" y="430"/>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sp>
          <p:nvSpPr>
            <p:cNvPr id="38" name="Freeform 821"/>
            <p:cNvSpPr>
              <a:spLocks/>
            </p:cNvSpPr>
            <p:nvPr/>
          </p:nvSpPr>
          <p:spPr bwMode="black">
            <a:xfrm>
              <a:off x="4179" y="4980"/>
              <a:ext cx="671" cy="602"/>
            </a:xfrm>
            <a:custGeom>
              <a:avLst/>
              <a:gdLst>
                <a:gd name="T0" fmla="*/ 199 w 672"/>
                <a:gd name="T1" fmla="*/ 430 h 600"/>
                <a:gd name="T2" fmla="*/ 402 w 672"/>
                <a:gd name="T3" fmla="*/ 430 h 600"/>
                <a:gd name="T4" fmla="*/ 434 w 672"/>
                <a:gd name="T5" fmla="*/ 507 h 600"/>
                <a:gd name="T6" fmla="*/ 164 w 672"/>
                <a:gd name="T7" fmla="*/ 507 h 600"/>
                <a:gd name="T8" fmla="*/ 121 w 672"/>
                <a:gd name="T9" fmla="*/ 600 h 600"/>
                <a:gd name="T10" fmla="*/ 0 w 672"/>
                <a:gd name="T11" fmla="*/ 600 h 600"/>
                <a:gd name="T12" fmla="*/ 297 w 672"/>
                <a:gd name="T13" fmla="*/ 0 h 600"/>
                <a:gd name="T14" fmla="*/ 379 w 672"/>
                <a:gd name="T15" fmla="*/ 0 h 600"/>
                <a:gd name="T16" fmla="*/ 672 w 672"/>
                <a:gd name="T17" fmla="*/ 600 h 600"/>
                <a:gd name="T18" fmla="*/ 555 w 672"/>
                <a:gd name="T19" fmla="*/ 600 h 600"/>
                <a:gd name="T20" fmla="*/ 336 w 672"/>
                <a:gd name="T21" fmla="*/ 135 h 600"/>
                <a:gd name="T22" fmla="*/ 199 w 672"/>
                <a:gd name="T23" fmla="*/ 430 h 600"/>
                <a:gd name="T24" fmla="*/ 199 w 672"/>
                <a:gd name="T25" fmla="*/ 430 h 600"/>
                <a:gd name="T26" fmla="*/ 199 w 672"/>
                <a:gd name="T27" fmla="*/ 430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0"/>
                <a:gd name="T44" fmla="*/ 672 w 672"/>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0">
                  <a:moveTo>
                    <a:pt x="199" y="430"/>
                  </a:moveTo>
                  <a:lnTo>
                    <a:pt x="402" y="430"/>
                  </a:lnTo>
                  <a:lnTo>
                    <a:pt x="434" y="507"/>
                  </a:lnTo>
                  <a:lnTo>
                    <a:pt x="164" y="507"/>
                  </a:lnTo>
                  <a:lnTo>
                    <a:pt x="121" y="600"/>
                  </a:lnTo>
                  <a:lnTo>
                    <a:pt x="0" y="600"/>
                  </a:lnTo>
                  <a:lnTo>
                    <a:pt x="297" y="0"/>
                  </a:lnTo>
                  <a:lnTo>
                    <a:pt x="379" y="0"/>
                  </a:lnTo>
                  <a:lnTo>
                    <a:pt x="672" y="600"/>
                  </a:lnTo>
                  <a:lnTo>
                    <a:pt x="555" y="600"/>
                  </a:lnTo>
                  <a:lnTo>
                    <a:pt x="336" y="135"/>
                  </a:lnTo>
                  <a:lnTo>
                    <a:pt x="199" y="430"/>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sp>
          <p:nvSpPr>
            <p:cNvPr id="39" name="Freeform 822"/>
            <p:cNvSpPr>
              <a:spLocks/>
            </p:cNvSpPr>
            <p:nvPr/>
          </p:nvSpPr>
          <p:spPr bwMode="black">
            <a:xfrm>
              <a:off x="3625" y="4976"/>
              <a:ext cx="667" cy="606"/>
            </a:xfrm>
            <a:custGeom>
              <a:avLst/>
              <a:gdLst>
                <a:gd name="T0" fmla="*/ 0 w 666"/>
                <a:gd name="T1" fmla="*/ 0 h 606"/>
                <a:gd name="T2" fmla="*/ 291 w 666"/>
                <a:gd name="T3" fmla="*/ 606 h 606"/>
                <a:gd name="T4" fmla="*/ 298 w 666"/>
                <a:gd name="T5" fmla="*/ 606 h 606"/>
                <a:gd name="T6" fmla="*/ 369 w 666"/>
                <a:gd name="T7" fmla="*/ 606 h 606"/>
                <a:gd name="T8" fmla="*/ 376 w 666"/>
                <a:gd name="T9" fmla="*/ 606 h 606"/>
                <a:gd name="T10" fmla="*/ 666 w 666"/>
                <a:gd name="T11" fmla="*/ 0 h 606"/>
                <a:gd name="T12" fmla="*/ 550 w 666"/>
                <a:gd name="T13" fmla="*/ 0 h 606"/>
                <a:gd name="T14" fmla="*/ 334 w 666"/>
                <a:gd name="T15" fmla="*/ 477 h 606"/>
                <a:gd name="T16" fmla="*/ 117 w 666"/>
                <a:gd name="T17" fmla="*/ 0 h 606"/>
                <a:gd name="T18" fmla="*/ 0 w 666"/>
                <a:gd name="T19" fmla="*/ 0 h 606"/>
                <a:gd name="T20" fmla="*/ 0 w 666"/>
                <a:gd name="T21" fmla="*/ 0 h 606"/>
                <a:gd name="T22" fmla="*/ 0 w 666"/>
                <a:gd name="T23" fmla="*/ 0 h 6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66"/>
                <a:gd name="T37" fmla="*/ 0 h 606"/>
                <a:gd name="T38" fmla="*/ 666 w 666"/>
                <a:gd name="T39" fmla="*/ 606 h 6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66" h="606">
                  <a:moveTo>
                    <a:pt x="0" y="0"/>
                  </a:moveTo>
                  <a:lnTo>
                    <a:pt x="291" y="606"/>
                  </a:lnTo>
                  <a:lnTo>
                    <a:pt x="298" y="606"/>
                  </a:lnTo>
                  <a:lnTo>
                    <a:pt x="369" y="606"/>
                  </a:lnTo>
                  <a:lnTo>
                    <a:pt x="376" y="606"/>
                  </a:lnTo>
                  <a:lnTo>
                    <a:pt x="666" y="0"/>
                  </a:lnTo>
                  <a:lnTo>
                    <a:pt x="550" y="0"/>
                  </a:lnTo>
                  <a:lnTo>
                    <a:pt x="334" y="477"/>
                  </a:lnTo>
                  <a:lnTo>
                    <a:pt x="117" y="0"/>
                  </a:lnTo>
                  <a:lnTo>
                    <a:pt x="0" y="0"/>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sp>
          <p:nvSpPr>
            <p:cNvPr id="40" name="Freeform 823"/>
            <p:cNvSpPr>
              <a:spLocks/>
            </p:cNvSpPr>
            <p:nvPr/>
          </p:nvSpPr>
          <p:spPr bwMode="black">
            <a:xfrm>
              <a:off x="4754" y="4976"/>
              <a:ext cx="667" cy="828"/>
            </a:xfrm>
            <a:custGeom>
              <a:avLst/>
              <a:gdLst>
                <a:gd name="T0" fmla="*/ 264 w 666"/>
                <a:gd name="T1" fmla="*/ 828 h 828"/>
                <a:gd name="T2" fmla="*/ 666 w 666"/>
                <a:gd name="T3" fmla="*/ 0 h 828"/>
                <a:gd name="T4" fmla="*/ 546 w 666"/>
                <a:gd name="T5" fmla="*/ 0 h 828"/>
                <a:gd name="T6" fmla="*/ 325 w 666"/>
                <a:gd name="T7" fmla="*/ 482 h 828"/>
                <a:gd name="T8" fmla="*/ 115 w 666"/>
                <a:gd name="T9" fmla="*/ 0 h 828"/>
                <a:gd name="T10" fmla="*/ 0 w 666"/>
                <a:gd name="T11" fmla="*/ 0 h 828"/>
                <a:gd name="T12" fmla="*/ 264 w 666"/>
                <a:gd name="T13" fmla="*/ 603 h 828"/>
                <a:gd name="T14" fmla="*/ 151 w 666"/>
                <a:gd name="T15" fmla="*/ 828 h 828"/>
                <a:gd name="T16" fmla="*/ 264 w 666"/>
                <a:gd name="T17" fmla="*/ 828 h 828"/>
                <a:gd name="T18" fmla="*/ 264 w 666"/>
                <a:gd name="T19" fmla="*/ 828 h 828"/>
                <a:gd name="T20" fmla="*/ 264 w 666"/>
                <a:gd name="T21" fmla="*/ 828 h 8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6"/>
                <a:gd name="T34" fmla="*/ 0 h 828"/>
                <a:gd name="T35" fmla="*/ 666 w 666"/>
                <a:gd name="T36" fmla="*/ 828 h 8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6" h="828">
                  <a:moveTo>
                    <a:pt x="264" y="828"/>
                  </a:moveTo>
                  <a:lnTo>
                    <a:pt x="666" y="0"/>
                  </a:lnTo>
                  <a:lnTo>
                    <a:pt x="546" y="0"/>
                  </a:lnTo>
                  <a:lnTo>
                    <a:pt x="325" y="482"/>
                  </a:lnTo>
                  <a:lnTo>
                    <a:pt x="115" y="0"/>
                  </a:lnTo>
                  <a:lnTo>
                    <a:pt x="0" y="0"/>
                  </a:lnTo>
                  <a:lnTo>
                    <a:pt x="264" y="603"/>
                  </a:lnTo>
                  <a:lnTo>
                    <a:pt x="151" y="828"/>
                  </a:lnTo>
                  <a:lnTo>
                    <a:pt x="264" y="828"/>
                  </a:lnTo>
                  <a:close/>
                </a:path>
              </a:pathLst>
            </a:custGeom>
            <a:solidFill>
              <a:srgbClr val="CC0000"/>
            </a:solidFill>
            <a:ln w="9525">
              <a:noFill/>
              <a:round/>
              <a:headEnd/>
              <a:tailEnd/>
            </a:ln>
          </p:spPr>
          <p:txBody>
            <a:bodyPr/>
            <a:lstStyle/>
            <a:p>
              <a:pPr fontAlgn="auto">
                <a:spcBef>
                  <a:spcPts val="0"/>
                </a:spcBef>
                <a:spcAft>
                  <a:spcPts val="0"/>
                </a:spcAft>
                <a:defRPr/>
              </a:pPr>
              <a:endParaRPr lang="en-US">
                <a:latin typeface="+mn-lt"/>
              </a:endParaRPr>
            </a:p>
          </p:txBody>
        </p:sp>
      </p:grpSp>
      <p:sp>
        <p:nvSpPr>
          <p:cNvPr id="42" name="TextBox 41"/>
          <p:cNvSpPr txBox="1"/>
          <p:nvPr/>
        </p:nvSpPr>
        <p:spPr>
          <a:xfrm>
            <a:off x="8377100" y="6565938"/>
            <a:ext cx="309700" cy="203133"/>
          </a:xfrm>
          <a:prstGeom prst="rect">
            <a:avLst/>
          </a:prstGeom>
          <a:noFill/>
        </p:spPr>
        <p:txBody>
          <a:bodyPr wrap="none" anchor="ctr">
            <a:spAutoFit/>
          </a:bodyPr>
          <a:lstStyle/>
          <a:p>
            <a:pPr algn="r" fontAlgn="auto">
              <a:lnSpc>
                <a:spcPct val="90000"/>
              </a:lnSpc>
              <a:spcBef>
                <a:spcPts val="0"/>
              </a:spcBef>
              <a:spcAft>
                <a:spcPts val="0"/>
              </a:spcAft>
              <a:defRPr/>
            </a:pPr>
            <a:fld id="{0B1C4CE7-15B0-4DC3-BD38-9D6283D0AE9D}" type="slidenum">
              <a:rPr lang="en-US" sz="800">
                <a:solidFill>
                  <a:srgbClr val="8F8F8F"/>
                </a:solidFill>
                <a:latin typeface="+mn-lt"/>
              </a:rPr>
              <a:pPr algn="r" fontAlgn="auto">
                <a:lnSpc>
                  <a:spcPct val="90000"/>
                </a:lnSpc>
                <a:spcBef>
                  <a:spcPts val="0"/>
                </a:spcBef>
                <a:spcAft>
                  <a:spcPts val="0"/>
                </a:spcAft>
                <a:defRPr/>
              </a:pPr>
              <a:t>‹#›</a:t>
            </a:fld>
            <a:endParaRPr lang="en-US" sz="800" dirty="0">
              <a:solidFill>
                <a:srgbClr val="8F8F8F"/>
              </a:solidFill>
              <a:latin typeface="+mn-lt"/>
            </a:endParaRPr>
          </a:p>
        </p:txBody>
      </p:sp>
      <p:sp>
        <p:nvSpPr>
          <p:cNvPr id="2" name="Title 1"/>
          <p:cNvSpPr>
            <a:spLocks noGrp="1"/>
          </p:cNvSpPr>
          <p:nvPr>
            <p:ph type="title"/>
          </p:nvPr>
        </p:nvSpPr>
        <p:spPr>
          <a:xfrm>
            <a:off x="1447800" y="2130552"/>
            <a:ext cx="6745224" cy="2029968"/>
          </a:xfrm>
        </p:spPr>
        <p:txBody>
          <a:bodyPr anchor="ctr"/>
          <a:lstStyle>
            <a:lvl1pPr algn="r">
              <a:defRPr sz="2800" b="0" i="0" cap="none" baseline="0">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447800" y="5357612"/>
            <a:ext cx="6745224" cy="476519"/>
          </a:xfrm>
        </p:spPr>
        <p:txBody>
          <a:bodyPr anchor="b">
            <a:noAutofit/>
          </a:bodyPr>
          <a:lstStyle>
            <a:lvl1pPr marL="0" indent="0" algn="r">
              <a:lnSpc>
                <a:spcPct val="90000"/>
              </a:lnSpc>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8" name="Text Placeholder 2"/>
          <p:cNvSpPr>
            <a:spLocks noGrp="1"/>
          </p:cNvSpPr>
          <p:nvPr>
            <p:ph type="body" idx="13"/>
          </p:nvPr>
        </p:nvSpPr>
        <p:spPr>
          <a:xfrm>
            <a:off x="1447800" y="5841646"/>
            <a:ext cx="6745224" cy="381001"/>
          </a:xfrm>
        </p:spPr>
        <p:txBody>
          <a:bodyPr>
            <a:normAutofit/>
          </a:bodyPr>
          <a:lstStyle>
            <a:lvl1pPr marL="0" indent="0" algn="r">
              <a:lnSpc>
                <a:spcPct val="90000"/>
              </a:lnSpc>
              <a:spcBef>
                <a:spcPts val="0"/>
              </a:spcBef>
              <a:buNone/>
              <a:defRPr sz="2000" i="1">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555868596"/>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1"/>
            <a:ext cx="4038600" cy="47244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1"/>
            <a:ext cx="4038600" cy="47244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8769621"/>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447799"/>
            <a:ext cx="4040188" cy="750889"/>
          </a:xfrm>
        </p:spPr>
        <p:txBody>
          <a:bodyPr anchor="b">
            <a:norm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6001"/>
            <a:ext cx="4040188" cy="38862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447799"/>
            <a:ext cx="4041775" cy="750889"/>
          </a:xfrm>
        </p:spPr>
        <p:txBody>
          <a:bodyPr anchor="b">
            <a:norm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286001"/>
            <a:ext cx="4041775" cy="38862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58840327"/>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7893171"/>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Text Placeholder 6"/>
          <p:cNvSpPr>
            <a:spLocks noGrp="1"/>
          </p:cNvSpPr>
          <p:nvPr>
            <p:ph type="body" sz="quarter" idx="13"/>
          </p:nvPr>
        </p:nvSpPr>
        <p:spPr>
          <a:xfrm>
            <a:off x="457200" y="1295399"/>
            <a:ext cx="8229600" cy="457201"/>
          </a:xfrm>
        </p:spPr>
        <p:txBody>
          <a:bodyPr>
            <a:normAutofit/>
          </a:bodyPr>
          <a:lstStyle>
            <a:lvl1pPr marL="0" indent="0">
              <a:spcBef>
                <a:spcPts val="0"/>
              </a:spcBef>
              <a:buNone/>
              <a:defRPr sz="2200">
                <a:solidFill>
                  <a:schemeClr val="accent1"/>
                </a:solidFill>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stStyle>
          <a:p>
            <a:pPr lvl="0"/>
            <a:r>
              <a:rPr lang="en-US" smtClean="0"/>
              <a:t>Click to edit Master text styles</a:t>
            </a:r>
          </a:p>
        </p:txBody>
      </p:sp>
    </p:spTree>
    <p:extLst>
      <p:ext uri="{BB962C8B-B14F-4D97-AF65-F5344CB8AC3E}">
        <p14:creationId xmlns:p14="http://schemas.microsoft.com/office/powerpoint/2010/main" val="2285635935"/>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Ref idx="1001">
        <a:schemeClr val="bg1"/>
      </p:bgRef>
    </p:bg>
    <p:spTree>
      <p:nvGrpSpPr>
        <p:cNvPr id="1" name=""/>
        <p:cNvGrpSpPr/>
        <p:nvPr/>
      </p:nvGrpSpPr>
      <p:grpSpPr>
        <a:xfrm>
          <a:off x="0" y="0"/>
          <a:ext cx="0" cy="0"/>
          <a:chOff x="0" y="0"/>
          <a:chExt cx="0" cy="0"/>
        </a:xfrm>
      </p:grpSpPr>
      <p:sp>
        <p:nvSpPr>
          <p:cNvPr id="7" name="Rectangle 6"/>
          <p:cNvSpPr>
            <a:spLocks noChangeArrowheads="1"/>
          </p:cNvSpPr>
          <p:nvPr/>
        </p:nvSpPr>
        <p:spPr bwMode="invGray">
          <a:xfrm>
            <a:off x="0" y="-7936"/>
            <a:ext cx="9144000" cy="366712"/>
          </a:xfrm>
          <a:prstGeom prst="rect">
            <a:avLst/>
          </a:prstGeom>
          <a:gradFill rotWithShape="1">
            <a:gsLst>
              <a:gs pos="0">
                <a:srgbClr val="91050F">
                  <a:alpha val="76000"/>
                </a:srgbClr>
              </a:gs>
              <a:gs pos="100000">
                <a:srgbClr val="D10811"/>
              </a:gs>
            </a:gsLst>
            <a:lin ang="0" scaled="1"/>
          </a:gradFill>
          <a:ln w="9525">
            <a:noFill/>
            <a:miter lim="800000"/>
            <a:headEnd/>
            <a:tailEnd/>
          </a:ln>
        </p:spPr>
        <p:txBody>
          <a:bodyPr wrap="none" anchor="ctr"/>
          <a:lstStyle/>
          <a:p>
            <a:pPr fontAlgn="auto">
              <a:spcBef>
                <a:spcPts val="0"/>
              </a:spcBef>
              <a:spcAft>
                <a:spcPts val="0"/>
              </a:spcAft>
              <a:defRPr/>
            </a:pPr>
            <a:endParaRPr lang="en-US"/>
          </a:p>
        </p:txBody>
      </p:sp>
      <p:sp>
        <p:nvSpPr>
          <p:cNvPr id="9" name="Rectangle 68"/>
          <p:cNvSpPr>
            <a:spLocks noChangeArrowheads="1"/>
          </p:cNvSpPr>
          <p:nvPr/>
        </p:nvSpPr>
        <p:spPr bwMode="invGray">
          <a:xfrm>
            <a:off x="5662621" y="-7938"/>
            <a:ext cx="390525" cy="365126"/>
          </a:xfrm>
          <a:prstGeom prst="rect">
            <a:avLst/>
          </a:prstGeom>
          <a:solidFill>
            <a:schemeClr val="accent1">
              <a:lumMod val="60000"/>
              <a:lumOff val="40000"/>
            </a:schemeClr>
          </a:solidFill>
          <a:ln w="9525">
            <a:noFill/>
            <a:miter lim="800000"/>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10" name="Rectangle 69"/>
          <p:cNvSpPr>
            <a:spLocks noChangeArrowheads="1"/>
          </p:cNvSpPr>
          <p:nvPr/>
        </p:nvSpPr>
        <p:spPr bwMode="invGray">
          <a:xfrm>
            <a:off x="5257808" y="-7938"/>
            <a:ext cx="390525" cy="365126"/>
          </a:xfrm>
          <a:prstGeom prst="rect">
            <a:avLst/>
          </a:prstGeom>
          <a:solidFill>
            <a:schemeClr val="accent1">
              <a:lumMod val="60000"/>
              <a:lumOff val="40000"/>
            </a:schemeClr>
          </a:solidFill>
          <a:ln w="9525">
            <a:noFill/>
            <a:miter lim="800000"/>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11" name="Rectangle 72"/>
          <p:cNvSpPr>
            <a:spLocks noChangeArrowheads="1"/>
          </p:cNvSpPr>
          <p:nvPr/>
        </p:nvSpPr>
        <p:spPr bwMode="invGray">
          <a:xfrm>
            <a:off x="4043371" y="-7938"/>
            <a:ext cx="390525" cy="365126"/>
          </a:xfrm>
          <a:prstGeom prst="rect">
            <a:avLst/>
          </a:prstGeom>
          <a:solidFill>
            <a:schemeClr val="accent1">
              <a:lumMod val="75000"/>
            </a:schemeClr>
          </a:solidFill>
          <a:ln w="9525">
            <a:noFill/>
            <a:miter lim="800000"/>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12" name="Rectangle 73"/>
          <p:cNvSpPr>
            <a:spLocks noChangeArrowheads="1"/>
          </p:cNvSpPr>
          <p:nvPr/>
        </p:nvSpPr>
        <p:spPr bwMode="invGray">
          <a:xfrm>
            <a:off x="3638558" y="-7938"/>
            <a:ext cx="390525" cy="365126"/>
          </a:xfrm>
          <a:prstGeom prst="rect">
            <a:avLst/>
          </a:prstGeom>
          <a:solidFill>
            <a:schemeClr val="accent1">
              <a:lumMod val="75000"/>
            </a:schemeClr>
          </a:solidFill>
          <a:ln w="9525">
            <a:noFill/>
            <a:miter lim="800000"/>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13" name="Rectangle 76"/>
          <p:cNvSpPr>
            <a:spLocks noChangeArrowheads="1"/>
          </p:cNvSpPr>
          <p:nvPr/>
        </p:nvSpPr>
        <p:spPr bwMode="invGray">
          <a:xfrm>
            <a:off x="2427296" y="-7938"/>
            <a:ext cx="390525" cy="365126"/>
          </a:xfrm>
          <a:prstGeom prst="rect">
            <a:avLst/>
          </a:prstGeom>
          <a:solidFill>
            <a:schemeClr val="accent1">
              <a:lumMod val="60000"/>
              <a:lumOff val="40000"/>
            </a:schemeClr>
          </a:solidFill>
          <a:ln w="9525">
            <a:noFill/>
            <a:miter lim="800000"/>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14" name="Rectangle 77"/>
          <p:cNvSpPr>
            <a:spLocks noChangeArrowheads="1"/>
          </p:cNvSpPr>
          <p:nvPr/>
        </p:nvSpPr>
        <p:spPr bwMode="invGray">
          <a:xfrm>
            <a:off x="2022483" y="-7938"/>
            <a:ext cx="390525" cy="365126"/>
          </a:xfrm>
          <a:prstGeom prst="rect">
            <a:avLst/>
          </a:prstGeom>
          <a:solidFill>
            <a:schemeClr val="accent1">
              <a:lumMod val="75000"/>
            </a:schemeClr>
          </a:solidFill>
          <a:ln w="9525">
            <a:noFill/>
            <a:miter lim="800000"/>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15" name="Rectangle 79"/>
          <p:cNvSpPr>
            <a:spLocks noChangeArrowheads="1"/>
          </p:cNvSpPr>
          <p:nvPr/>
        </p:nvSpPr>
        <p:spPr bwMode="invGray">
          <a:xfrm>
            <a:off x="1212852" y="-7938"/>
            <a:ext cx="390525" cy="365126"/>
          </a:xfrm>
          <a:prstGeom prst="rect">
            <a:avLst/>
          </a:prstGeom>
          <a:solidFill>
            <a:schemeClr val="accent1">
              <a:lumMod val="60000"/>
              <a:lumOff val="40000"/>
            </a:schemeClr>
          </a:solidFill>
          <a:ln w="9525">
            <a:noFill/>
            <a:miter lim="800000"/>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16" name="Rectangle 82"/>
          <p:cNvSpPr>
            <a:spLocks noChangeArrowheads="1"/>
          </p:cNvSpPr>
          <p:nvPr/>
        </p:nvSpPr>
        <p:spPr bwMode="invGray">
          <a:xfrm>
            <a:off x="8" y="-7938"/>
            <a:ext cx="390525" cy="365126"/>
          </a:xfrm>
          <a:prstGeom prst="rect">
            <a:avLst/>
          </a:prstGeom>
          <a:solidFill>
            <a:schemeClr val="accent1">
              <a:lumMod val="60000"/>
              <a:lumOff val="40000"/>
            </a:schemeClr>
          </a:solidFill>
          <a:ln w="9525" algn="ctr">
            <a:noFill/>
            <a:miter lim="800000"/>
            <a:headEnd/>
            <a:tailEnd/>
          </a:ln>
        </p:spPr>
        <p:txBody>
          <a:bodyPr wrap="none" anchor="ctr"/>
          <a:lstStyle/>
          <a:p>
            <a:pPr fontAlgn="auto">
              <a:spcBef>
                <a:spcPts val="0"/>
              </a:spcBef>
              <a:spcAft>
                <a:spcPts val="0"/>
              </a:spcAft>
              <a:defRPr/>
            </a:pPr>
            <a:endParaRPr lang="en-US" kern="0">
              <a:solidFill>
                <a:sysClr val="windowText" lastClr="000000"/>
              </a:solidFill>
            </a:endParaRPr>
          </a:p>
        </p:txBody>
      </p:sp>
      <p:sp>
        <p:nvSpPr>
          <p:cNvPr id="21" name="Rectangle 6"/>
          <p:cNvSpPr>
            <a:spLocks noChangeArrowheads="1"/>
          </p:cNvSpPr>
          <p:nvPr/>
        </p:nvSpPr>
        <p:spPr bwMode="invGray">
          <a:xfrm>
            <a:off x="0" y="-7936"/>
            <a:ext cx="9144000" cy="366712"/>
          </a:xfrm>
          <a:prstGeom prst="rect">
            <a:avLst/>
          </a:prstGeom>
          <a:gradFill rotWithShape="1">
            <a:gsLst>
              <a:gs pos="0">
                <a:srgbClr val="91050F">
                  <a:alpha val="76000"/>
                </a:srgbClr>
              </a:gs>
              <a:gs pos="100000">
                <a:srgbClr val="D10811"/>
              </a:gs>
            </a:gsLst>
            <a:lin ang="0" scaled="1"/>
          </a:gradFill>
          <a:ln w="9525">
            <a:noFill/>
            <a:miter lim="800000"/>
            <a:headEnd/>
            <a:tailEnd/>
          </a:ln>
        </p:spPr>
        <p:txBody>
          <a:bodyPr wrap="none" anchor="ctr"/>
          <a:lstStyle/>
          <a:p>
            <a:pPr fontAlgn="auto">
              <a:spcBef>
                <a:spcPts val="0"/>
              </a:spcBef>
              <a:spcAft>
                <a:spcPts val="0"/>
              </a:spcAft>
              <a:defRPr/>
            </a:pPr>
            <a:endParaRPr lang="en-US"/>
          </a:p>
        </p:txBody>
      </p:sp>
      <p:grpSp>
        <p:nvGrpSpPr>
          <p:cNvPr id="5" name="Group 127"/>
          <p:cNvGrpSpPr>
            <a:grpSpLocks/>
          </p:cNvGrpSpPr>
          <p:nvPr/>
        </p:nvGrpSpPr>
        <p:grpSpPr bwMode="black">
          <a:xfrm>
            <a:off x="7908916" y="80556"/>
            <a:ext cx="858838" cy="242887"/>
            <a:chOff x="4707" y="440"/>
            <a:chExt cx="700" cy="198"/>
          </a:xfrm>
          <a:solidFill>
            <a:sysClr val="window" lastClr="FFFFFF"/>
          </a:solidFill>
        </p:grpSpPr>
        <p:sp>
          <p:nvSpPr>
            <p:cNvPr id="23" name="Freeform 128"/>
            <p:cNvSpPr>
              <a:spLocks/>
            </p:cNvSpPr>
            <p:nvPr/>
          </p:nvSpPr>
          <p:spPr bwMode="black">
            <a:xfrm>
              <a:off x="5247" y="440"/>
              <a:ext cx="160" cy="145"/>
            </a:xfrm>
            <a:custGeom>
              <a:avLst/>
              <a:gdLst>
                <a:gd name="T0" fmla="*/ 199 w 672"/>
                <a:gd name="T1" fmla="*/ 433 h 606"/>
                <a:gd name="T2" fmla="*/ 399 w 672"/>
                <a:gd name="T3" fmla="*/ 433 h 606"/>
                <a:gd name="T4" fmla="*/ 430 w 672"/>
                <a:gd name="T5" fmla="*/ 512 h 606"/>
                <a:gd name="T6" fmla="*/ 161 w 672"/>
                <a:gd name="T7" fmla="*/ 512 h 606"/>
                <a:gd name="T8" fmla="*/ 117 w 672"/>
                <a:gd name="T9" fmla="*/ 606 h 606"/>
                <a:gd name="T10" fmla="*/ 0 w 672"/>
                <a:gd name="T11" fmla="*/ 606 h 606"/>
                <a:gd name="T12" fmla="*/ 294 w 672"/>
                <a:gd name="T13" fmla="*/ 0 h 606"/>
                <a:gd name="T14" fmla="*/ 375 w 672"/>
                <a:gd name="T15" fmla="*/ 0 h 606"/>
                <a:gd name="T16" fmla="*/ 672 w 672"/>
                <a:gd name="T17" fmla="*/ 606 h 606"/>
                <a:gd name="T18" fmla="*/ 552 w 672"/>
                <a:gd name="T19" fmla="*/ 606 h 606"/>
                <a:gd name="T20" fmla="*/ 337 w 672"/>
                <a:gd name="T21" fmla="*/ 138 h 606"/>
                <a:gd name="T22" fmla="*/ 199 w 672"/>
                <a:gd name="T23" fmla="*/ 433 h 606"/>
                <a:gd name="T24" fmla="*/ 199 w 672"/>
                <a:gd name="T25" fmla="*/ 433 h 606"/>
                <a:gd name="T26" fmla="*/ 199 w 672"/>
                <a:gd name="T27" fmla="*/ 433 h 60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6"/>
                <a:gd name="T44" fmla="*/ 672 w 672"/>
                <a:gd name="T45" fmla="*/ 606 h 60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6">
                  <a:moveTo>
                    <a:pt x="199" y="433"/>
                  </a:moveTo>
                  <a:lnTo>
                    <a:pt x="399" y="433"/>
                  </a:lnTo>
                  <a:lnTo>
                    <a:pt x="430" y="512"/>
                  </a:lnTo>
                  <a:lnTo>
                    <a:pt x="161" y="512"/>
                  </a:lnTo>
                  <a:lnTo>
                    <a:pt x="117" y="606"/>
                  </a:lnTo>
                  <a:lnTo>
                    <a:pt x="0" y="606"/>
                  </a:lnTo>
                  <a:lnTo>
                    <a:pt x="294" y="0"/>
                  </a:lnTo>
                  <a:lnTo>
                    <a:pt x="375" y="0"/>
                  </a:lnTo>
                  <a:lnTo>
                    <a:pt x="672" y="606"/>
                  </a:lnTo>
                  <a:lnTo>
                    <a:pt x="552" y="606"/>
                  </a:lnTo>
                  <a:lnTo>
                    <a:pt x="337" y="138"/>
                  </a:lnTo>
                  <a:lnTo>
                    <a:pt x="199" y="433"/>
                  </a:lnTo>
                  <a:close/>
                </a:path>
              </a:pathLst>
            </a:custGeom>
            <a:grpFill/>
            <a:ln w="9525">
              <a:noFill/>
              <a:round/>
              <a:headEnd/>
              <a:tailEnd/>
            </a:ln>
          </p:spPr>
          <p:txBody>
            <a:bodyPr/>
            <a:lstStyle/>
            <a:p>
              <a:pPr algn="ctr" fontAlgn="auto">
                <a:spcBef>
                  <a:spcPts val="0"/>
                </a:spcBef>
                <a:spcAft>
                  <a:spcPts val="0"/>
                </a:spcAft>
                <a:defRPr/>
              </a:pPr>
              <a:endParaRPr lang="en-US" kern="0">
                <a:solidFill>
                  <a:sysClr val="windowText" lastClr="000000"/>
                </a:solidFill>
              </a:endParaRPr>
            </a:p>
          </p:txBody>
        </p:sp>
        <p:sp>
          <p:nvSpPr>
            <p:cNvPr id="24" name="Freeform 129"/>
            <p:cNvSpPr>
              <a:spLocks/>
            </p:cNvSpPr>
            <p:nvPr/>
          </p:nvSpPr>
          <p:spPr bwMode="black">
            <a:xfrm>
              <a:off x="4707" y="441"/>
              <a:ext cx="160" cy="144"/>
            </a:xfrm>
            <a:custGeom>
              <a:avLst/>
              <a:gdLst>
                <a:gd name="T0" fmla="*/ 199 w 672"/>
                <a:gd name="T1" fmla="*/ 430 h 600"/>
                <a:gd name="T2" fmla="*/ 399 w 672"/>
                <a:gd name="T3" fmla="*/ 430 h 600"/>
                <a:gd name="T4" fmla="*/ 434 w 672"/>
                <a:gd name="T5" fmla="*/ 507 h 600"/>
                <a:gd name="T6" fmla="*/ 165 w 672"/>
                <a:gd name="T7" fmla="*/ 507 h 600"/>
                <a:gd name="T8" fmla="*/ 122 w 672"/>
                <a:gd name="T9" fmla="*/ 600 h 600"/>
                <a:gd name="T10" fmla="*/ 0 w 672"/>
                <a:gd name="T11" fmla="*/ 600 h 600"/>
                <a:gd name="T12" fmla="*/ 298 w 672"/>
                <a:gd name="T13" fmla="*/ 0 h 600"/>
                <a:gd name="T14" fmla="*/ 380 w 672"/>
                <a:gd name="T15" fmla="*/ 0 h 600"/>
                <a:gd name="T16" fmla="*/ 672 w 672"/>
                <a:gd name="T17" fmla="*/ 600 h 600"/>
                <a:gd name="T18" fmla="*/ 555 w 672"/>
                <a:gd name="T19" fmla="*/ 600 h 600"/>
                <a:gd name="T20" fmla="*/ 337 w 672"/>
                <a:gd name="T21" fmla="*/ 135 h 600"/>
                <a:gd name="T22" fmla="*/ 199 w 672"/>
                <a:gd name="T23" fmla="*/ 430 h 600"/>
                <a:gd name="T24" fmla="*/ 199 w 672"/>
                <a:gd name="T25" fmla="*/ 430 h 600"/>
                <a:gd name="T26" fmla="*/ 199 w 672"/>
                <a:gd name="T27" fmla="*/ 430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0"/>
                <a:gd name="T44" fmla="*/ 672 w 672"/>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0">
                  <a:moveTo>
                    <a:pt x="199" y="430"/>
                  </a:moveTo>
                  <a:lnTo>
                    <a:pt x="399" y="430"/>
                  </a:lnTo>
                  <a:lnTo>
                    <a:pt x="434" y="507"/>
                  </a:lnTo>
                  <a:lnTo>
                    <a:pt x="165" y="507"/>
                  </a:lnTo>
                  <a:lnTo>
                    <a:pt x="122" y="600"/>
                  </a:lnTo>
                  <a:lnTo>
                    <a:pt x="0" y="600"/>
                  </a:lnTo>
                  <a:lnTo>
                    <a:pt x="298" y="0"/>
                  </a:lnTo>
                  <a:lnTo>
                    <a:pt x="380" y="0"/>
                  </a:lnTo>
                  <a:lnTo>
                    <a:pt x="672" y="600"/>
                  </a:lnTo>
                  <a:lnTo>
                    <a:pt x="555" y="600"/>
                  </a:lnTo>
                  <a:lnTo>
                    <a:pt x="337" y="135"/>
                  </a:lnTo>
                  <a:lnTo>
                    <a:pt x="199" y="430"/>
                  </a:lnTo>
                  <a:close/>
                </a:path>
              </a:pathLst>
            </a:custGeom>
            <a:grpFill/>
            <a:ln w="9525">
              <a:noFill/>
              <a:round/>
              <a:headEnd/>
              <a:tailEnd/>
            </a:ln>
          </p:spPr>
          <p:txBody>
            <a:bodyPr/>
            <a:lstStyle/>
            <a:p>
              <a:pPr algn="ctr" fontAlgn="auto">
                <a:spcBef>
                  <a:spcPts val="0"/>
                </a:spcBef>
                <a:spcAft>
                  <a:spcPts val="0"/>
                </a:spcAft>
                <a:defRPr/>
              </a:pPr>
              <a:endParaRPr lang="en-US" kern="0">
                <a:solidFill>
                  <a:sysClr val="windowText" lastClr="000000"/>
                </a:solidFill>
              </a:endParaRPr>
            </a:p>
          </p:txBody>
        </p:sp>
        <p:sp>
          <p:nvSpPr>
            <p:cNvPr id="25" name="Freeform 130"/>
            <p:cNvSpPr>
              <a:spLocks/>
            </p:cNvSpPr>
            <p:nvPr/>
          </p:nvSpPr>
          <p:spPr bwMode="black">
            <a:xfrm>
              <a:off x="4975" y="441"/>
              <a:ext cx="162" cy="144"/>
            </a:xfrm>
            <a:custGeom>
              <a:avLst/>
              <a:gdLst>
                <a:gd name="T0" fmla="*/ 199 w 672"/>
                <a:gd name="T1" fmla="*/ 430 h 600"/>
                <a:gd name="T2" fmla="*/ 402 w 672"/>
                <a:gd name="T3" fmla="*/ 430 h 600"/>
                <a:gd name="T4" fmla="*/ 434 w 672"/>
                <a:gd name="T5" fmla="*/ 507 h 600"/>
                <a:gd name="T6" fmla="*/ 164 w 672"/>
                <a:gd name="T7" fmla="*/ 507 h 600"/>
                <a:gd name="T8" fmla="*/ 121 w 672"/>
                <a:gd name="T9" fmla="*/ 600 h 600"/>
                <a:gd name="T10" fmla="*/ 0 w 672"/>
                <a:gd name="T11" fmla="*/ 600 h 600"/>
                <a:gd name="T12" fmla="*/ 297 w 672"/>
                <a:gd name="T13" fmla="*/ 0 h 600"/>
                <a:gd name="T14" fmla="*/ 379 w 672"/>
                <a:gd name="T15" fmla="*/ 0 h 600"/>
                <a:gd name="T16" fmla="*/ 672 w 672"/>
                <a:gd name="T17" fmla="*/ 600 h 600"/>
                <a:gd name="T18" fmla="*/ 555 w 672"/>
                <a:gd name="T19" fmla="*/ 600 h 600"/>
                <a:gd name="T20" fmla="*/ 336 w 672"/>
                <a:gd name="T21" fmla="*/ 135 h 600"/>
                <a:gd name="T22" fmla="*/ 199 w 672"/>
                <a:gd name="T23" fmla="*/ 430 h 600"/>
                <a:gd name="T24" fmla="*/ 199 w 672"/>
                <a:gd name="T25" fmla="*/ 430 h 600"/>
                <a:gd name="T26" fmla="*/ 199 w 672"/>
                <a:gd name="T27" fmla="*/ 430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2"/>
                <a:gd name="T43" fmla="*/ 0 h 600"/>
                <a:gd name="T44" fmla="*/ 672 w 672"/>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2" h="600">
                  <a:moveTo>
                    <a:pt x="199" y="430"/>
                  </a:moveTo>
                  <a:lnTo>
                    <a:pt x="402" y="430"/>
                  </a:lnTo>
                  <a:lnTo>
                    <a:pt x="434" y="507"/>
                  </a:lnTo>
                  <a:lnTo>
                    <a:pt x="164" y="507"/>
                  </a:lnTo>
                  <a:lnTo>
                    <a:pt x="121" y="600"/>
                  </a:lnTo>
                  <a:lnTo>
                    <a:pt x="0" y="600"/>
                  </a:lnTo>
                  <a:lnTo>
                    <a:pt x="297" y="0"/>
                  </a:lnTo>
                  <a:lnTo>
                    <a:pt x="379" y="0"/>
                  </a:lnTo>
                  <a:lnTo>
                    <a:pt x="672" y="600"/>
                  </a:lnTo>
                  <a:lnTo>
                    <a:pt x="555" y="600"/>
                  </a:lnTo>
                  <a:lnTo>
                    <a:pt x="336" y="135"/>
                  </a:lnTo>
                  <a:lnTo>
                    <a:pt x="199" y="430"/>
                  </a:lnTo>
                  <a:close/>
                </a:path>
              </a:pathLst>
            </a:custGeom>
            <a:grpFill/>
            <a:ln w="9525">
              <a:noFill/>
              <a:round/>
              <a:headEnd/>
              <a:tailEnd/>
            </a:ln>
          </p:spPr>
          <p:txBody>
            <a:bodyPr/>
            <a:lstStyle/>
            <a:p>
              <a:pPr algn="ctr" fontAlgn="auto">
                <a:spcBef>
                  <a:spcPts val="0"/>
                </a:spcBef>
                <a:spcAft>
                  <a:spcPts val="0"/>
                </a:spcAft>
                <a:defRPr/>
              </a:pPr>
              <a:endParaRPr lang="en-US" kern="0">
                <a:solidFill>
                  <a:sysClr val="windowText" lastClr="000000"/>
                </a:solidFill>
              </a:endParaRPr>
            </a:p>
          </p:txBody>
        </p:sp>
        <p:sp>
          <p:nvSpPr>
            <p:cNvPr id="26" name="Freeform 131"/>
            <p:cNvSpPr>
              <a:spLocks/>
            </p:cNvSpPr>
            <p:nvPr/>
          </p:nvSpPr>
          <p:spPr bwMode="black">
            <a:xfrm>
              <a:off x="4842" y="440"/>
              <a:ext cx="160" cy="145"/>
            </a:xfrm>
            <a:custGeom>
              <a:avLst/>
              <a:gdLst>
                <a:gd name="T0" fmla="*/ 0 w 666"/>
                <a:gd name="T1" fmla="*/ 0 h 606"/>
                <a:gd name="T2" fmla="*/ 291 w 666"/>
                <a:gd name="T3" fmla="*/ 606 h 606"/>
                <a:gd name="T4" fmla="*/ 298 w 666"/>
                <a:gd name="T5" fmla="*/ 606 h 606"/>
                <a:gd name="T6" fmla="*/ 369 w 666"/>
                <a:gd name="T7" fmla="*/ 606 h 606"/>
                <a:gd name="T8" fmla="*/ 376 w 666"/>
                <a:gd name="T9" fmla="*/ 606 h 606"/>
                <a:gd name="T10" fmla="*/ 666 w 666"/>
                <a:gd name="T11" fmla="*/ 0 h 606"/>
                <a:gd name="T12" fmla="*/ 550 w 666"/>
                <a:gd name="T13" fmla="*/ 0 h 606"/>
                <a:gd name="T14" fmla="*/ 334 w 666"/>
                <a:gd name="T15" fmla="*/ 477 h 606"/>
                <a:gd name="T16" fmla="*/ 117 w 666"/>
                <a:gd name="T17" fmla="*/ 0 h 606"/>
                <a:gd name="T18" fmla="*/ 0 w 666"/>
                <a:gd name="T19" fmla="*/ 0 h 606"/>
                <a:gd name="T20" fmla="*/ 0 w 666"/>
                <a:gd name="T21" fmla="*/ 0 h 606"/>
                <a:gd name="T22" fmla="*/ 0 w 666"/>
                <a:gd name="T23" fmla="*/ 0 h 60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66"/>
                <a:gd name="T37" fmla="*/ 0 h 606"/>
                <a:gd name="T38" fmla="*/ 666 w 666"/>
                <a:gd name="T39" fmla="*/ 606 h 60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66" h="606">
                  <a:moveTo>
                    <a:pt x="0" y="0"/>
                  </a:moveTo>
                  <a:lnTo>
                    <a:pt x="291" y="606"/>
                  </a:lnTo>
                  <a:lnTo>
                    <a:pt x="298" y="606"/>
                  </a:lnTo>
                  <a:lnTo>
                    <a:pt x="369" y="606"/>
                  </a:lnTo>
                  <a:lnTo>
                    <a:pt x="376" y="606"/>
                  </a:lnTo>
                  <a:lnTo>
                    <a:pt x="666" y="0"/>
                  </a:lnTo>
                  <a:lnTo>
                    <a:pt x="550" y="0"/>
                  </a:lnTo>
                  <a:lnTo>
                    <a:pt x="334" y="477"/>
                  </a:lnTo>
                  <a:lnTo>
                    <a:pt x="117" y="0"/>
                  </a:lnTo>
                  <a:lnTo>
                    <a:pt x="0" y="0"/>
                  </a:lnTo>
                  <a:close/>
                </a:path>
              </a:pathLst>
            </a:custGeom>
            <a:grpFill/>
            <a:ln w="9525">
              <a:noFill/>
              <a:round/>
              <a:headEnd/>
              <a:tailEnd/>
            </a:ln>
          </p:spPr>
          <p:txBody>
            <a:bodyPr/>
            <a:lstStyle/>
            <a:p>
              <a:pPr algn="ctr" fontAlgn="auto">
                <a:spcBef>
                  <a:spcPts val="0"/>
                </a:spcBef>
                <a:spcAft>
                  <a:spcPts val="0"/>
                </a:spcAft>
                <a:defRPr/>
              </a:pPr>
              <a:endParaRPr lang="en-US" kern="0">
                <a:solidFill>
                  <a:sysClr val="windowText" lastClr="000000"/>
                </a:solidFill>
              </a:endParaRPr>
            </a:p>
          </p:txBody>
        </p:sp>
        <p:sp>
          <p:nvSpPr>
            <p:cNvPr id="27" name="Freeform 132"/>
            <p:cNvSpPr>
              <a:spLocks/>
            </p:cNvSpPr>
            <p:nvPr/>
          </p:nvSpPr>
          <p:spPr bwMode="black">
            <a:xfrm>
              <a:off x="5113" y="440"/>
              <a:ext cx="159" cy="198"/>
            </a:xfrm>
            <a:custGeom>
              <a:avLst/>
              <a:gdLst>
                <a:gd name="T0" fmla="*/ 264 w 666"/>
                <a:gd name="T1" fmla="*/ 828 h 828"/>
                <a:gd name="T2" fmla="*/ 666 w 666"/>
                <a:gd name="T3" fmla="*/ 0 h 828"/>
                <a:gd name="T4" fmla="*/ 546 w 666"/>
                <a:gd name="T5" fmla="*/ 0 h 828"/>
                <a:gd name="T6" fmla="*/ 325 w 666"/>
                <a:gd name="T7" fmla="*/ 482 h 828"/>
                <a:gd name="T8" fmla="*/ 115 w 666"/>
                <a:gd name="T9" fmla="*/ 0 h 828"/>
                <a:gd name="T10" fmla="*/ 0 w 666"/>
                <a:gd name="T11" fmla="*/ 0 h 828"/>
                <a:gd name="T12" fmla="*/ 264 w 666"/>
                <a:gd name="T13" fmla="*/ 603 h 828"/>
                <a:gd name="T14" fmla="*/ 151 w 666"/>
                <a:gd name="T15" fmla="*/ 828 h 828"/>
                <a:gd name="T16" fmla="*/ 264 w 666"/>
                <a:gd name="T17" fmla="*/ 828 h 828"/>
                <a:gd name="T18" fmla="*/ 264 w 666"/>
                <a:gd name="T19" fmla="*/ 828 h 828"/>
                <a:gd name="T20" fmla="*/ 264 w 666"/>
                <a:gd name="T21" fmla="*/ 828 h 8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66"/>
                <a:gd name="T34" fmla="*/ 0 h 828"/>
                <a:gd name="T35" fmla="*/ 666 w 666"/>
                <a:gd name="T36" fmla="*/ 828 h 8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66" h="828">
                  <a:moveTo>
                    <a:pt x="264" y="828"/>
                  </a:moveTo>
                  <a:lnTo>
                    <a:pt x="666" y="0"/>
                  </a:lnTo>
                  <a:lnTo>
                    <a:pt x="546" y="0"/>
                  </a:lnTo>
                  <a:lnTo>
                    <a:pt x="325" y="482"/>
                  </a:lnTo>
                  <a:lnTo>
                    <a:pt x="115" y="0"/>
                  </a:lnTo>
                  <a:lnTo>
                    <a:pt x="0" y="0"/>
                  </a:lnTo>
                  <a:lnTo>
                    <a:pt x="264" y="603"/>
                  </a:lnTo>
                  <a:lnTo>
                    <a:pt x="151" y="828"/>
                  </a:lnTo>
                  <a:lnTo>
                    <a:pt x="264" y="828"/>
                  </a:lnTo>
                  <a:close/>
                </a:path>
              </a:pathLst>
            </a:custGeom>
            <a:grpFill/>
            <a:ln w="9525">
              <a:noFill/>
              <a:round/>
              <a:headEnd/>
              <a:tailEnd/>
            </a:ln>
          </p:spPr>
          <p:txBody>
            <a:bodyPr/>
            <a:lstStyle/>
            <a:p>
              <a:pPr algn="ctr" fontAlgn="auto">
                <a:spcBef>
                  <a:spcPts val="0"/>
                </a:spcBef>
                <a:spcAft>
                  <a:spcPts val="0"/>
                </a:spcAft>
                <a:defRPr/>
              </a:pPr>
              <a:endParaRPr lang="en-US" kern="0">
                <a:solidFill>
                  <a:sysClr val="windowText" lastClr="000000"/>
                </a:solidFill>
              </a:endParaRPr>
            </a:p>
          </p:txBody>
        </p:sp>
      </p:grpSp>
      <p:sp>
        <p:nvSpPr>
          <p:cNvPr id="1037" name="Title Placeholder 1"/>
          <p:cNvSpPr>
            <a:spLocks noGrp="1"/>
          </p:cNvSpPr>
          <p:nvPr>
            <p:ph type="title"/>
          </p:nvPr>
        </p:nvSpPr>
        <p:spPr bwMode="auto">
          <a:xfrm>
            <a:off x="457200" y="434974"/>
            <a:ext cx="8229600" cy="838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8" name="Text Placeholder 2"/>
          <p:cNvSpPr>
            <a:spLocks noGrp="1"/>
          </p:cNvSpPr>
          <p:nvPr>
            <p:ph type="body" idx="1"/>
          </p:nvPr>
        </p:nvSpPr>
        <p:spPr bwMode="auto">
          <a:xfrm>
            <a:off x="457200" y="1447801"/>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 name="TextBox 28"/>
          <p:cNvSpPr txBox="1"/>
          <p:nvPr/>
        </p:nvSpPr>
        <p:spPr>
          <a:xfrm>
            <a:off x="8377100" y="6565938"/>
            <a:ext cx="309700" cy="203133"/>
          </a:xfrm>
          <a:prstGeom prst="rect">
            <a:avLst/>
          </a:prstGeom>
          <a:noFill/>
        </p:spPr>
        <p:txBody>
          <a:bodyPr wrap="none" anchor="ctr">
            <a:spAutoFit/>
          </a:bodyPr>
          <a:lstStyle/>
          <a:p>
            <a:pPr algn="r" fontAlgn="auto">
              <a:lnSpc>
                <a:spcPct val="90000"/>
              </a:lnSpc>
              <a:spcBef>
                <a:spcPts val="0"/>
              </a:spcBef>
              <a:spcAft>
                <a:spcPts val="0"/>
              </a:spcAft>
              <a:defRPr/>
            </a:pPr>
            <a:fld id="{BACEA44D-2382-46C1-9FDF-150615721377}" type="slidenum">
              <a:rPr lang="en-US" sz="800">
                <a:solidFill>
                  <a:srgbClr val="8F8F8F"/>
                </a:solidFill>
                <a:latin typeface="+mn-lt"/>
              </a:rPr>
              <a:pPr algn="r" fontAlgn="auto">
                <a:lnSpc>
                  <a:spcPct val="90000"/>
                </a:lnSpc>
                <a:spcBef>
                  <a:spcPts val="0"/>
                </a:spcBef>
                <a:spcAft>
                  <a:spcPts val="0"/>
                </a:spcAft>
                <a:defRPr/>
              </a:pPr>
              <a:t>‹#›</a:t>
            </a:fld>
            <a:endParaRPr lang="en-US" sz="800" dirty="0">
              <a:solidFill>
                <a:srgbClr val="8F8F8F"/>
              </a:solidFill>
              <a:latin typeface="+mn-lt"/>
            </a:endParaRPr>
          </a:p>
        </p:txBody>
      </p:sp>
      <p:sp>
        <p:nvSpPr>
          <p:cNvPr id="31" name="Footer Placeholder 3"/>
          <p:cNvSpPr txBox="1">
            <a:spLocks/>
          </p:cNvSpPr>
          <p:nvPr/>
        </p:nvSpPr>
        <p:spPr>
          <a:xfrm>
            <a:off x="0" y="6548550"/>
            <a:ext cx="4056193" cy="30945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800" dirty="0" smtClean="0">
                <a:solidFill>
                  <a:schemeClr val="bg1">
                    <a:lumMod val="50000"/>
                  </a:schemeClr>
                </a:solidFill>
              </a:rPr>
              <a:t>© 2014 Avaya Inc. Avaya – Proprietary</a:t>
            </a:r>
          </a:p>
          <a:p>
            <a:r>
              <a:rPr lang="en-US" sz="700" dirty="0" smtClean="0">
                <a:solidFill>
                  <a:schemeClr val="bg1">
                    <a:lumMod val="50000"/>
                  </a:schemeClr>
                </a:solidFill>
              </a:rPr>
              <a:t>Do not duplicate, publish or distribute further without the express written permission of Avaya.</a:t>
            </a:r>
            <a:endParaRPr lang="en-US" sz="700" dirty="0">
              <a:solidFill>
                <a:schemeClr val="bg1">
                  <a:lumMod val="50000"/>
                </a:schemeClr>
              </a:solidFill>
            </a:endParaRPr>
          </a:p>
        </p:txBody>
      </p:sp>
    </p:spTree>
    <p:extLst>
      <p:ext uri="{BB962C8B-B14F-4D97-AF65-F5344CB8AC3E}">
        <p14:creationId xmlns:p14="http://schemas.microsoft.com/office/powerpoint/2010/main" val="415268389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0" r:id="rId18"/>
    <p:sldLayoutId id="2147483701" r:id="rId19"/>
  </p:sldLayoutIdLst>
  <p:transition>
    <p:fade/>
  </p:transition>
  <p:timing>
    <p:tnLst>
      <p:par>
        <p:cTn id="1" dur="indefinite" restart="never" nodeType="tmRoot"/>
      </p:par>
    </p:tnLst>
  </p:timing>
  <p:hf hdr="0" dt="0"/>
  <p:txStyles>
    <p:titleStyle>
      <a:lvl1pPr algn="l" rtl="0" eaLnBrk="1" fontAlgn="base" hangingPunct="1">
        <a:lnSpc>
          <a:spcPct val="90000"/>
        </a:lnSpc>
        <a:spcBef>
          <a:spcPct val="0"/>
        </a:spcBef>
        <a:spcAft>
          <a:spcPct val="0"/>
        </a:spcAft>
        <a:defRPr sz="2800" kern="1200">
          <a:solidFill>
            <a:schemeClr val="tx1"/>
          </a:solidFill>
          <a:latin typeface="+mj-lt"/>
          <a:ea typeface="+mj-ea"/>
          <a:cs typeface="+mj-cs"/>
        </a:defRPr>
      </a:lvl1pPr>
      <a:lvl2pPr algn="l" rtl="0" eaLnBrk="1" fontAlgn="base" hangingPunct="1">
        <a:lnSpc>
          <a:spcPct val="90000"/>
        </a:lnSpc>
        <a:spcBef>
          <a:spcPct val="0"/>
        </a:spcBef>
        <a:spcAft>
          <a:spcPct val="0"/>
        </a:spcAft>
        <a:defRPr sz="2800">
          <a:solidFill>
            <a:schemeClr val="tx1"/>
          </a:solidFill>
          <a:latin typeface="Arial" charset="0"/>
        </a:defRPr>
      </a:lvl2pPr>
      <a:lvl3pPr algn="l" rtl="0" eaLnBrk="1" fontAlgn="base" hangingPunct="1">
        <a:lnSpc>
          <a:spcPct val="90000"/>
        </a:lnSpc>
        <a:spcBef>
          <a:spcPct val="0"/>
        </a:spcBef>
        <a:spcAft>
          <a:spcPct val="0"/>
        </a:spcAft>
        <a:defRPr sz="2800">
          <a:solidFill>
            <a:schemeClr val="tx1"/>
          </a:solidFill>
          <a:latin typeface="Arial" charset="0"/>
        </a:defRPr>
      </a:lvl3pPr>
      <a:lvl4pPr algn="l" rtl="0" eaLnBrk="1" fontAlgn="base" hangingPunct="1">
        <a:lnSpc>
          <a:spcPct val="90000"/>
        </a:lnSpc>
        <a:spcBef>
          <a:spcPct val="0"/>
        </a:spcBef>
        <a:spcAft>
          <a:spcPct val="0"/>
        </a:spcAft>
        <a:defRPr sz="2800">
          <a:solidFill>
            <a:schemeClr val="tx1"/>
          </a:solidFill>
          <a:latin typeface="Arial" charset="0"/>
        </a:defRPr>
      </a:lvl4pPr>
      <a:lvl5pPr algn="l" rtl="0" eaLnBrk="1" fontAlgn="base" hangingPunct="1">
        <a:lnSpc>
          <a:spcPct val="90000"/>
        </a:lnSpc>
        <a:spcBef>
          <a:spcPct val="0"/>
        </a:spcBef>
        <a:spcAft>
          <a:spcPct val="0"/>
        </a:spcAft>
        <a:defRPr sz="2800">
          <a:solidFill>
            <a:schemeClr val="tx1"/>
          </a:solidFill>
          <a:latin typeface="Arial" charset="0"/>
        </a:defRPr>
      </a:lvl5pPr>
      <a:lvl6pPr marL="457200" algn="l" rtl="0" eaLnBrk="1" fontAlgn="base" hangingPunct="1">
        <a:lnSpc>
          <a:spcPct val="90000"/>
        </a:lnSpc>
        <a:spcBef>
          <a:spcPct val="0"/>
        </a:spcBef>
        <a:spcAft>
          <a:spcPct val="0"/>
        </a:spcAft>
        <a:defRPr sz="2800">
          <a:solidFill>
            <a:schemeClr val="tx1"/>
          </a:solidFill>
          <a:latin typeface="Arial" charset="0"/>
        </a:defRPr>
      </a:lvl6pPr>
      <a:lvl7pPr marL="914400" algn="l" rtl="0" eaLnBrk="1" fontAlgn="base" hangingPunct="1">
        <a:lnSpc>
          <a:spcPct val="90000"/>
        </a:lnSpc>
        <a:spcBef>
          <a:spcPct val="0"/>
        </a:spcBef>
        <a:spcAft>
          <a:spcPct val="0"/>
        </a:spcAft>
        <a:defRPr sz="2800">
          <a:solidFill>
            <a:schemeClr val="tx1"/>
          </a:solidFill>
          <a:latin typeface="Arial" charset="0"/>
        </a:defRPr>
      </a:lvl7pPr>
      <a:lvl8pPr marL="1371600" algn="l" rtl="0" eaLnBrk="1" fontAlgn="base" hangingPunct="1">
        <a:lnSpc>
          <a:spcPct val="90000"/>
        </a:lnSpc>
        <a:spcBef>
          <a:spcPct val="0"/>
        </a:spcBef>
        <a:spcAft>
          <a:spcPct val="0"/>
        </a:spcAft>
        <a:defRPr sz="2800">
          <a:solidFill>
            <a:schemeClr val="tx1"/>
          </a:solidFill>
          <a:latin typeface="Arial" charset="0"/>
        </a:defRPr>
      </a:lvl8pPr>
      <a:lvl9pPr marL="1828800" algn="l" rtl="0" eaLnBrk="1" fontAlgn="base" hangingPunct="1">
        <a:lnSpc>
          <a:spcPct val="90000"/>
        </a:lnSpc>
        <a:spcBef>
          <a:spcPct val="0"/>
        </a:spcBef>
        <a:spcAft>
          <a:spcPct val="0"/>
        </a:spcAft>
        <a:defRPr sz="2800">
          <a:solidFill>
            <a:schemeClr val="tx1"/>
          </a:solidFill>
          <a:latin typeface="Arial" charset="0"/>
        </a:defRPr>
      </a:lvl9pPr>
    </p:titleStyle>
    <p:bodyStyle>
      <a:lvl1pPr marL="365125" indent="-365125" algn="l" rtl="0" eaLnBrk="1" fontAlgn="base" hangingPunct="1">
        <a:lnSpc>
          <a:spcPct val="90000"/>
        </a:lnSpc>
        <a:spcBef>
          <a:spcPts val="1200"/>
        </a:spcBef>
        <a:spcAft>
          <a:spcPct val="0"/>
        </a:spcAft>
        <a:buClr>
          <a:schemeClr val="accent1"/>
        </a:buClr>
        <a:buFont typeface="Webdings" pitchFamily="18" charset="2"/>
        <a:buChar char="4"/>
        <a:defRPr sz="2400" kern="1200">
          <a:solidFill>
            <a:schemeClr val="tx1"/>
          </a:solidFill>
          <a:latin typeface="+mn-lt"/>
          <a:ea typeface="+mn-ea"/>
          <a:cs typeface="+mn-cs"/>
        </a:defRPr>
      </a:lvl1pPr>
      <a:lvl2pPr marL="685800" indent="-228600" algn="l" rtl="0" eaLnBrk="1" fontAlgn="base" hangingPunct="1">
        <a:lnSpc>
          <a:spcPct val="90000"/>
        </a:lnSpc>
        <a:spcBef>
          <a:spcPts val="800"/>
        </a:spcBef>
        <a:spcAft>
          <a:spcPct val="0"/>
        </a:spcAft>
        <a:buClr>
          <a:schemeClr val="accent2"/>
        </a:buClr>
        <a:buFont typeface="Arial" charset="0"/>
        <a:buChar char="–"/>
        <a:defRPr sz="2200" kern="1200">
          <a:solidFill>
            <a:schemeClr val="tx1"/>
          </a:solidFill>
          <a:latin typeface="+mn-lt"/>
          <a:ea typeface="+mn-ea"/>
          <a:cs typeface="+mn-cs"/>
        </a:defRPr>
      </a:lvl2pPr>
      <a:lvl3pPr marL="1096963" indent="-228600" algn="l" rtl="0" eaLnBrk="1" fontAlgn="base" hangingPunct="1">
        <a:lnSpc>
          <a:spcPct val="90000"/>
        </a:lnSpc>
        <a:spcBef>
          <a:spcPts val="600"/>
        </a:spcBef>
        <a:spcAft>
          <a:spcPct val="0"/>
        </a:spcAft>
        <a:buClr>
          <a:schemeClr val="accent2"/>
        </a:buClr>
        <a:buFont typeface="Arial" charset="0"/>
        <a:buChar char="–"/>
        <a:defRPr kern="1200">
          <a:solidFill>
            <a:schemeClr val="tx1"/>
          </a:solidFill>
          <a:latin typeface="+mn-lt"/>
          <a:ea typeface="+mn-ea"/>
          <a:cs typeface="+mn-cs"/>
        </a:defRPr>
      </a:lvl3pPr>
      <a:lvl4pPr marL="1462088" indent="-228600" algn="l" rtl="0" eaLnBrk="1" fontAlgn="base" hangingPunct="1">
        <a:lnSpc>
          <a:spcPct val="90000"/>
        </a:lnSpc>
        <a:spcBef>
          <a:spcPts val="600"/>
        </a:spcBef>
        <a:spcAft>
          <a:spcPct val="0"/>
        </a:spcAft>
        <a:buClr>
          <a:schemeClr val="accent2"/>
        </a:buClr>
        <a:buFont typeface="Arial" charset="0"/>
        <a:buChar char="–"/>
        <a:defRPr sz="1600" kern="1200">
          <a:solidFill>
            <a:schemeClr val="tx1"/>
          </a:solidFill>
          <a:latin typeface="+mn-lt"/>
          <a:ea typeface="+mn-ea"/>
          <a:cs typeface="+mn-cs"/>
        </a:defRPr>
      </a:lvl4pPr>
      <a:lvl5pPr marL="1828800" indent="-228600" algn="l" rtl="0" eaLnBrk="1" fontAlgn="base" hangingPunct="1">
        <a:lnSpc>
          <a:spcPct val="90000"/>
        </a:lnSpc>
        <a:spcBef>
          <a:spcPts val="600"/>
        </a:spcBef>
        <a:spcAft>
          <a:spcPct val="0"/>
        </a:spcAft>
        <a:buClr>
          <a:schemeClr val="accent2"/>
        </a:buClr>
        <a:buFont typeface="Arial" charset="0"/>
        <a:buChar char="–"/>
        <a:defRPr sz="1600" kern="1200">
          <a:solidFill>
            <a:schemeClr val="tx1"/>
          </a:solidFill>
          <a:latin typeface="+mn-lt"/>
          <a:ea typeface="+mn-ea"/>
          <a:cs typeface="+mn-cs"/>
        </a:defRPr>
      </a:lvl5pPr>
      <a:lvl6pPr marL="2194560" indent="-22860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6pPr>
      <a:lvl7pPr marL="2560320" indent="-22860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7pPr>
      <a:lvl8pPr marL="2926080" indent="-22860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8pPr>
      <a:lvl9pPr marL="3291840" indent="-22860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8.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3.jpe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3.jpe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3.jpe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3.jpe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Enterprise Wireless Solutions: </a:t>
            </a:r>
            <a:br>
              <a:rPr lang="en-US" dirty="0" smtClean="0"/>
            </a:br>
            <a:r>
              <a:rPr lang="en-US" dirty="0" smtClean="0"/>
              <a:t>Controller-based vs. Controller-less</a:t>
            </a:r>
            <a:endParaRPr lang="en-US" dirty="0"/>
          </a:p>
        </p:txBody>
      </p:sp>
      <p:sp>
        <p:nvSpPr>
          <p:cNvPr id="5" name="Subtitle 4"/>
          <p:cNvSpPr>
            <a:spLocks noGrp="1"/>
          </p:cNvSpPr>
          <p:nvPr>
            <p:ph type="subTitle" idx="1"/>
          </p:nvPr>
        </p:nvSpPr>
        <p:spPr/>
        <p:txBody>
          <a:bodyPr/>
          <a:lstStyle/>
          <a:p>
            <a:r>
              <a:rPr lang="en-US" dirty="0" smtClean="0"/>
              <a:t>What should you be implementing in 2014?</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smtClean="0"/>
              <a:t>Architecture Comparison: Resiliency</a:t>
            </a:r>
            <a:endParaRPr lang="en-US" dirty="0"/>
          </a:p>
        </p:txBody>
      </p:sp>
      <p:grpSp>
        <p:nvGrpSpPr>
          <p:cNvPr id="7" name="Group 6"/>
          <p:cNvGrpSpPr/>
          <p:nvPr/>
        </p:nvGrpSpPr>
        <p:grpSpPr>
          <a:xfrm>
            <a:off x="478397" y="2677424"/>
            <a:ext cx="2686782" cy="2885176"/>
            <a:chOff x="1107925" y="2328867"/>
            <a:chExt cx="2274893" cy="2517481"/>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a:ext>
              </a:extLst>
            </a:blip>
            <a:srcRect b="8515"/>
            <a:stretch/>
          </p:blipFill>
          <p:spPr>
            <a:xfrm>
              <a:off x="1107925" y="2438399"/>
              <a:ext cx="2274893" cy="2407949"/>
            </a:xfrm>
            <a:prstGeom prst="rect">
              <a:avLst/>
            </a:prstGeom>
          </p:spPr>
        </p:pic>
        <p:sp>
          <p:nvSpPr>
            <p:cNvPr id="9" name="Oval 8"/>
            <p:cNvSpPr/>
            <p:nvPr/>
          </p:nvSpPr>
          <p:spPr>
            <a:xfrm>
              <a:off x="1519237"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0" name="Oval 9"/>
            <p:cNvSpPr/>
            <p:nvPr/>
          </p:nvSpPr>
          <p:spPr>
            <a:xfrm>
              <a:off x="2026437" y="2345530"/>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1" name="Oval 10"/>
            <p:cNvSpPr/>
            <p:nvPr/>
          </p:nvSpPr>
          <p:spPr>
            <a:xfrm>
              <a:off x="2652708" y="2328867"/>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2" name="Oval 11"/>
            <p:cNvSpPr/>
            <p:nvPr/>
          </p:nvSpPr>
          <p:spPr>
            <a:xfrm>
              <a:off x="3158980"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13" name="Group 12"/>
          <p:cNvGrpSpPr/>
          <p:nvPr/>
        </p:nvGrpSpPr>
        <p:grpSpPr>
          <a:xfrm>
            <a:off x="4073935" y="1617167"/>
            <a:ext cx="4457027" cy="3541555"/>
            <a:chOff x="4468092" y="2247899"/>
            <a:chExt cx="3773756" cy="2582132"/>
          </a:xfrm>
        </p:grpSpPr>
        <p:pic>
          <p:nvPicPr>
            <p:cNvPr id="14" name="Picture 13"/>
            <p:cNvPicPr>
              <a:picLocks noChangeAspect="1"/>
            </p:cNvPicPr>
            <p:nvPr/>
          </p:nvPicPr>
          <p:blipFill rotWithShape="1">
            <a:blip r:embed="rId3" cstate="print">
              <a:extLst>
                <a:ext uri="{28A0092B-C50C-407E-A947-70E740481C1C}">
                  <a14:useLocalDpi xmlns:a14="http://schemas.microsoft.com/office/drawing/2010/main"/>
                </a:ext>
              </a:extLst>
            </a:blip>
            <a:srcRect b="8434"/>
            <a:stretch/>
          </p:blipFill>
          <p:spPr>
            <a:xfrm>
              <a:off x="4468092" y="2247899"/>
              <a:ext cx="3773756" cy="2582132"/>
            </a:xfrm>
            <a:prstGeom prst="rect">
              <a:avLst/>
            </a:prstGeom>
          </p:spPr>
        </p:pic>
        <p:sp>
          <p:nvSpPr>
            <p:cNvPr id="15" name="Oval 14"/>
            <p:cNvSpPr/>
            <p:nvPr/>
          </p:nvSpPr>
          <p:spPr>
            <a:xfrm>
              <a:off x="5577840" y="4008606"/>
              <a:ext cx="537120" cy="47195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16" name="Rectangle 15"/>
          <p:cNvSpPr/>
          <p:nvPr/>
        </p:nvSpPr>
        <p:spPr>
          <a:xfrm>
            <a:off x="5786438" y="3813007"/>
            <a:ext cx="985837" cy="695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cxnSp>
        <p:nvCxnSpPr>
          <p:cNvPr id="17" name="Straight Connector 16"/>
          <p:cNvCxnSpPr/>
          <p:nvPr/>
        </p:nvCxnSpPr>
        <p:spPr bwMode="auto">
          <a:xfrm>
            <a:off x="6279356" y="3670132"/>
            <a:ext cx="5773" cy="871538"/>
          </a:xfrm>
          <a:prstGeom prst="line">
            <a:avLst/>
          </a:prstGeom>
          <a:ln w="28575">
            <a:headEnd type="none" w="med" len="med"/>
            <a:tailEnd type="none" w="med" len="med"/>
          </a:ln>
        </p:spPr>
        <p:style>
          <a:lnRef idx="1">
            <a:schemeClr val="accent4"/>
          </a:lnRef>
          <a:fillRef idx="0">
            <a:schemeClr val="accent4"/>
          </a:fillRef>
          <a:effectRef idx="0">
            <a:schemeClr val="accent4"/>
          </a:effectRef>
          <a:fontRef idx="minor">
            <a:schemeClr val="tx1"/>
          </a:fontRef>
        </p:style>
      </p:cxnSp>
      <p:grpSp>
        <p:nvGrpSpPr>
          <p:cNvPr id="18" name="Group 17"/>
          <p:cNvGrpSpPr/>
          <p:nvPr/>
        </p:nvGrpSpPr>
        <p:grpSpPr>
          <a:xfrm>
            <a:off x="1146264" y="2028071"/>
            <a:ext cx="552884" cy="674478"/>
            <a:chOff x="1290636" y="5217683"/>
            <a:chExt cx="552884" cy="674478"/>
          </a:xfrm>
        </p:grpSpPr>
        <p:pic>
          <p:nvPicPr>
            <p:cNvPr id="19" name="Picture 18"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0" name="Rectangle 19"/>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1" name="Rectangle 20"/>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2" name="Group 21"/>
          <p:cNvGrpSpPr/>
          <p:nvPr/>
        </p:nvGrpSpPr>
        <p:grpSpPr>
          <a:xfrm>
            <a:off x="1910552" y="2041719"/>
            <a:ext cx="552884" cy="674478"/>
            <a:chOff x="1290636" y="5217683"/>
            <a:chExt cx="552884" cy="674478"/>
          </a:xfrm>
        </p:grpSpPr>
        <p:pic>
          <p:nvPicPr>
            <p:cNvPr id="23" name="Picture 22"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4" name="Rectangle 23"/>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5" name="Rectangle 24"/>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6" name="Group 25"/>
          <p:cNvGrpSpPr/>
          <p:nvPr/>
        </p:nvGrpSpPr>
        <p:grpSpPr>
          <a:xfrm>
            <a:off x="2567928" y="2043991"/>
            <a:ext cx="552884" cy="674478"/>
            <a:chOff x="1290636" y="5217683"/>
            <a:chExt cx="552884" cy="674478"/>
          </a:xfrm>
        </p:grpSpPr>
        <p:pic>
          <p:nvPicPr>
            <p:cNvPr id="27" name="Picture 26"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8" name="Rectangle 27"/>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9" name="Rectangle 28"/>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pic>
        <p:nvPicPr>
          <p:cNvPr id="30" name="Picture 29" descr="Connect_AP2.png"/>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4370146" y="4097062"/>
            <a:ext cx="1377162" cy="688051"/>
          </a:xfrm>
          <a:prstGeom prst="rect">
            <a:avLst/>
          </a:prstGeom>
        </p:spPr>
      </p:pic>
      <p:sp>
        <p:nvSpPr>
          <p:cNvPr id="31" name="Rectangle 30"/>
          <p:cNvSpPr/>
          <p:nvPr/>
        </p:nvSpPr>
        <p:spPr>
          <a:xfrm>
            <a:off x="5701301" y="4542226"/>
            <a:ext cx="147637" cy="280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2" name="Rectangle 31"/>
          <p:cNvSpPr/>
          <p:nvPr/>
        </p:nvSpPr>
        <p:spPr>
          <a:xfrm>
            <a:off x="5684632" y="4023301"/>
            <a:ext cx="147637" cy="280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pic>
        <p:nvPicPr>
          <p:cNvPr id="33" name="Picture 32" descr="Connect_AP2.png"/>
          <p:cNvPicPr>
            <a:picLocks noChangeAspect="1"/>
          </p:cNvPicPr>
          <p:nvPr/>
        </p:nvPicPr>
        <p:blipFill rotWithShape="1">
          <a:blip r:embed="rId5" cstate="print">
            <a:extLst>
              <a:ext uri="{28A0092B-C50C-407E-A947-70E740481C1C}">
                <a14:useLocalDpi xmlns:a14="http://schemas.microsoft.com/office/drawing/2010/main"/>
              </a:ext>
            </a:extLst>
          </a:blip>
          <a:srcRect t="31466"/>
          <a:stretch/>
        </p:blipFill>
        <p:spPr>
          <a:xfrm>
            <a:off x="4370130" y="4772412"/>
            <a:ext cx="1377162" cy="471547"/>
          </a:xfrm>
          <a:prstGeom prst="rect">
            <a:avLst/>
          </a:prstGeom>
        </p:spPr>
      </p:pic>
      <p:pic>
        <p:nvPicPr>
          <p:cNvPr id="34" name="Picture 33" descr="Connect_AP2.png"/>
          <p:cNvPicPr>
            <a:picLocks noChangeAspect="1"/>
          </p:cNvPicPr>
          <p:nvPr/>
        </p:nvPicPr>
        <p:blipFill rotWithShape="1">
          <a:blip r:embed="rId5" cstate="print">
            <a:extLst>
              <a:ext uri="{28A0092B-C50C-407E-A947-70E740481C1C}">
                <a14:useLocalDpi xmlns:a14="http://schemas.microsoft.com/office/drawing/2010/main"/>
              </a:ext>
            </a:extLst>
          </a:blip>
          <a:srcRect t="31466"/>
          <a:stretch/>
        </p:blipFill>
        <p:spPr>
          <a:xfrm>
            <a:off x="4372402" y="5238716"/>
            <a:ext cx="1377162" cy="471547"/>
          </a:xfrm>
          <a:prstGeom prst="rect">
            <a:avLst/>
          </a:prstGeom>
        </p:spPr>
      </p:pic>
      <p:sp>
        <p:nvSpPr>
          <p:cNvPr id="35" name="Text Placeholder 2"/>
          <p:cNvSpPr txBox="1">
            <a:spLocks/>
          </p:cNvSpPr>
          <p:nvPr/>
        </p:nvSpPr>
        <p:spPr bwMode="auto">
          <a:xfrm>
            <a:off x="354842" y="1251087"/>
            <a:ext cx="3207224" cy="109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dirty="0" smtClean="0">
                <a:solidFill>
                  <a:schemeClr val="tx1"/>
                </a:solidFill>
              </a:rPr>
              <a:t>Devices </a:t>
            </a:r>
            <a:r>
              <a:rPr lang="en-US" sz="1200" dirty="0">
                <a:solidFill>
                  <a:schemeClr val="tx1"/>
                </a:solidFill>
              </a:rPr>
              <a:t>operate </a:t>
            </a:r>
            <a:r>
              <a:rPr lang="en-US" sz="1200" dirty="0" smtClean="0">
                <a:solidFill>
                  <a:schemeClr val="tx1"/>
                </a:solidFill>
              </a:rPr>
              <a:t>independently, as a result eliminate  </a:t>
            </a:r>
            <a:r>
              <a:rPr lang="en-US" sz="1200" dirty="0">
                <a:solidFill>
                  <a:schemeClr val="tx1"/>
                </a:solidFill>
              </a:rPr>
              <a:t>any network wide single point of </a:t>
            </a:r>
            <a:r>
              <a:rPr lang="en-US" sz="1200" dirty="0" smtClean="0">
                <a:solidFill>
                  <a:schemeClr val="tx1"/>
                </a:solidFill>
              </a:rPr>
              <a:t>failure</a:t>
            </a:r>
            <a:r>
              <a:rPr lang="en-US" sz="1200" kern="1200" dirty="0" smtClean="0">
                <a:solidFill>
                  <a:schemeClr val="tx1"/>
                </a:solidFill>
              </a:rPr>
              <a:t> (e.g. wired switches)</a:t>
            </a:r>
            <a:endParaRPr lang="en-US" sz="1200" b="0" kern="1200" dirty="0" smtClean="0">
              <a:solidFill>
                <a:schemeClr val="tx1"/>
              </a:solidFill>
            </a:endParaRPr>
          </a:p>
        </p:txBody>
      </p:sp>
      <p:sp>
        <p:nvSpPr>
          <p:cNvPr id="36" name="Text Placeholder 2"/>
          <p:cNvSpPr txBox="1">
            <a:spLocks/>
          </p:cNvSpPr>
          <p:nvPr/>
        </p:nvSpPr>
        <p:spPr bwMode="auto">
          <a:xfrm>
            <a:off x="6847990" y="4575874"/>
            <a:ext cx="2150553" cy="737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dirty="0">
                <a:solidFill>
                  <a:schemeClr val="tx1">
                    <a:lumMod val="65000"/>
                    <a:lumOff val="35000"/>
                  </a:schemeClr>
                </a:solidFill>
              </a:rPr>
              <a:t>Many APs are dependent on controllers meaning </a:t>
            </a:r>
            <a:r>
              <a:rPr lang="en-US" sz="1200" i="1" u="sng" dirty="0">
                <a:solidFill>
                  <a:srgbClr val="F37C18"/>
                </a:solidFill>
              </a:rPr>
              <a:t>loss of controller or access to a controller</a:t>
            </a:r>
            <a:r>
              <a:rPr lang="en-US" sz="1200" dirty="0">
                <a:solidFill>
                  <a:schemeClr val="tx1">
                    <a:lumMod val="65000"/>
                    <a:lumOff val="35000"/>
                  </a:schemeClr>
                </a:solidFill>
              </a:rPr>
              <a:t> can cause a network wide failure</a:t>
            </a:r>
            <a:endParaRPr lang="en-US" sz="1200" b="0" dirty="0">
              <a:solidFill>
                <a:schemeClr val="tx1">
                  <a:lumMod val="65000"/>
                  <a:lumOff val="35000"/>
                </a:schemeClr>
              </a:solidFill>
            </a:endParaRPr>
          </a:p>
        </p:txBody>
      </p:sp>
      <p:sp>
        <p:nvSpPr>
          <p:cNvPr id="37" name="Rounded Rectangle 36"/>
          <p:cNvSpPr/>
          <p:nvPr/>
        </p:nvSpPr>
        <p:spPr bwMode="gray">
          <a:xfrm>
            <a:off x="96325" y="5800317"/>
            <a:ext cx="8842958" cy="533513"/>
          </a:xfrm>
          <a:prstGeom prst="roundRect">
            <a:avLst>
              <a:gd name="adj" fmla="val 8136"/>
            </a:avLst>
          </a:prstGeom>
          <a:solidFill>
            <a:srgbClr val="98050E"/>
          </a:solidFill>
          <a:ln w="6350">
            <a:noFill/>
          </a:ln>
          <a:effectLst>
            <a:outerShdw blurRad="50800" dist="38100" dir="2700000" algn="tl" rotWithShape="0">
              <a:prstClr val="black">
                <a:alpha val="40000"/>
              </a:prstClr>
            </a:outerShdw>
          </a:effectLst>
        </p:spPr>
        <p:txBody>
          <a:bodyPr wrap="square" rtlCol="0" anchor="ctr" anchorCtr="1">
            <a:noAutofit/>
          </a:bodyPr>
          <a:lstStyle/>
          <a:p>
            <a:pPr marR="0" lvl="0" defTabSz="914400" eaLnBrk="1" fontAlgn="auto" latinLnBrk="0" hangingPunct="1">
              <a:lnSpc>
                <a:spcPct val="100000"/>
              </a:lnSpc>
              <a:spcBef>
                <a:spcPts val="0"/>
              </a:spcBef>
              <a:spcAft>
                <a:spcPts val="0"/>
              </a:spcAft>
              <a:buClrTx/>
              <a:buSzTx/>
              <a:buFontTx/>
              <a:buNone/>
              <a:tabLst>
                <a:tab pos="0" algn="l"/>
                <a:tab pos="463550" algn="l"/>
              </a:tabLst>
              <a:defRPr/>
            </a:pPr>
            <a:r>
              <a:rPr lang="en-US" b="1" dirty="0">
                <a:solidFill>
                  <a:schemeClr val="bg1"/>
                </a:solidFill>
                <a:latin typeface="FranklinGothic-WKBook" charset="0"/>
                <a:cs typeface="FranklinGothic-WKBook" charset="0"/>
              </a:rPr>
              <a:t>Distributed Control &amp; I</a:t>
            </a:r>
            <a:r>
              <a:rPr lang="en-US" b="1" dirty="0" smtClean="0">
                <a:solidFill>
                  <a:schemeClr val="bg1"/>
                </a:solidFill>
                <a:latin typeface="FranklinGothic-WKBook" charset="0"/>
                <a:cs typeface="FranklinGothic-WKBook" charset="0"/>
              </a:rPr>
              <a:t>ntelligence eliminate single </a:t>
            </a:r>
            <a:r>
              <a:rPr lang="en-US" b="1" dirty="0">
                <a:solidFill>
                  <a:schemeClr val="bg1"/>
                </a:solidFill>
                <a:latin typeface="FranklinGothic-WKBook" charset="0"/>
                <a:cs typeface="FranklinGothic-WKBook" charset="0"/>
              </a:rPr>
              <a:t>point of failure (SPoF)</a:t>
            </a:r>
            <a:endParaRPr lang="en-US" b="1" kern="0" dirty="0">
              <a:solidFill>
                <a:schemeClr val="bg1"/>
              </a:solidFill>
            </a:endParaRPr>
          </a:p>
        </p:txBody>
      </p:sp>
      <p:grpSp>
        <p:nvGrpSpPr>
          <p:cNvPr id="38" name="Group 37"/>
          <p:cNvGrpSpPr/>
          <p:nvPr/>
        </p:nvGrpSpPr>
        <p:grpSpPr>
          <a:xfrm>
            <a:off x="497447" y="1982575"/>
            <a:ext cx="559497" cy="769885"/>
            <a:chOff x="497447" y="1652588"/>
            <a:chExt cx="559497" cy="769885"/>
          </a:xfrm>
        </p:grpSpPr>
        <p:pic>
          <p:nvPicPr>
            <p:cNvPr id="39" name="Picture 38" descr="Connect_Array2.png"/>
            <p:cNvPicPr>
              <a:picLocks noChangeAspect="1"/>
            </p:cNvPicPr>
            <p:nvPr/>
          </p:nvPicPr>
          <p:blipFill rotWithShape="1">
            <a:blip r:embed="rId4" cstate="print"/>
            <a:srcRect r="82374" b="120"/>
            <a:stretch/>
          </p:blipFill>
          <p:spPr>
            <a:xfrm flipH="1">
              <a:off x="566737" y="1714004"/>
              <a:ext cx="490207" cy="708469"/>
            </a:xfrm>
            <a:prstGeom prst="rect">
              <a:avLst/>
            </a:prstGeom>
          </p:spPr>
        </p:pic>
        <p:sp>
          <p:nvSpPr>
            <p:cNvPr id="40" name="Rectangle 39"/>
            <p:cNvSpPr/>
            <p:nvPr/>
          </p:nvSpPr>
          <p:spPr>
            <a:xfrm>
              <a:off x="514350" y="1652588"/>
              <a:ext cx="95250" cy="2244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41" name="Rectangle 40"/>
            <p:cNvSpPr/>
            <p:nvPr/>
          </p:nvSpPr>
          <p:spPr>
            <a:xfrm>
              <a:off x="497447" y="2193604"/>
              <a:ext cx="95250" cy="2244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2" name="Group 41"/>
          <p:cNvGrpSpPr/>
          <p:nvPr/>
        </p:nvGrpSpPr>
        <p:grpSpPr>
          <a:xfrm>
            <a:off x="6772275" y="2433671"/>
            <a:ext cx="1033095" cy="334071"/>
            <a:chOff x="8011423" y="3684580"/>
            <a:chExt cx="1033095" cy="334071"/>
          </a:xfrm>
        </p:grpSpPr>
        <p:sp>
          <p:nvSpPr>
            <p:cNvPr id="43" name="Text Placeholder 2"/>
            <p:cNvSpPr txBox="1">
              <a:spLocks/>
            </p:cNvSpPr>
            <p:nvPr/>
          </p:nvSpPr>
          <p:spPr bwMode="auto">
            <a:xfrm>
              <a:off x="8011423" y="3706321"/>
              <a:ext cx="1033095" cy="298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400" kern="1200" dirty="0" smtClean="0">
                  <a:solidFill>
                    <a:srgbClr val="F37C18"/>
                  </a:solidFill>
                </a:rPr>
                <a:t>SPoF</a:t>
              </a:r>
              <a:endParaRPr lang="en-US" sz="1400" b="0" kern="1200" dirty="0" smtClean="0">
                <a:solidFill>
                  <a:srgbClr val="F37C18"/>
                </a:solidFill>
              </a:endParaRPr>
            </a:p>
          </p:txBody>
        </p:sp>
        <p:sp>
          <p:nvSpPr>
            <p:cNvPr id="44" name="Oval 43"/>
            <p:cNvSpPr/>
            <p:nvPr/>
          </p:nvSpPr>
          <p:spPr>
            <a:xfrm>
              <a:off x="8136763" y="3684580"/>
              <a:ext cx="730329" cy="334071"/>
            </a:xfrm>
            <a:prstGeom prst="ellipse">
              <a:avLst/>
            </a:prstGeom>
            <a:solidFill>
              <a:srgbClr val="F78F1E">
                <a:alpha val="19000"/>
              </a:srgbClr>
            </a:solidFill>
            <a:ln>
              <a:solidFill>
                <a:srgbClr val="F7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5" name="Group 44"/>
          <p:cNvGrpSpPr/>
          <p:nvPr/>
        </p:nvGrpSpPr>
        <p:grpSpPr>
          <a:xfrm>
            <a:off x="7986397" y="2447319"/>
            <a:ext cx="1033095" cy="334071"/>
            <a:chOff x="8011423" y="3684580"/>
            <a:chExt cx="1033095" cy="334071"/>
          </a:xfrm>
        </p:grpSpPr>
        <p:sp>
          <p:nvSpPr>
            <p:cNvPr id="46" name="Text Placeholder 2"/>
            <p:cNvSpPr txBox="1">
              <a:spLocks/>
            </p:cNvSpPr>
            <p:nvPr/>
          </p:nvSpPr>
          <p:spPr bwMode="auto">
            <a:xfrm>
              <a:off x="8011423" y="3706321"/>
              <a:ext cx="1033095" cy="298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400" kern="1200" dirty="0" smtClean="0">
                  <a:solidFill>
                    <a:srgbClr val="F37C18"/>
                  </a:solidFill>
                </a:rPr>
                <a:t>SPoF</a:t>
              </a:r>
              <a:endParaRPr lang="en-US" sz="1400" b="0" kern="1200" dirty="0" smtClean="0">
                <a:solidFill>
                  <a:srgbClr val="F37C18"/>
                </a:solidFill>
              </a:endParaRPr>
            </a:p>
          </p:txBody>
        </p:sp>
        <p:sp>
          <p:nvSpPr>
            <p:cNvPr id="47" name="Oval 46"/>
            <p:cNvSpPr/>
            <p:nvPr/>
          </p:nvSpPr>
          <p:spPr>
            <a:xfrm>
              <a:off x="8136763" y="3684580"/>
              <a:ext cx="730329" cy="334071"/>
            </a:xfrm>
            <a:prstGeom prst="ellipse">
              <a:avLst/>
            </a:prstGeom>
            <a:solidFill>
              <a:srgbClr val="F78F1E">
                <a:alpha val="19000"/>
              </a:srgbClr>
            </a:solidFill>
            <a:ln>
              <a:solidFill>
                <a:srgbClr val="F7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8" name="Group 47"/>
          <p:cNvGrpSpPr/>
          <p:nvPr/>
        </p:nvGrpSpPr>
        <p:grpSpPr>
          <a:xfrm>
            <a:off x="5081794" y="3537286"/>
            <a:ext cx="1033095" cy="334071"/>
            <a:chOff x="8011423" y="3684580"/>
            <a:chExt cx="1033095" cy="334071"/>
          </a:xfrm>
        </p:grpSpPr>
        <p:sp>
          <p:nvSpPr>
            <p:cNvPr id="49" name="Text Placeholder 2"/>
            <p:cNvSpPr txBox="1">
              <a:spLocks/>
            </p:cNvSpPr>
            <p:nvPr/>
          </p:nvSpPr>
          <p:spPr bwMode="auto">
            <a:xfrm>
              <a:off x="8011423" y="3706321"/>
              <a:ext cx="1033095" cy="298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400" kern="1200" dirty="0" smtClean="0">
                  <a:solidFill>
                    <a:srgbClr val="F37C18"/>
                  </a:solidFill>
                </a:rPr>
                <a:t>SPoF</a:t>
              </a:r>
              <a:endParaRPr lang="en-US" sz="1400" b="0" kern="1200" dirty="0" smtClean="0">
                <a:solidFill>
                  <a:srgbClr val="F37C18"/>
                </a:solidFill>
              </a:endParaRPr>
            </a:p>
          </p:txBody>
        </p:sp>
        <p:sp>
          <p:nvSpPr>
            <p:cNvPr id="50" name="Oval 49"/>
            <p:cNvSpPr/>
            <p:nvPr/>
          </p:nvSpPr>
          <p:spPr>
            <a:xfrm>
              <a:off x="8136763" y="3684580"/>
              <a:ext cx="730329" cy="334071"/>
            </a:xfrm>
            <a:prstGeom prst="ellipse">
              <a:avLst/>
            </a:prstGeom>
            <a:solidFill>
              <a:srgbClr val="F78F1E">
                <a:alpha val="19000"/>
              </a:srgbClr>
            </a:solidFill>
            <a:ln>
              <a:solidFill>
                <a:srgbClr val="F7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51" name="Group 50"/>
          <p:cNvGrpSpPr/>
          <p:nvPr/>
        </p:nvGrpSpPr>
        <p:grpSpPr>
          <a:xfrm>
            <a:off x="6018982" y="2953456"/>
            <a:ext cx="1033095" cy="334071"/>
            <a:chOff x="8011423" y="3684580"/>
            <a:chExt cx="1033095" cy="334071"/>
          </a:xfrm>
        </p:grpSpPr>
        <p:sp>
          <p:nvSpPr>
            <p:cNvPr id="52" name="Text Placeholder 2"/>
            <p:cNvSpPr txBox="1">
              <a:spLocks/>
            </p:cNvSpPr>
            <p:nvPr/>
          </p:nvSpPr>
          <p:spPr bwMode="auto">
            <a:xfrm>
              <a:off x="8011423" y="3706321"/>
              <a:ext cx="1033095" cy="298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400" kern="1200" dirty="0" smtClean="0">
                  <a:solidFill>
                    <a:srgbClr val="F37C18"/>
                  </a:solidFill>
                </a:rPr>
                <a:t>SPoF</a:t>
              </a:r>
              <a:endParaRPr lang="en-US" sz="1400" b="0" kern="1200" dirty="0" smtClean="0">
                <a:solidFill>
                  <a:srgbClr val="F37C18"/>
                </a:solidFill>
              </a:endParaRPr>
            </a:p>
          </p:txBody>
        </p:sp>
        <p:sp>
          <p:nvSpPr>
            <p:cNvPr id="53" name="Oval 52"/>
            <p:cNvSpPr/>
            <p:nvPr/>
          </p:nvSpPr>
          <p:spPr>
            <a:xfrm>
              <a:off x="8136763" y="3684580"/>
              <a:ext cx="730329" cy="334071"/>
            </a:xfrm>
            <a:prstGeom prst="ellipse">
              <a:avLst/>
            </a:prstGeom>
            <a:solidFill>
              <a:srgbClr val="F78F1E">
                <a:alpha val="19000"/>
              </a:srgbClr>
            </a:solidFill>
            <a:ln>
              <a:solidFill>
                <a:srgbClr val="F7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54" name="Group 53"/>
          <p:cNvGrpSpPr/>
          <p:nvPr/>
        </p:nvGrpSpPr>
        <p:grpSpPr>
          <a:xfrm>
            <a:off x="4345203" y="2422295"/>
            <a:ext cx="1033095" cy="334071"/>
            <a:chOff x="8011423" y="3684580"/>
            <a:chExt cx="1033095" cy="334071"/>
          </a:xfrm>
        </p:grpSpPr>
        <p:sp>
          <p:nvSpPr>
            <p:cNvPr id="55" name="Text Placeholder 2"/>
            <p:cNvSpPr txBox="1">
              <a:spLocks/>
            </p:cNvSpPr>
            <p:nvPr/>
          </p:nvSpPr>
          <p:spPr bwMode="auto">
            <a:xfrm>
              <a:off x="8011423" y="3706321"/>
              <a:ext cx="1033095" cy="298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400" kern="1200" dirty="0" smtClean="0">
                  <a:solidFill>
                    <a:srgbClr val="F37C18"/>
                  </a:solidFill>
                </a:rPr>
                <a:t>SPoF</a:t>
              </a:r>
              <a:endParaRPr lang="en-US" sz="1400" b="0" kern="1200" dirty="0" smtClean="0">
                <a:solidFill>
                  <a:srgbClr val="F37C18"/>
                </a:solidFill>
              </a:endParaRPr>
            </a:p>
          </p:txBody>
        </p:sp>
        <p:sp>
          <p:nvSpPr>
            <p:cNvPr id="56" name="Oval 55"/>
            <p:cNvSpPr/>
            <p:nvPr/>
          </p:nvSpPr>
          <p:spPr>
            <a:xfrm>
              <a:off x="8136763" y="3684580"/>
              <a:ext cx="730329" cy="334071"/>
            </a:xfrm>
            <a:prstGeom prst="ellipse">
              <a:avLst/>
            </a:prstGeom>
            <a:solidFill>
              <a:srgbClr val="F78F1E">
                <a:alpha val="19000"/>
              </a:srgbClr>
            </a:solidFill>
            <a:ln>
              <a:solidFill>
                <a:srgbClr val="F7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57" name="Group 56"/>
          <p:cNvGrpSpPr/>
          <p:nvPr/>
        </p:nvGrpSpPr>
        <p:grpSpPr>
          <a:xfrm>
            <a:off x="5559325" y="2435943"/>
            <a:ext cx="1033095" cy="334071"/>
            <a:chOff x="8011423" y="3684580"/>
            <a:chExt cx="1033095" cy="334071"/>
          </a:xfrm>
        </p:grpSpPr>
        <p:sp>
          <p:nvSpPr>
            <p:cNvPr id="58" name="Text Placeholder 2"/>
            <p:cNvSpPr txBox="1">
              <a:spLocks/>
            </p:cNvSpPr>
            <p:nvPr/>
          </p:nvSpPr>
          <p:spPr bwMode="auto">
            <a:xfrm>
              <a:off x="8011423" y="3706321"/>
              <a:ext cx="1033095" cy="298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400" kern="1200" dirty="0" smtClean="0">
                  <a:solidFill>
                    <a:srgbClr val="F37C18"/>
                  </a:solidFill>
                </a:rPr>
                <a:t>SPoF</a:t>
              </a:r>
              <a:endParaRPr lang="en-US" sz="1400" b="0" kern="1200" dirty="0" smtClean="0">
                <a:solidFill>
                  <a:srgbClr val="F37C18"/>
                </a:solidFill>
              </a:endParaRPr>
            </a:p>
          </p:txBody>
        </p:sp>
        <p:sp>
          <p:nvSpPr>
            <p:cNvPr id="59" name="Oval 58"/>
            <p:cNvSpPr/>
            <p:nvPr/>
          </p:nvSpPr>
          <p:spPr>
            <a:xfrm>
              <a:off x="8136763" y="3684580"/>
              <a:ext cx="730329" cy="334071"/>
            </a:xfrm>
            <a:prstGeom prst="ellipse">
              <a:avLst/>
            </a:prstGeom>
            <a:solidFill>
              <a:srgbClr val="F78F1E">
                <a:alpha val="19000"/>
              </a:srgbClr>
            </a:solidFill>
            <a:ln>
              <a:solidFill>
                <a:srgbClr val="F7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60" name="Oval 59"/>
          <p:cNvSpPr/>
          <p:nvPr/>
        </p:nvSpPr>
        <p:spPr>
          <a:xfrm>
            <a:off x="5698905" y="4973425"/>
            <a:ext cx="101806" cy="2652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61" name="Oval 60"/>
          <p:cNvSpPr/>
          <p:nvPr/>
        </p:nvSpPr>
        <p:spPr>
          <a:xfrm>
            <a:off x="5694126" y="5449709"/>
            <a:ext cx="101806" cy="2652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Tree>
    <p:extLst>
      <p:ext uri="{BB962C8B-B14F-4D97-AF65-F5344CB8AC3E}">
        <p14:creationId xmlns:p14="http://schemas.microsoft.com/office/powerpoint/2010/main" val="251646305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dirty="0"/>
              <a:t>Architecture Comparison: </a:t>
            </a:r>
            <a:r>
              <a:rPr lang="en-US" dirty="0" smtClean="0"/>
              <a:t>Intelligence</a:t>
            </a:r>
            <a:endParaRPr lang="en-US" dirty="0"/>
          </a:p>
        </p:txBody>
      </p:sp>
      <p:pic>
        <p:nvPicPr>
          <p:cNvPr id="7" name="Picture 6"/>
          <p:cNvPicPr>
            <a:picLocks noChangeAspect="1"/>
          </p:cNvPicPr>
          <p:nvPr/>
        </p:nvPicPr>
        <p:blipFill rotWithShape="1">
          <a:blip r:embed="rId2" cstate="email">
            <a:extLst>
              <a:ext uri="{28A0092B-C50C-407E-A947-70E740481C1C}">
                <a14:useLocalDpi xmlns:a14="http://schemas.microsoft.com/office/drawing/2010/main" val="0"/>
              </a:ext>
            </a:extLst>
          </a:blip>
          <a:srcRect r="31"/>
          <a:stretch/>
        </p:blipFill>
        <p:spPr>
          <a:xfrm>
            <a:off x="4190999" y="1200256"/>
            <a:ext cx="4748285" cy="4623184"/>
          </a:xfrm>
          <a:prstGeom prst="rect">
            <a:avLst/>
          </a:prstGeom>
        </p:spPr>
      </p:pic>
      <p:pic>
        <p:nvPicPr>
          <p:cNvPr id="8" name="Picture 7"/>
          <p:cNvPicPr>
            <a:picLocks noChangeAspect="1"/>
          </p:cNvPicPr>
          <p:nvPr/>
        </p:nvPicPr>
        <p:blipFill rotWithShape="1">
          <a:blip r:embed="rId3" cstate="email">
            <a:extLst>
              <a:ext uri="{28A0092B-C50C-407E-A947-70E740481C1C}">
                <a14:useLocalDpi xmlns:a14="http://schemas.microsoft.com/office/drawing/2010/main" val="0"/>
              </a:ext>
            </a:extLst>
          </a:blip>
          <a:stretch/>
        </p:blipFill>
        <p:spPr>
          <a:xfrm>
            <a:off x="536813" y="1170631"/>
            <a:ext cx="2815987" cy="4620569"/>
          </a:xfrm>
          <a:prstGeom prst="rect">
            <a:avLst/>
          </a:prstGeom>
        </p:spPr>
      </p:pic>
      <p:sp>
        <p:nvSpPr>
          <p:cNvPr id="9" name="Rounded Rectangle 8"/>
          <p:cNvSpPr/>
          <p:nvPr/>
        </p:nvSpPr>
        <p:spPr bwMode="gray">
          <a:xfrm>
            <a:off x="96325" y="5800317"/>
            <a:ext cx="8842958" cy="533513"/>
          </a:xfrm>
          <a:prstGeom prst="roundRect">
            <a:avLst>
              <a:gd name="adj" fmla="val 8136"/>
            </a:avLst>
          </a:prstGeom>
          <a:solidFill>
            <a:srgbClr val="98050E"/>
          </a:solidFill>
          <a:ln w="6350">
            <a:noFill/>
          </a:ln>
          <a:effectLst>
            <a:outerShdw blurRad="50800" dist="38100" dir="2700000" algn="tl" rotWithShape="0">
              <a:prstClr val="black">
                <a:alpha val="40000"/>
              </a:prstClr>
            </a:outerShdw>
          </a:effectLst>
        </p:spPr>
        <p:txBody>
          <a:bodyPr wrap="square" rtlCol="0" anchor="ctr" anchorCtr="1">
            <a:noAutofit/>
          </a:bodyPr>
          <a:lstStyle/>
          <a:p>
            <a:pPr marR="0" lvl="0" defTabSz="914400" eaLnBrk="1" fontAlgn="auto" latinLnBrk="0" hangingPunct="1">
              <a:lnSpc>
                <a:spcPct val="100000"/>
              </a:lnSpc>
              <a:spcBef>
                <a:spcPts val="0"/>
              </a:spcBef>
              <a:spcAft>
                <a:spcPts val="0"/>
              </a:spcAft>
              <a:buClrTx/>
              <a:buSzTx/>
              <a:buFontTx/>
              <a:buNone/>
              <a:tabLst>
                <a:tab pos="0" algn="l"/>
                <a:tab pos="463550" algn="l"/>
              </a:tabLst>
              <a:defRPr/>
            </a:pPr>
            <a:r>
              <a:rPr lang="en-US" b="1" dirty="0">
                <a:solidFill>
                  <a:schemeClr val="bg1"/>
                </a:solidFill>
                <a:latin typeface="FranklinGothic-WKBook" charset="0"/>
                <a:cs typeface="FranklinGothic-WKBook" charset="0"/>
              </a:rPr>
              <a:t>Distributed Control &amp; </a:t>
            </a:r>
            <a:r>
              <a:rPr lang="en-US" b="1" dirty="0" smtClean="0">
                <a:solidFill>
                  <a:schemeClr val="bg1"/>
                </a:solidFill>
                <a:latin typeface="FranklinGothic-WKBook" charset="0"/>
                <a:cs typeface="FranklinGothic-WKBook" charset="0"/>
              </a:rPr>
              <a:t>Intelligence allows forward/filter decisions at the edge</a:t>
            </a:r>
            <a:endParaRPr lang="en-US" b="1" kern="0" dirty="0">
              <a:solidFill>
                <a:schemeClr val="bg1"/>
              </a:solidFill>
            </a:endParaRPr>
          </a:p>
        </p:txBody>
      </p:sp>
    </p:spTree>
    <p:extLst>
      <p:ext uri="{BB962C8B-B14F-4D97-AF65-F5344CB8AC3E}">
        <p14:creationId xmlns:p14="http://schemas.microsoft.com/office/powerpoint/2010/main" val="390024907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smtClean="0"/>
              <a:t>Summary: Intelligence belongs at the Edge! </a:t>
            </a:r>
            <a:endParaRPr lang="en-US" dirty="0"/>
          </a:p>
        </p:txBody>
      </p:sp>
      <p:sp>
        <p:nvSpPr>
          <p:cNvPr id="7" name="Rectangle 3"/>
          <p:cNvSpPr txBox="1">
            <a:spLocks noChangeArrowheads="1"/>
          </p:cNvSpPr>
          <p:nvPr/>
        </p:nvSpPr>
        <p:spPr>
          <a:xfrm>
            <a:off x="280988" y="4415629"/>
            <a:ext cx="3013938" cy="1349599"/>
          </a:xfrm>
          <a:prstGeom prst="rect">
            <a:avLst/>
          </a:prstGeom>
        </p:spPr>
        <p:txBody>
          <a:bodyPr/>
          <a:lstStyle/>
          <a:p>
            <a:pPr marL="231775" lvl="1" indent="-174625">
              <a:spcBef>
                <a:spcPct val="20000"/>
              </a:spcBef>
              <a:buClr>
                <a:srgbClr val="FF8000"/>
              </a:buClr>
              <a:buFont typeface="Arial"/>
              <a:buNone/>
              <a:defRPr/>
            </a:pPr>
            <a:r>
              <a:rPr lang="en-US" b="1" dirty="0" smtClean="0">
                <a:latin typeface="+mj-lt"/>
              </a:rPr>
              <a:t>1</a:t>
            </a:r>
            <a:r>
              <a:rPr lang="en-US" b="1" baseline="30000" dirty="0" smtClean="0">
                <a:latin typeface="+mj-lt"/>
              </a:rPr>
              <a:t>st</a:t>
            </a:r>
            <a:r>
              <a:rPr lang="en-US" b="1" dirty="0" smtClean="0">
                <a:latin typeface="+mj-lt"/>
              </a:rPr>
              <a:t> Generation Practice</a:t>
            </a:r>
          </a:p>
          <a:p>
            <a:pPr marL="231775" lvl="2" indent="-174625">
              <a:spcBef>
                <a:spcPts val="200"/>
              </a:spcBef>
              <a:buClr>
                <a:srgbClr val="FF8000"/>
              </a:buClr>
              <a:buFont typeface="Arial" pitchFamily="34" charset="0"/>
              <a:buChar char="•"/>
              <a:defRPr/>
            </a:pPr>
            <a:r>
              <a:rPr lang="en-US" sz="1400" dirty="0" smtClean="0">
                <a:latin typeface="+mj-lt"/>
                <a:ea typeface="+mn-ea"/>
                <a:cs typeface="+mn-cs"/>
              </a:rPr>
              <a:t>Minimal device Intelligence</a:t>
            </a:r>
            <a:endParaRPr lang="en-US" sz="1400" dirty="0">
              <a:latin typeface="+mj-lt"/>
              <a:ea typeface="+mn-ea"/>
              <a:cs typeface="+mn-cs"/>
            </a:endParaRPr>
          </a:p>
          <a:p>
            <a:pPr marL="231775" lvl="2" indent="-174625">
              <a:spcBef>
                <a:spcPts val="200"/>
              </a:spcBef>
              <a:buClr>
                <a:srgbClr val="FF8000"/>
              </a:buClr>
              <a:buFont typeface="Arial" pitchFamily="34" charset="0"/>
              <a:buChar char="•"/>
              <a:defRPr/>
            </a:pPr>
            <a:r>
              <a:rPr lang="en-US" sz="1400" dirty="0" smtClean="0">
                <a:latin typeface="+mj-lt"/>
                <a:ea typeface="+mn-ea"/>
                <a:cs typeface="+mn-cs"/>
              </a:rPr>
              <a:t>No central management/control</a:t>
            </a:r>
            <a:endParaRPr lang="en-US" sz="1400" dirty="0">
              <a:latin typeface="+mj-lt"/>
              <a:ea typeface="+mn-ea"/>
              <a:cs typeface="+mn-cs"/>
            </a:endParaRPr>
          </a:p>
          <a:p>
            <a:pPr marL="231775" lvl="2" indent="-174625">
              <a:spcBef>
                <a:spcPts val="200"/>
              </a:spcBef>
              <a:buClr>
                <a:srgbClr val="FF8000"/>
              </a:buClr>
              <a:buFont typeface="Arial" pitchFamily="34" charset="0"/>
              <a:buChar char="•"/>
              <a:defRPr/>
            </a:pPr>
            <a:r>
              <a:rPr lang="en-US" sz="1400" dirty="0" smtClean="0">
                <a:latin typeface="+mj-lt"/>
                <a:ea typeface="+mn-ea"/>
                <a:cs typeface="+mn-cs"/>
              </a:rPr>
              <a:t>Niche deployments</a:t>
            </a:r>
            <a:endParaRPr lang="en-US" sz="1400" dirty="0">
              <a:latin typeface="+mj-lt"/>
              <a:ea typeface="+mn-ea"/>
              <a:cs typeface="+mn-cs"/>
            </a:endParaRPr>
          </a:p>
        </p:txBody>
      </p:sp>
      <p:sp>
        <p:nvSpPr>
          <p:cNvPr id="8" name="Rectangle 3"/>
          <p:cNvSpPr txBox="1">
            <a:spLocks noChangeArrowheads="1"/>
          </p:cNvSpPr>
          <p:nvPr/>
        </p:nvSpPr>
        <p:spPr>
          <a:xfrm>
            <a:off x="3228363" y="4415629"/>
            <a:ext cx="2725738" cy="1349599"/>
          </a:xfrm>
          <a:prstGeom prst="rect">
            <a:avLst/>
          </a:prstGeom>
        </p:spPr>
        <p:txBody>
          <a:bodyPr/>
          <a:lstStyle/>
          <a:p>
            <a:pPr marL="231775" lvl="1" indent="-174625">
              <a:spcBef>
                <a:spcPct val="20000"/>
              </a:spcBef>
              <a:buClr>
                <a:srgbClr val="FF8000"/>
              </a:buClr>
              <a:buFont typeface="Arial"/>
              <a:buNone/>
              <a:defRPr/>
            </a:pPr>
            <a:r>
              <a:rPr lang="en-US" b="1" dirty="0" smtClean="0">
                <a:latin typeface="+mj-lt"/>
                <a:ea typeface="+mn-ea"/>
                <a:cs typeface="+mn-cs"/>
              </a:rPr>
              <a:t>2</a:t>
            </a:r>
            <a:r>
              <a:rPr lang="en-US" b="1" baseline="30000" dirty="0" smtClean="0">
                <a:latin typeface="+mj-lt"/>
                <a:ea typeface="+mn-ea"/>
                <a:cs typeface="+mn-cs"/>
              </a:rPr>
              <a:t>nd</a:t>
            </a:r>
            <a:r>
              <a:rPr lang="en-US" b="1" dirty="0" smtClean="0">
                <a:latin typeface="+mj-lt"/>
                <a:ea typeface="+mn-ea"/>
                <a:cs typeface="+mn-cs"/>
              </a:rPr>
              <a:t> Generation Practice</a:t>
            </a:r>
            <a:endParaRPr lang="en-US" b="1" dirty="0">
              <a:latin typeface="+mj-lt"/>
              <a:ea typeface="+mn-ea"/>
              <a:cs typeface="+mn-cs"/>
            </a:endParaRPr>
          </a:p>
          <a:p>
            <a:pPr marL="231775" lvl="2" indent="-174625">
              <a:spcBef>
                <a:spcPts val="200"/>
              </a:spcBef>
              <a:buClr>
                <a:srgbClr val="FF8000"/>
              </a:buClr>
              <a:buFont typeface="Arial" pitchFamily="34" charset="0"/>
              <a:buChar char="•"/>
              <a:defRPr/>
            </a:pPr>
            <a:r>
              <a:rPr lang="en-US" sz="1400" dirty="0" smtClean="0">
                <a:latin typeface="+mj-lt"/>
              </a:rPr>
              <a:t>Centralized intelligence</a:t>
            </a:r>
          </a:p>
          <a:p>
            <a:pPr marL="231775" lvl="2" indent="-174625">
              <a:spcBef>
                <a:spcPts val="200"/>
              </a:spcBef>
              <a:buClr>
                <a:srgbClr val="FF8000"/>
              </a:buClr>
              <a:buFont typeface="Arial" pitchFamily="34" charset="0"/>
              <a:buChar char="•"/>
              <a:defRPr/>
            </a:pPr>
            <a:r>
              <a:rPr lang="en-US" sz="1400" dirty="0" smtClean="0">
                <a:latin typeface="+mj-lt"/>
                <a:ea typeface="+mn-ea"/>
                <a:cs typeface="+mn-cs"/>
              </a:rPr>
              <a:t>Limited performance</a:t>
            </a:r>
            <a:endParaRPr lang="en-US" sz="1400" dirty="0">
              <a:latin typeface="+mj-lt"/>
              <a:ea typeface="+mn-ea"/>
              <a:cs typeface="+mn-cs"/>
            </a:endParaRPr>
          </a:p>
          <a:p>
            <a:pPr marL="231775" lvl="2" indent="-174625">
              <a:spcBef>
                <a:spcPts val="200"/>
              </a:spcBef>
              <a:buClr>
                <a:srgbClr val="FF8000"/>
              </a:buClr>
              <a:buFont typeface="Arial" pitchFamily="34" charset="0"/>
              <a:buChar char="•"/>
              <a:defRPr/>
            </a:pPr>
            <a:r>
              <a:rPr lang="en-US" sz="1400" dirty="0" smtClean="0">
                <a:latin typeface="+mj-lt"/>
                <a:ea typeface="+mn-ea"/>
                <a:cs typeface="+mn-cs"/>
              </a:rPr>
              <a:t>Non-Critical Applications</a:t>
            </a:r>
            <a:endParaRPr lang="en-US" sz="1400" dirty="0">
              <a:latin typeface="+mj-lt"/>
              <a:ea typeface="+mn-ea"/>
              <a:cs typeface="+mn-cs"/>
            </a:endParaRPr>
          </a:p>
          <a:p>
            <a:pPr marL="231775" lvl="2" indent="-174625">
              <a:spcBef>
                <a:spcPts val="200"/>
              </a:spcBef>
              <a:buClr>
                <a:srgbClr val="FF8000"/>
              </a:buClr>
              <a:buFont typeface="Arial" pitchFamily="34" charset="0"/>
              <a:buChar char="•"/>
              <a:defRPr/>
            </a:pPr>
            <a:endParaRPr lang="en-US" sz="1400" b="1" dirty="0">
              <a:latin typeface="+mj-lt"/>
              <a:ea typeface="+mn-ea"/>
              <a:cs typeface="+mn-cs"/>
            </a:endParaRPr>
          </a:p>
          <a:p>
            <a:pPr>
              <a:spcBef>
                <a:spcPct val="20000"/>
              </a:spcBef>
              <a:buFont typeface="Arial" pitchFamily="34" charset="0"/>
              <a:buNone/>
              <a:defRPr/>
            </a:pPr>
            <a:endParaRPr lang="en-US" sz="2000" b="1" dirty="0">
              <a:latin typeface="+mj-lt"/>
              <a:ea typeface="+mn-ea"/>
              <a:cs typeface="+mn-cs"/>
            </a:endParaRPr>
          </a:p>
          <a:p>
            <a:pPr>
              <a:spcBef>
                <a:spcPct val="20000"/>
              </a:spcBef>
              <a:buFont typeface="Arial" pitchFamily="34" charset="0"/>
              <a:buNone/>
              <a:defRPr/>
            </a:pPr>
            <a:endParaRPr lang="en-US" sz="2000" b="1" dirty="0">
              <a:latin typeface="+mj-lt"/>
              <a:ea typeface="+mn-ea"/>
              <a:cs typeface="+mn-cs"/>
            </a:endParaRPr>
          </a:p>
        </p:txBody>
      </p:sp>
      <p:sp>
        <p:nvSpPr>
          <p:cNvPr id="9" name="Rectangle 3"/>
          <p:cNvSpPr txBox="1">
            <a:spLocks noChangeArrowheads="1"/>
          </p:cNvSpPr>
          <p:nvPr/>
        </p:nvSpPr>
        <p:spPr>
          <a:xfrm>
            <a:off x="6003924" y="4428901"/>
            <a:ext cx="3035488" cy="1362299"/>
          </a:xfrm>
          <a:prstGeom prst="rect">
            <a:avLst/>
          </a:prstGeom>
        </p:spPr>
        <p:txBody>
          <a:bodyPr/>
          <a:lstStyle/>
          <a:p>
            <a:pPr marL="509588" lvl="1" indent="-393700">
              <a:spcBef>
                <a:spcPct val="20000"/>
              </a:spcBef>
              <a:buClr>
                <a:srgbClr val="FF8000"/>
              </a:buClr>
              <a:buFont typeface="Arial"/>
              <a:buNone/>
              <a:defRPr/>
            </a:pPr>
            <a:r>
              <a:rPr lang="en-US" b="1" dirty="0" smtClean="0">
                <a:latin typeface="+mj-lt"/>
                <a:ea typeface="+mn-ea"/>
                <a:cs typeface="+mn-cs"/>
              </a:rPr>
              <a:t>Enterprise Best Practice</a:t>
            </a:r>
            <a:endParaRPr lang="en-US" b="1" dirty="0">
              <a:latin typeface="+mj-lt"/>
              <a:ea typeface="+mn-ea"/>
              <a:cs typeface="+mn-cs"/>
            </a:endParaRPr>
          </a:p>
          <a:p>
            <a:pPr marL="288925" lvl="2" indent="-173038">
              <a:spcBef>
                <a:spcPts val="200"/>
              </a:spcBef>
              <a:buClr>
                <a:srgbClr val="FF8000"/>
              </a:buClr>
              <a:buFont typeface="Arial" pitchFamily="34" charset="0"/>
              <a:buChar char="•"/>
              <a:defRPr/>
            </a:pPr>
            <a:r>
              <a:rPr lang="en-US" sz="1400" dirty="0" smtClean="0">
                <a:latin typeface="+mj-lt"/>
                <a:ea typeface="+mn-ea"/>
                <a:cs typeface="+mn-cs"/>
              </a:rPr>
              <a:t>Distributed Intelligence</a:t>
            </a:r>
            <a:endParaRPr lang="en-US" sz="1400" dirty="0">
              <a:latin typeface="+mj-lt"/>
              <a:ea typeface="+mn-ea"/>
              <a:cs typeface="+mn-cs"/>
            </a:endParaRPr>
          </a:p>
          <a:p>
            <a:pPr marL="288925" lvl="2" indent="-173038">
              <a:spcBef>
                <a:spcPts val="200"/>
              </a:spcBef>
              <a:buClr>
                <a:srgbClr val="FF8000"/>
              </a:buClr>
              <a:buFont typeface="Arial" pitchFamily="34" charset="0"/>
              <a:buChar char="•"/>
              <a:defRPr/>
            </a:pPr>
            <a:r>
              <a:rPr lang="en-US" sz="1400" dirty="0" smtClean="0">
                <a:latin typeface="+mj-lt"/>
                <a:ea typeface="+mn-ea"/>
                <a:cs typeface="+mn-cs"/>
              </a:rPr>
              <a:t>High Performance</a:t>
            </a:r>
            <a:endParaRPr lang="en-US" sz="1400" dirty="0">
              <a:latin typeface="+mj-lt"/>
              <a:ea typeface="+mn-ea"/>
              <a:cs typeface="+mn-cs"/>
            </a:endParaRPr>
          </a:p>
          <a:p>
            <a:pPr marL="288925" lvl="2" indent="-173038">
              <a:spcBef>
                <a:spcPts val="200"/>
              </a:spcBef>
              <a:buClr>
                <a:srgbClr val="FF8000"/>
              </a:buClr>
              <a:buFont typeface="Arial" pitchFamily="34" charset="0"/>
              <a:buChar char="•"/>
              <a:defRPr/>
            </a:pPr>
            <a:r>
              <a:rPr lang="en-US" sz="1400" dirty="0" smtClean="0">
                <a:latin typeface="+mj-lt"/>
                <a:ea typeface="+mn-ea"/>
                <a:cs typeface="+mn-cs"/>
              </a:rPr>
              <a:t>Critical Applications</a:t>
            </a:r>
            <a:endParaRPr lang="en-US" sz="1400" dirty="0">
              <a:latin typeface="+mj-lt"/>
              <a:ea typeface="+mn-ea"/>
              <a:cs typeface="+mn-cs"/>
            </a:endParaRPr>
          </a:p>
        </p:txBody>
      </p:sp>
      <p:grpSp>
        <p:nvGrpSpPr>
          <p:cNvPr id="10" name="Group 9"/>
          <p:cNvGrpSpPr/>
          <p:nvPr/>
        </p:nvGrpSpPr>
        <p:grpSpPr>
          <a:xfrm>
            <a:off x="378749" y="1348259"/>
            <a:ext cx="2560034" cy="2918638"/>
            <a:chOff x="283945" y="1533265"/>
            <a:chExt cx="2637055" cy="3030292"/>
          </a:xfrm>
        </p:grpSpPr>
        <p:sp>
          <p:nvSpPr>
            <p:cNvPr id="11" name="Rectangle 10"/>
            <p:cNvSpPr/>
            <p:nvPr/>
          </p:nvSpPr>
          <p:spPr>
            <a:xfrm>
              <a:off x="283945" y="1586340"/>
              <a:ext cx="2637055" cy="2977217"/>
            </a:xfrm>
            <a:prstGeom prst="rect">
              <a:avLst/>
            </a:prstGeom>
            <a:gradFill>
              <a:gsLst>
                <a:gs pos="0">
                  <a:schemeClr val="accent6">
                    <a:lumMod val="20000"/>
                    <a:lumOff val="80000"/>
                  </a:schemeClr>
                </a:gs>
                <a:gs pos="100000">
                  <a:schemeClr val="bg1">
                    <a:lumMod val="95000"/>
                  </a:schemeClr>
                </a:gs>
              </a:gsLst>
            </a:gradFill>
            <a:ln>
              <a:solidFill>
                <a:schemeClr val="bg1">
                  <a:lumMod val="6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latin typeface="+mj-lt"/>
              </a:endParaRPr>
            </a:p>
          </p:txBody>
        </p:sp>
        <p:sp>
          <p:nvSpPr>
            <p:cNvPr id="12" name="Rectangle 11"/>
            <p:cNvSpPr/>
            <p:nvPr/>
          </p:nvSpPr>
          <p:spPr>
            <a:xfrm>
              <a:off x="842070" y="1533265"/>
              <a:ext cx="1491524" cy="319551"/>
            </a:xfrm>
            <a:prstGeom prst="rect">
              <a:avLst/>
            </a:prstGeom>
          </p:spPr>
          <p:txBody>
            <a:bodyPr wrap="square">
              <a:spAutoFit/>
            </a:bodyPr>
            <a:lstStyle/>
            <a:p>
              <a:pPr marL="0" lvl="1" algn="ctr">
                <a:buClr>
                  <a:schemeClr val="accent6"/>
                </a:buClr>
              </a:pPr>
              <a:r>
                <a:rPr lang="en-US" sz="1400" b="1" dirty="0" smtClean="0">
                  <a:solidFill>
                    <a:srgbClr val="F79646"/>
                  </a:solidFill>
                  <a:latin typeface="+mj-lt"/>
                  <a:cs typeface="Gill Sans MT"/>
                </a:rPr>
                <a:t>1990</a:t>
              </a:r>
              <a:endParaRPr lang="en-US" sz="1400" b="1" dirty="0">
                <a:solidFill>
                  <a:srgbClr val="F79646"/>
                </a:solidFill>
                <a:latin typeface="+mj-lt"/>
                <a:cs typeface="Gill Sans MT"/>
              </a:endParaRPr>
            </a:p>
          </p:txBody>
        </p:sp>
        <p:sp>
          <p:nvSpPr>
            <p:cNvPr id="13" name="Rectangle 12"/>
            <p:cNvSpPr/>
            <p:nvPr/>
          </p:nvSpPr>
          <p:spPr>
            <a:xfrm>
              <a:off x="882970" y="3041091"/>
              <a:ext cx="1417962" cy="319551"/>
            </a:xfrm>
            <a:prstGeom prst="rect">
              <a:avLst/>
            </a:prstGeom>
          </p:spPr>
          <p:txBody>
            <a:bodyPr wrap="square">
              <a:spAutoFit/>
            </a:bodyPr>
            <a:lstStyle/>
            <a:p>
              <a:pPr marL="0" lvl="1" algn="ctr">
                <a:buClr>
                  <a:schemeClr val="accent6"/>
                </a:buClr>
              </a:pPr>
              <a:r>
                <a:rPr lang="en-US" sz="1400" b="1" dirty="0" smtClean="0">
                  <a:solidFill>
                    <a:srgbClr val="F79646"/>
                  </a:solidFill>
                  <a:latin typeface="+mj-lt"/>
                  <a:cs typeface="Gill Sans MT"/>
                </a:rPr>
                <a:t>2000</a:t>
              </a:r>
              <a:endParaRPr lang="en-US" sz="1400" b="1" dirty="0">
                <a:solidFill>
                  <a:srgbClr val="F79646"/>
                </a:solidFill>
                <a:latin typeface="+mj-lt"/>
                <a:cs typeface="Gill Sans MT"/>
              </a:endParaRPr>
            </a:p>
          </p:txBody>
        </p:sp>
        <p:sp>
          <p:nvSpPr>
            <p:cNvPr id="14" name="Rectangle 13"/>
            <p:cNvSpPr/>
            <p:nvPr/>
          </p:nvSpPr>
          <p:spPr>
            <a:xfrm>
              <a:off x="317278" y="1725581"/>
              <a:ext cx="2559493" cy="287596"/>
            </a:xfrm>
            <a:prstGeom prst="rect">
              <a:avLst/>
            </a:prstGeom>
          </p:spPr>
          <p:txBody>
            <a:bodyPr wrap="square">
              <a:spAutoFit/>
            </a:bodyPr>
            <a:lstStyle/>
            <a:p>
              <a:pPr marL="0" lvl="1" algn="ctr">
                <a:buClr>
                  <a:schemeClr val="accent6"/>
                </a:buClr>
              </a:pPr>
              <a:r>
                <a:rPr lang="en-US" sz="1200" b="1" dirty="0">
                  <a:latin typeface="+mj-lt"/>
                  <a:cs typeface="Gill Sans MT"/>
                </a:rPr>
                <a:t>Independent </a:t>
              </a:r>
              <a:r>
                <a:rPr lang="en-US" sz="1200" b="1" dirty="0" smtClean="0">
                  <a:latin typeface="+mj-lt"/>
                  <a:cs typeface="Gill Sans MT"/>
                </a:rPr>
                <a:t> Wired Segments</a:t>
              </a:r>
              <a:endParaRPr lang="en-US" sz="1200" b="1" dirty="0">
                <a:latin typeface="+mj-lt"/>
                <a:cs typeface="Gill Sans MT"/>
              </a:endParaRPr>
            </a:p>
          </p:txBody>
        </p:sp>
        <p:sp>
          <p:nvSpPr>
            <p:cNvPr id="15" name="Rectangle 14"/>
            <p:cNvSpPr/>
            <p:nvPr/>
          </p:nvSpPr>
          <p:spPr>
            <a:xfrm>
              <a:off x="317278" y="3213914"/>
              <a:ext cx="2559493" cy="287596"/>
            </a:xfrm>
            <a:prstGeom prst="rect">
              <a:avLst/>
            </a:prstGeom>
          </p:spPr>
          <p:txBody>
            <a:bodyPr wrap="square">
              <a:spAutoFit/>
            </a:bodyPr>
            <a:lstStyle/>
            <a:p>
              <a:pPr marL="0" lvl="1" algn="ctr">
                <a:buClr>
                  <a:schemeClr val="accent6"/>
                </a:buClr>
              </a:pPr>
              <a:r>
                <a:rPr lang="en-US" sz="1200" b="1" dirty="0">
                  <a:latin typeface="+mj-lt"/>
                  <a:cs typeface="Gill Sans MT"/>
                </a:rPr>
                <a:t>Independent </a:t>
              </a:r>
              <a:r>
                <a:rPr lang="en-US" sz="1200" b="1" dirty="0" smtClean="0">
                  <a:latin typeface="+mj-lt"/>
                  <a:cs typeface="Gill Sans MT"/>
                </a:rPr>
                <a:t>Wireless APs</a:t>
              </a:r>
              <a:endParaRPr lang="en-US" sz="1200" b="1" dirty="0">
                <a:latin typeface="+mj-lt"/>
                <a:cs typeface="Gill Sans MT"/>
              </a:endParaRPr>
            </a:p>
          </p:txBody>
        </p:sp>
        <p:pic>
          <p:nvPicPr>
            <p:cNvPr id="16" name="Picture 15" descr="chart4_2000.png"/>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82500" y="3392178"/>
              <a:ext cx="1949811" cy="1171379"/>
            </a:xfrm>
            <a:prstGeom prst="rect">
              <a:avLst/>
            </a:prstGeom>
          </p:spPr>
        </p:pic>
        <p:pic>
          <p:nvPicPr>
            <p:cNvPr id="17" name="Picture 16" descr="chart4_1995.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982867" y="2021328"/>
              <a:ext cx="1230624" cy="875459"/>
            </a:xfrm>
            <a:prstGeom prst="rect">
              <a:avLst/>
            </a:prstGeom>
          </p:spPr>
        </p:pic>
      </p:grpSp>
      <p:grpSp>
        <p:nvGrpSpPr>
          <p:cNvPr id="18" name="Group 17"/>
          <p:cNvGrpSpPr/>
          <p:nvPr/>
        </p:nvGrpSpPr>
        <p:grpSpPr>
          <a:xfrm>
            <a:off x="3268837" y="1348259"/>
            <a:ext cx="2710523" cy="2916402"/>
            <a:chOff x="3268837" y="1561803"/>
            <a:chExt cx="2710523" cy="2916402"/>
          </a:xfrm>
        </p:grpSpPr>
        <p:sp>
          <p:nvSpPr>
            <p:cNvPr id="19" name="Rectangle 18"/>
            <p:cNvSpPr/>
            <p:nvPr/>
          </p:nvSpPr>
          <p:spPr>
            <a:xfrm>
              <a:off x="3297901" y="1610686"/>
              <a:ext cx="2560034" cy="2867519"/>
            </a:xfrm>
            <a:prstGeom prst="rect">
              <a:avLst/>
            </a:prstGeom>
            <a:gradFill>
              <a:gsLst>
                <a:gs pos="0">
                  <a:schemeClr val="accent6">
                    <a:lumMod val="20000"/>
                    <a:lumOff val="80000"/>
                  </a:schemeClr>
                </a:gs>
                <a:gs pos="100000">
                  <a:schemeClr val="bg1">
                    <a:lumMod val="95000"/>
                  </a:schemeClr>
                </a:gs>
              </a:gsLst>
            </a:gradFill>
            <a:ln>
              <a:solidFill>
                <a:schemeClr val="bg1">
                  <a:lumMod val="6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latin typeface="+mj-lt"/>
              </a:endParaRPr>
            </a:p>
          </p:txBody>
        </p:sp>
        <p:sp>
          <p:nvSpPr>
            <p:cNvPr id="20" name="Rectangle 19"/>
            <p:cNvSpPr/>
            <p:nvPr/>
          </p:nvSpPr>
          <p:spPr>
            <a:xfrm>
              <a:off x="3796586" y="1561803"/>
              <a:ext cx="1491524" cy="307777"/>
            </a:xfrm>
            <a:prstGeom prst="rect">
              <a:avLst/>
            </a:prstGeom>
          </p:spPr>
          <p:txBody>
            <a:bodyPr wrap="square">
              <a:spAutoFit/>
            </a:bodyPr>
            <a:lstStyle/>
            <a:p>
              <a:pPr marL="0" lvl="1" algn="ctr">
                <a:buClr>
                  <a:schemeClr val="accent6"/>
                </a:buClr>
              </a:pPr>
              <a:r>
                <a:rPr lang="en-US" sz="1400" b="1" dirty="0" smtClean="0">
                  <a:solidFill>
                    <a:srgbClr val="F79646"/>
                  </a:solidFill>
                  <a:latin typeface="+mj-lt"/>
                  <a:cs typeface="Gill Sans MT"/>
                </a:rPr>
                <a:t>1995</a:t>
              </a:r>
              <a:endParaRPr lang="en-US" sz="1400" b="1" dirty="0">
                <a:solidFill>
                  <a:srgbClr val="F79646"/>
                </a:solidFill>
                <a:latin typeface="+mj-lt"/>
                <a:cs typeface="Gill Sans MT"/>
              </a:endParaRPr>
            </a:p>
          </p:txBody>
        </p:sp>
        <p:sp>
          <p:nvSpPr>
            <p:cNvPr id="21" name="Rectangle 20"/>
            <p:cNvSpPr/>
            <p:nvPr/>
          </p:nvSpPr>
          <p:spPr>
            <a:xfrm>
              <a:off x="3870148" y="3004773"/>
              <a:ext cx="1417962" cy="307777"/>
            </a:xfrm>
            <a:prstGeom prst="rect">
              <a:avLst/>
            </a:prstGeom>
          </p:spPr>
          <p:txBody>
            <a:bodyPr wrap="square">
              <a:spAutoFit/>
            </a:bodyPr>
            <a:lstStyle/>
            <a:p>
              <a:pPr marL="0" lvl="1" algn="ctr">
                <a:buClr>
                  <a:schemeClr val="accent6"/>
                </a:buClr>
              </a:pPr>
              <a:r>
                <a:rPr lang="en-US" sz="1400" b="1" dirty="0" smtClean="0">
                  <a:solidFill>
                    <a:srgbClr val="F79646"/>
                  </a:solidFill>
                  <a:latin typeface="+mj-lt"/>
                  <a:cs typeface="Gill Sans MT"/>
                </a:rPr>
                <a:t>2005</a:t>
              </a:r>
              <a:endParaRPr lang="en-US" sz="1400" b="1" dirty="0">
                <a:solidFill>
                  <a:srgbClr val="F79646"/>
                </a:solidFill>
                <a:latin typeface="+mj-lt"/>
                <a:cs typeface="Gill Sans MT"/>
              </a:endParaRPr>
            </a:p>
          </p:txBody>
        </p:sp>
        <p:sp>
          <p:nvSpPr>
            <p:cNvPr id="22" name="Rectangle 21"/>
            <p:cNvSpPr/>
            <p:nvPr/>
          </p:nvSpPr>
          <p:spPr>
            <a:xfrm>
              <a:off x="3733866" y="1747033"/>
              <a:ext cx="1863068" cy="284851"/>
            </a:xfrm>
            <a:prstGeom prst="rect">
              <a:avLst/>
            </a:prstGeom>
          </p:spPr>
          <p:txBody>
            <a:bodyPr wrap="square">
              <a:spAutoFit/>
            </a:bodyPr>
            <a:lstStyle/>
            <a:p>
              <a:pPr marL="0" lvl="1" algn="ctr">
                <a:buClr>
                  <a:schemeClr val="accent6"/>
                </a:buClr>
              </a:pPr>
              <a:r>
                <a:rPr lang="en-US" sz="1200" b="1" dirty="0" smtClean="0">
                  <a:latin typeface="+mj-lt"/>
                  <a:cs typeface="Gill Sans MT"/>
                </a:rPr>
                <a:t>Central Wired Hub</a:t>
              </a:r>
              <a:endParaRPr lang="en-US" sz="1200" b="1" dirty="0">
                <a:latin typeface="+mj-lt"/>
                <a:cs typeface="Gill Sans MT"/>
              </a:endParaRPr>
            </a:p>
          </p:txBody>
        </p:sp>
        <p:sp>
          <p:nvSpPr>
            <p:cNvPr id="23" name="Rectangle 22"/>
            <p:cNvSpPr/>
            <p:nvPr/>
          </p:nvSpPr>
          <p:spPr>
            <a:xfrm>
              <a:off x="3268837" y="3180526"/>
              <a:ext cx="2710523" cy="279315"/>
            </a:xfrm>
            <a:prstGeom prst="rect">
              <a:avLst/>
            </a:prstGeom>
          </p:spPr>
          <p:txBody>
            <a:bodyPr wrap="square">
              <a:spAutoFit/>
            </a:bodyPr>
            <a:lstStyle/>
            <a:p>
              <a:pPr marL="0" lvl="1" algn="ctr">
                <a:buClr>
                  <a:schemeClr val="accent6"/>
                </a:buClr>
              </a:pPr>
              <a:r>
                <a:rPr lang="en-US" sz="1200" b="1" dirty="0" smtClean="0">
                  <a:latin typeface="+mj-lt"/>
                  <a:cs typeface="Gill Sans MT"/>
                </a:rPr>
                <a:t>Central  Wireless Controller</a:t>
              </a:r>
              <a:endParaRPr lang="en-US" sz="1200" b="1" dirty="0">
                <a:latin typeface="+mj-lt"/>
                <a:cs typeface="Gill Sans MT"/>
              </a:endParaRPr>
            </a:p>
          </p:txBody>
        </p:sp>
        <p:pic>
          <p:nvPicPr>
            <p:cNvPr id="24" name="Picture 23" descr="chart4_2005.pn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3629293" y="3347725"/>
              <a:ext cx="1910438" cy="1116211"/>
            </a:xfrm>
            <a:prstGeom prst="rect">
              <a:avLst/>
            </a:prstGeom>
          </p:spPr>
        </p:pic>
        <p:pic>
          <p:nvPicPr>
            <p:cNvPr id="25" name="Picture 24" descr="chart4_1990.pn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848372" y="2039768"/>
              <a:ext cx="1439738" cy="876261"/>
            </a:xfrm>
            <a:prstGeom prst="rect">
              <a:avLst/>
            </a:prstGeom>
          </p:spPr>
        </p:pic>
      </p:grpSp>
      <p:grpSp>
        <p:nvGrpSpPr>
          <p:cNvPr id="26" name="Group 25"/>
          <p:cNvGrpSpPr/>
          <p:nvPr/>
        </p:nvGrpSpPr>
        <p:grpSpPr>
          <a:xfrm>
            <a:off x="5924769" y="1365331"/>
            <a:ext cx="3041805" cy="3033498"/>
            <a:chOff x="5924769" y="1578875"/>
            <a:chExt cx="3041805" cy="3033498"/>
          </a:xfrm>
        </p:grpSpPr>
        <p:sp>
          <p:nvSpPr>
            <p:cNvPr id="27" name="Rectangle 26"/>
            <p:cNvSpPr/>
            <p:nvPr/>
          </p:nvSpPr>
          <p:spPr>
            <a:xfrm>
              <a:off x="6153834" y="1612922"/>
              <a:ext cx="2560034" cy="2867519"/>
            </a:xfrm>
            <a:prstGeom prst="rect">
              <a:avLst/>
            </a:prstGeom>
            <a:gradFill>
              <a:gsLst>
                <a:gs pos="0">
                  <a:schemeClr val="accent6">
                    <a:lumMod val="20000"/>
                    <a:lumOff val="80000"/>
                  </a:schemeClr>
                </a:gs>
                <a:gs pos="100000">
                  <a:schemeClr val="bg1">
                    <a:lumMod val="95000"/>
                  </a:schemeClr>
                </a:gs>
              </a:gsLst>
            </a:gradFill>
            <a:ln>
              <a:solidFill>
                <a:schemeClr val="bg1">
                  <a:lumMod val="6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latin typeface="+mj-lt"/>
              </a:endParaRPr>
            </a:p>
          </p:txBody>
        </p:sp>
        <p:sp>
          <p:nvSpPr>
            <p:cNvPr id="28" name="Rectangle 27"/>
            <p:cNvSpPr/>
            <p:nvPr/>
          </p:nvSpPr>
          <p:spPr>
            <a:xfrm>
              <a:off x="6868563" y="1578875"/>
              <a:ext cx="1074923" cy="307777"/>
            </a:xfrm>
            <a:prstGeom prst="rect">
              <a:avLst/>
            </a:prstGeom>
          </p:spPr>
          <p:txBody>
            <a:bodyPr wrap="square">
              <a:spAutoFit/>
            </a:bodyPr>
            <a:lstStyle/>
            <a:p>
              <a:pPr marL="0" lvl="1" algn="ctr">
                <a:buClr>
                  <a:schemeClr val="accent6"/>
                </a:buClr>
              </a:pPr>
              <a:r>
                <a:rPr lang="en-US" sz="1400" b="1" dirty="0" smtClean="0">
                  <a:solidFill>
                    <a:srgbClr val="F79646"/>
                  </a:solidFill>
                  <a:latin typeface="+mj-lt"/>
                  <a:cs typeface="Gill Sans MT"/>
                </a:rPr>
                <a:t>2000</a:t>
              </a:r>
              <a:endParaRPr lang="en-US" sz="1400" b="1" dirty="0">
                <a:solidFill>
                  <a:srgbClr val="F79646"/>
                </a:solidFill>
                <a:latin typeface="+mj-lt"/>
                <a:cs typeface="Gill Sans MT"/>
              </a:endParaRPr>
            </a:p>
          </p:txBody>
        </p:sp>
        <p:sp>
          <p:nvSpPr>
            <p:cNvPr id="29" name="Rectangle 28"/>
            <p:cNvSpPr/>
            <p:nvPr/>
          </p:nvSpPr>
          <p:spPr>
            <a:xfrm>
              <a:off x="6932974" y="3020073"/>
              <a:ext cx="1021908" cy="307777"/>
            </a:xfrm>
            <a:prstGeom prst="rect">
              <a:avLst/>
            </a:prstGeom>
          </p:spPr>
          <p:txBody>
            <a:bodyPr wrap="square">
              <a:spAutoFit/>
            </a:bodyPr>
            <a:lstStyle/>
            <a:p>
              <a:pPr marL="0" lvl="1" algn="ctr">
                <a:buClr>
                  <a:schemeClr val="accent6"/>
                </a:buClr>
              </a:pPr>
              <a:r>
                <a:rPr lang="en-US" sz="1400" b="1" dirty="0" smtClean="0">
                  <a:solidFill>
                    <a:srgbClr val="F79646"/>
                  </a:solidFill>
                  <a:latin typeface="+mj-lt"/>
                  <a:cs typeface="Gill Sans MT"/>
                </a:rPr>
                <a:t>2006</a:t>
              </a:r>
              <a:endParaRPr lang="en-US" sz="1400" b="1" dirty="0">
                <a:solidFill>
                  <a:srgbClr val="F79646"/>
                </a:solidFill>
                <a:latin typeface="+mj-lt"/>
                <a:cs typeface="Gill Sans MT"/>
              </a:endParaRPr>
            </a:p>
          </p:txBody>
        </p:sp>
        <p:sp>
          <p:nvSpPr>
            <p:cNvPr id="30" name="Rectangle 29"/>
            <p:cNvSpPr/>
            <p:nvPr/>
          </p:nvSpPr>
          <p:spPr>
            <a:xfrm>
              <a:off x="6153834" y="1747033"/>
              <a:ext cx="2560034" cy="276999"/>
            </a:xfrm>
            <a:prstGeom prst="rect">
              <a:avLst/>
            </a:prstGeom>
          </p:spPr>
          <p:txBody>
            <a:bodyPr wrap="square">
              <a:spAutoFit/>
            </a:bodyPr>
            <a:lstStyle/>
            <a:p>
              <a:pPr marL="0" lvl="1" algn="ctr">
                <a:buClr>
                  <a:schemeClr val="accent6"/>
                </a:buClr>
              </a:pPr>
              <a:r>
                <a:rPr lang="en-US" sz="1200" b="1" dirty="0" smtClean="0">
                  <a:latin typeface="+mj-lt"/>
                  <a:cs typeface="Gill Sans MT"/>
                </a:rPr>
                <a:t>Distributed  Wired Intelligence</a:t>
              </a:r>
              <a:endParaRPr lang="en-US" sz="1200" b="1" dirty="0">
                <a:latin typeface="+mj-lt"/>
                <a:cs typeface="Gill Sans MT"/>
              </a:endParaRPr>
            </a:p>
          </p:txBody>
        </p:sp>
        <p:sp>
          <p:nvSpPr>
            <p:cNvPr id="31" name="Rectangle 30"/>
            <p:cNvSpPr/>
            <p:nvPr/>
          </p:nvSpPr>
          <p:spPr>
            <a:xfrm>
              <a:off x="5924769" y="3182842"/>
              <a:ext cx="3041805" cy="276999"/>
            </a:xfrm>
            <a:prstGeom prst="rect">
              <a:avLst/>
            </a:prstGeom>
          </p:spPr>
          <p:txBody>
            <a:bodyPr wrap="square">
              <a:spAutoFit/>
            </a:bodyPr>
            <a:lstStyle/>
            <a:p>
              <a:pPr marL="0" lvl="1" algn="ctr">
                <a:buClr>
                  <a:schemeClr val="accent6"/>
                </a:buClr>
              </a:pPr>
              <a:r>
                <a:rPr lang="en-US" sz="1200" b="1" dirty="0" smtClean="0">
                  <a:latin typeface="+mj-lt"/>
                  <a:cs typeface="Gill Sans MT"/>
                </a:rPr>
                <a:t>Distributed  Wireless Intelligence</a:t>
              </a:r>
              <a:endParaRPr lang="en-US" sz="1200" b="1" dirty="0">
                <a:latin typeface="+mj-lt"/>
                <a:cs typeface="Gill Sans MT"/>
              </a:endParaRPr>
            </a:p>
          </p:txBody>
        </p:sp>
        <p:pic>
          <p:nvPicPr>
            <p:cNvPr id="32" name="Picture 31" descr="chart4_2001-1.pn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6500462" y="2031884"/>
              <a:ext cx="1763042" cy="843202"/>
            </a:xfrm>
            <a:prstGeom prst="rect">
              <a:avLst/>
            </a:prstGeom>
          </p:spPr>
        </p:pic>
        <p:pic>
          <p:nvPicPr>
            <p:cNvPr id="33" name="Picture 32" descr="chart4_2010.pn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6500462" y="3261013"/>
              <a:ext cx="1984158" cy="1351360"/>
            </a:xfrm>
            <a:prstGeom prst="rect">
              <a:avLst/>
            </a:prstGeom>
          </p:spPr>
        </p:pic>
      </p:grpSp>
      <p:sp>
        <p:nvSpPr>
          <p:cNvPr id="34" name="Content Placeholder 81"/>
          <p:cNvSpPr txBox="1">
            <a:spLocks/>
          </p:cNvSpPr>
          <p:nvPr/>
        </p:nvSpPr>
        <p:spPr bwMode="auto">
          <a:xfrm>
            <a:off x="98425" y="5704881"/>
            <a:ext cx="8947150" cy="772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US" sz="1600" b="1" dirty="0">
                <a:latin typeface="+mn-lt"/>
                <a:cs typeface="Gill Sans" charset="0"/>
              </a:rPr>
              <a:t>Best Practice:</a:t>
            </a:r>
          </a:p>
          <a:p>
            <a:pPr eaLnBrk="1" hangingPunct="1"/>
            <a:r>
              <a:rPr lang="en-US" sz="1400" dirty="0" smtClean="0">
                <a:solidFill>
                  <a:srgbClr val="000000"/>
                </a:solidFill>
                <a:latin typeface="+mn-lt"/>
                <a:cs typeface="Gill Sans" charset="0"/>
              </a:rPr>
              <a:t>Distributed Intelligence is a proven best practice of Enterprise Switching, wired or Wi-Fi. Positioning processing services closer to the user improves capacity performance, reliability, scalability and the overall user experience</a:t>
            </a:r>
            <a:endParaRPr lang="en-US" sz="1400" dirty="0">
              <a:solidFill>
                <a:srgbClr val="000000"/>
              </a:solidFill>
              <a:latin typeface="+mn-lt"/>
              <a:cs typeface="Gill Sans" charset="0"/>
            </a:endParaRPr>
          </a:p>
        </p:txBody>
      </p:sp>
    </p:spTree>
    <p:extLst>
      <p:ext uri="{BB962C8B-B14F-4D97-AF65-F5344CB8AC3E}">
        <p14:creationId xmlns:p14="http://schemas.microsoft.com/office/powerpoint/2010/main" val="58284033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3 v3-01.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4804" y="1295400"/>
            <a:ext cx="8534396" cy="5249907"/>
          </a:xfrm>
          <a:prstGeom prst="rect">
            <a:avLst/>
          </a:prstGeom>
        </p:spPr>
      </p:pic>
      <p:pic>
        <p:nvPicPr>
          <p:cNvPr id="5" name="Picture 4" descr="WiFi_Opt_arrow.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383462" y="3523148"/>
            <a:ext cx="445533" cy="824525"/>
          </a:xfrm>
          <a:prstGeom prst="rect">
            <a:avLst/>
          </a:prstGeom>
        </p:spPr>
      </p:pic>
      <p:sp>
        <p:nvSpPr>
          <p:cNvPr id="6" name="Rectangle 5"/>
          <p:cNvSpPr/>
          <p:nvPr/>
        </p:nvSpPr>
        <p:spPr>
          <a:xfrm>
            <a:off x="450157" y="1538064"/>
            <a:ext cx="3977640" cy="548640"/>
          </a:xfrm>
          <a:prstGeom prst="rect">
            <a:avLst/>
          </a:prstGeom>
          <a:solidFill>
            <a:schemeClr val="accent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b="1" dirty="0"/>
              <a:t>FROM</a:t>
            </a:r>
          </a:p>
        </p:txBody>
      </p:sp>
      <p:sp>
        <p:nvSpPr>
          <p:cNvPr id="7" name="Rectangle 6"/>
          <p:cNvSpPr/>
          <p:nvPr/>
        </p:nvSpPr>
        <p:spPr>
          <a:xfrm>
            <a:off x="4686877" y="1538064"/>
            <a:ext cx="3977640" cy="548640"/>
          </a:xfrm>
          <a:prstGeom prst="rect">
            <a:avLst/>
          </a:prstGeom>
          <a:solidFill>
            <a:schemeClr val="accent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b="1" dirty="0"/>
              <a:t>TO</a:t>
            </a:r>
          </a:p>
        </p:txBody>
      </p:sp>
      <p:sp>
        <p:nvSpPr>
          <p:cNvPr id="9" name="Title 1"/>
          <p:cNvSpPr>
            <a:spLocks noGrp="1"/>
          </p:cNvSpPr>
          <p:nvPr>
            <p:ph type="title"/>
          </p:nvPr>
        </p:nvSpPr>
        <p:spPr/>
        <p:txBody>
          <a:bodyPr/>
          <a:lstStyle/>
          <a:p>
            <a:r>
              <a:rPr lang="en-US" dirty="0" smtClean="0"/>
              <a:t>Wi-Fi is </a:t>
            </a:r>
            <a:r>
              <a:rPr lang="en-US" dirty="0"/>
              <a:t>E</a:t>
            </a:r>
            <a:r>
              <a:rPr lang="en-US" dirty="0" smtClean="0"/>
              <a:t>volving</a:t>
            </a:r>
            <a:endParaRPr lang="en-US" sz="2400" dirty="0">
              <a:solidFill>
                <a:schemeClr val="accent1"/>
              </a:solidFill>
            </a:endParaRPr>
          </a:p>
        </p:txBody>
      </p:sp>
    </p:spTree>
    <p:extLst>
      <p:ext uri="{BB962C8B-B14F-4D97-AF65-F5344CB8AC3E}">
        <p14:creationId xmlns:p14="http://schemas.microsoft.com/office/powerpoint/2010/main" val="12033543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bwMode="gray">
          <a:xfrm>
            <a:off x="303266" y="5628165"/>
            <a:ext cx="8165956" cy="322576"/>
          </a:xfrm>
          <a:prstGeom prst="rect">
            <a:avLst/>
          </a:prstGeom>
          <a:solidFill>
            <a:srgbClr val="ECEDED"/>
          </a:solidFill>
          <a:ln w="6350">
            <a:noFill/>
          </a:ln>
          <a:effectLst/>
        </p:spPr>
        <p:txBody>
          <a:bodyPr wrap="square" rtlCol="0" anchor="ctr" anchorCtr="1">
            <a:no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a:lstStyle>
          <a:p>
            <a:pPr algn="ctr"/>
            <a:endParaRPr lang="en-US" sz="1200" dirty="0" smtClean="0">
              <a:solidFill>
                <a:schemeClr val="bg1"/>
              </a:solidFill>
              <a:latin typeface="+mj-lt"/>
              <a:cs typeface="Arial"/>
            </a:endParaRPr>
          </a:p>
        </p:txBody>
      </p:sp>
      <p:sp>
        <p:nvSpPr>
          <p:cNvPr id="8" name="Rectangle 7"/>
          <p:cNvSpPr/>
          <p:nvPr/>
        </p:nvSpPr>
        <p:spPr bwMode="gray">
          <a:xfrm>
            <a:off x="286274" y="4979885"/>
            <a:ext cx="8165956" cy="322576"/>
          </a:xfrm>
          <a:prstGeom prst="rect">
            <a:avLst/>
          </a:prstGeom>
          <a:solidFill>
            <a:srgbClr val="ECEDED"/>
          </a:solidFill>
          <a:ln w="6350">
            <a:noFill/>
          </a:ln>
          <a:effectLst/>
        </p:spPr>
        <p:txBody>
          <a:bodyPr wrap="square" rtlCol="0" anchor="ctr" anchorCtr="1">
            <a:no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a:lstStyle>
          <a:p>
            <a:pPr algn="ctr"/>
            <a:endParaRPr lang="en-US" sz="1200" dirty="0" smtClean="0">
              <a:solidFill>
                <a:schemeClr val="bg1"/>
              </a:solidFill>
              <a:latin typeface="+mj-lt"/>
              <a:cs typeface="Arial"/>
            </a:endParaRPr>
          </a:p>
        </p:txBody>
      </p:sp>
      <p:grpSp>
        <p:nvGrpSpPr>
          <p:cNvPr id="9" name="Group 8"/>
          <p:cNvGrpSpPr/>
          <p:nvPr/>
        </p:nvGrpSpPr>
        <p:grpSpPr bwMode="gray">
          <a:xfrm>
            <a:off x="1744645" y="3174108"/>
            <a:ext cx="6202680" cy="3062516"/>
            <a:chOff x="1153888" y="2271485"/>
            <a:chExt cx="6202680" cy="3062516"/>
          </a:xfrm>
        </p:grpSpPr>
        <p:sp>
          <p:nvSpPr>
            <p:cNvPr id="18" name="Freeform 17"/>
            <p:cNvSpPr/>
            <p:nvPr/>
          </p:nvSpPr>
          <p:spPr bwMode="gray">
            <a:xfrm>
              <a:off x="1632858" y="2743200"/>
              <a:ext cx="3561081" cy="2590801"/>
            </a:xfrm>
            <a:custGeom>
              <a:avLst/>
              <a:gdLst>
                <a:gd name="connsiteX0" fmla="*/ 5087257 w 5087257"/>
                <a:gd name="connsiteY0" fmla="*/ 0 h 3701143"/>
                <a:gd name="connsiteX1" fmla="*/ 2830286 w 5087257"/>
                <a:gd name="connsiteY1" fmla="*/ 0 h 3701143"/>
                <a:gd name="connsiteX2" fmla="*/ 0 w 5087257"/>
                <a:gd name="connsiteY2" fmla="*/ 3701143 h 3701143"/>
                <a:gd name="connsiteX3" fmla="*/ 2278743 w 5087257"/>
                <a:gd name="connsiteY3" fmla="*/ 3701143 h 3701143"/>
              </a:gdLst>
              <a:ahLst/>
              <a:cxnLst>
                <a:cxn ang="0">
                  <a:pos x="connsiteX0" y="connsiteY0"/>
                </a:cxn>
                <a:cxn ang="0">
                  <a:pos x="connsiteX1" y="connsiteY1"/>
                </a:cxn>
                <a:cxn ang="0">
                  <a:pos x="connsiteX2" y="connsiteY2"/>
                </a:cxn>
                <a:cxn ang="0">
                  <a:pos x="connsiteX3" y="connsiteY3"/>
                </a:cxn>
              </a:cxnLst>
              <a:rect l="l" t="t" r="r" b="b"/>
              <a:pathLst>
                <a:path w="5087257" h="3701143">
                  <a:moveTo>
                    <a:pt x="5087257" y="0"/>
                  </a:moveTo>
                  <a:lnTo>
                    <a:pt x="2830286" y="0"/>
                  </a:lnTo>
                  <a:lnTo>
                    <a:pt x="0" y="3701143"/>
                  </a:lnTo>
                  <a:lnTo>
                    <a:pt x="2278743" y="3701143"/>
                  </a:lnTo>
                </a:path>
              </a:pathLst>
            </a:custGeom>
            <a:gradFill>
              <a:gsLst>
                <a:gs pos="0">
                  <a:schemeClr val="bg1">
                    <a:alpha val="16000"/>
                  </a:schemeClr>
                </a:gs>
                <a:gs pos="100000">
                  <a:schemeClr val="bg1">
                    <a:alpha val="0"/>
                  </a:schemeClr>
                </a:gs>
              </a:gsLst>
              <a:lin ang="16200000" scaled="1"/>
            </a:gradFill>
            <a:ln w="12700"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no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9" name="Freeform 18"/>
            <p:cNvSpPr/>
            <p:nvPr/>
          </p:nvSpPr>
          <p:spPr bwMode="gray">
            <a:xfrm>
              <a:off x="3795487" y="2743200"/>
              <a:ext cx="3561081" cy="2590801"/>
            </a:xfrm>
            <a:custGeom>
              <a:avLst/>
              <a:gdLst>
                <a:gd name="connsiteX0" fmla="*/ 5087257 w 5087257"/>
                <a:gd name="connsiteY0" fmla="*/ 0 h 3701143"/>
                <a:gd name="connsiteX1" fmla="*/ 2830286 w 5087257"/>
                <a:gd name="connsiteY1" fmla="*/ 0 h 3701143"/>
                <a:gd name="connsiteX2" fmla="*/ 0 w 5087257"/>
                <a:gd name="connsiteY2" fmla="*/ 3701143 h 3701143"/>
                <a:gd name="connsiteX3" fmla="*/ 2278743 w 5087257"/>
                <a:gd name="connsiteY3" fmla="*/ 3701143 h 3701143"/>
              </a:gdLst>
              <a:ahLst/>
              <a:cxnLst>
                <a:cxn ang="0">
                  <a:pos x="connsiteX0" y="connsiteY0"/>
                </a:cxn>
                <a:cxn ang="0">
                  <a:pos x="connsiteX1" y="connsiteY1"/>
                </a:cxn>
                <a:cxn ang="0">
                  <a:pos x="connsiteX2" y="connsiteY2"/>
                </a:cxn>
                <a:cxn ang="0">
                  <a:pos x="connsiteX3" y="connsiteY3"/>
                </a:cxn>
              </a:cxnLst>
              <a:rect l="l" t="t" r="r" b="b"/>
              <a:pathLst>
                <a:path w="5087257" h="3701143">
                  <a:moveTo>
                    <a:pt x="5087257" y="0"/>
                  </a:moveTo>
                  <a:lnTo>
                    <a:pt x="2830286" y="0"/>
                  </a:lnTo>
                  <a:lnTo>
                    <a:pt x="0" y="3701143"/>
                  </a:lnTo>
                  <a:lnTo>
                    <a:pt x="2278743" y="3701143"/>
                  </a:lnTo>
                </a:path>
              </a:pathLst>
            </a:custGeom>
            <a:gradFill>
              <a:gsLst>
                <a:gs pos="0">
                  <a:schemeClr val="bg1">
                    <a:alpha val="16000"/>
                  </a:schemeClr>
                </a:gs>
                <a:gs pos="100000">
                  <a:schemeClr val="bg1">
                    <a:alpha val="0"/>
                  </a:schemeClr>
                </a:gs>
              </a:gsLst>
              <a:lin ang="16200000" scaled="1"/>
            </a:gradFill>
            <a:ln w="12700"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no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20" name="Freeform 19"/>
            <p:cNvSpPr/>
            <p:nvPr/>
          </p:nvSpPr>
          <p:spPr bwMode="gray">
            <a:xfrm>
              <a:off x="1153888" y="2271485"/>
              <a:ext cx="3370105" cy="3062516"/>
            </a:xfrm>
            <a:custGeom>
              <a:avLst/>
              <a:gdLst>
                <a:gd name="connsiteX0" fmla="*/ 5087257 w 5087257"/>
                <a:gd name="connsiteY0" fmla="*/ 0 h 3701143"/>
                <a:gd name="connsiteX1" fmla="*/ 2830286 w 5087257"/>
                <a:gd name="connsiteY1" fmla="*/ 0 h 3701143"/>
                <a:gd name="connsiteX2" fmla="*/ 0 w 5087257"/>
                <a:gd name="connsiteY2" fmla="*/ 3701143 h 3701143"/>
                <a:gd name="connsiteX3" fmla="*/ 2278743 w 5087257"/>
                <a:gd name="connsiteY3" fmla="*/ 3701143 h 3701143"/>
                <a:gd name="connsiteX0" fmla="*/ 5087257 w 5119975"/>
                <a:gd name="connsiteY0" fmla="*/ 2917001 h 6618144"/>
                <a:gd name="connsiteX1" fmla="*/ 5119975 w 5119975"/>
                <a:gd name="connsiteY1" fmla="*/ 0 h 6618144"/>
                <a:gd name="connsiteX2" fmla="*/ 0 w 5119975"/>
                <a:gd name="connsiteY2" fmla="*/ 6618144 h 6618144"/>
                <a:gd name="connsiteX3" fmla="*/ 2278743 w 5119975"/>
                <a:gd name="connsiteY3" fmla="*/ 6618144 h 6618144"/>
                <a:gd name="connsiteX0" fmla="*/ 7282849 w 7282849"/>
                <a:gd name="connsiteY0" fmla="*/ 47050 h 6618144"/>
                <a:gd name="connsiteX1" fmla="*/ 5119975 w 7282849"/>
                <a:gd name="connsiteY1" fmla="*/ 0 h 6618144"/>
                <a:gd name="connsiteX2" fmla="*/ 0 w 7282849"/>
                <a:gd name="connsiteY2" fmla="*/ 6618144 h 6618144"/>
                <a:gd name="connsiteX3" fmla="*/ 2278743 w 7282849"/>
                <a:gd name="connsiteY3" fmla="*/ 6618144 h 6618144"/>
              </a:gdLst>
              <a:ahLst/>
              <a:cxnLst>
                <a:cxn ang="0">
                  <a:pos x="connsiteX0" y="connsiteY0"/>
                </a:cxn>
                <a:cxn ang="0">
                  <a:pos x="connsiteX1" y="connsiteY1"/>
                </a:cxn>
                <a:cxn ang="0">
                  <a:pos x="connsiteX2" y="connsiteY2"/>
                </a:cxn>
                <a:cxn ang="0">
                  <a:pos x="connsiteX3" y="connsiteY3"/>
                </a:cxn>
              </a:cxnLst>
              <a:rect l="l" t="t" r="r" b="b"/>
              <a:pathLst>
                <a:path w="7282849" h="6618144">
                  <a:moveTo>
                    <a:pt x="7282849" y="47050"/>
                  </a:moveTo>
                  <a:lnTo>
                    <a:pt x="5119975" y="0"/>
                  </a:lnTo>
                  <a:lnTo>
                    <a:pt x="0" y="6618144"/>
                  </a:lnTo>
                  <a:lnTo>
                    <a:pt x="2278743" y="6618144"/>
                  </a:lnTo>
                </a:path>
              </a:pathLst>
            </a:custGeom>
            <a:gradFill>
              <a:gsLst>
                <a:gs pos="0">
                  <a:schemeClr val="bg1">
                    <a:alpha val="18000"/>
                  </a:schemeClr>
                </a:gs>
                <a:gs pos="100000">
                  <a:schemeClr val="bg1">
                    <a:alpha val="0"/>
                  </a:schemeClr>
                </a:gs>
              </a:gsLst>
              <a:lin ang="16200000" scaled="1"/>
            </a:gradFill>
            <a:ln w="12700"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no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pic>
        <p:nvPicPr>
          <p:cNvPr id="10" name="Picture 9" descr="\\.psf\Host\Users\timpaul\Desktop\Architecture_drawing1.png"/>
          <p:cNvPicPr>
            <a:picLocks noChangeAspect="1" noChangeArrowheads="1"/>
          </p:cNvPicPr>
          <p:nvPr/>
        </p:nvPicPr>
        <p:blipFill>
          <a:blip r:embed="rId2" cstate="print"/>
          <a:srcRect/>
          <a:stretch>
            <a:fillRect/>
          </a:stretch>
        </p:blipFill>
        <p:spPr bwMode="auto">
          <a:xfrm>
            <a:off x="660518" y="1837701"/>
            <a:ext cx="7381327" cy="3273725"/>
          </a:xfrm>
          <a:prstGeom prst="rect">
            <a:avLst/>
          </a:prstGeom>
          <a:noFill/>
        </p:spPr>
      </p:pic>
      <p:sp>
        <p:nvSpPr>
          <p:cNvPr id="11" name="Content Placeholder 2"/>
          <p:cNvSpPr txBox="1">
            <a:spLocks/>
          </p:cNvSpPr>
          <p:nvPr/>
        </p:nvSpPr>
        <p:spPr>
          <a:xfrm>
            <a:off x="370507" y="5030374"/>
            <a:ext cx="3083547" cy="1980026"/>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a:lstStyle>
          <a:p>
            <a:pPr marL="0" indent="0">
              <a:buNone/>
            </a:pPr>
            <a:r>
              <a:rPr lang="en-US" sz="1800" dirty="0" smtClean="0">
                <a:solidFill>
                  <a:schemeClr val="tx1">
                    <a:lumMod val="65000"/>
                    <a:lumOff val="35000"/>
                  </a:schemeClr>
                </a:solidFill>
              </a:rPr>
              <a:t>Reduced Performance</a:t>
            </a:r>
            <a:endParaRPr lang="en-US" sz="1800" dirty="0">
              <a:solidFill>
                <a:schemeClr val="tx1">
                  <a:lumMod val="65000"/>
                  <a:lumOff val="35000"/>
                </a:schemeClr>
              </a:solidFill>
            </a:endParaRPr>
          </a:p>
          <a:p>
            <a:pPr marL="0" indent="0">
              <a:buNone/>
            </a:pPr>
            <a:r>
              <a:rPr lang="en-US" sz="1800" dirty="0" smtClean="0">
                <a:solidFill>
                  <a:schemeClr val="tx1">
                    <a:lumMod val="65000"/>
                    <a:lumOff val="35000"/>
                  </a:schemeClr>
                </a:solidFill>
              </a:rPr>
              <a:t>Poor Reliability</a:t>
            </a:r>
          </a:p>
          <a:p>
            <a:pPr marL="0" indent="0">
              <a:buNone/>
            </a:pPr>
            <a:r>
              <a:rPr lang="en-US" sz="1800" dirty="0" smtClean="0">
                <a:solidFill>
                  <a:schemeClr val="tx1">
                    <a:lumMod val="65000"/>
                    <a:lumOff val="35000"/>
                  </a:schemeClr>
                </a:solidFill>
              </a:rPr>
              <a:t>Limited Scalability</a:t>
            </a:r>
          </a:p>
          <a:p>
            <a:pPr marL="0" indent="0">
              <a:buNone/>
            </a:pPr>
            <a:r>
              <a:rPr lang="en-US" sz="1800" dirty="0" smtClean="0">
                <a:solidFill>
                  <a:schemeClr val="tx1">
                    <a:lumMod val="65000"/>
                    <a:lumOff val="35000"/>
                  </a:schemeClr>
                </a:solidFill>
              </a:rPr>
              <a:t>Restricted </a:t>
            </a:r>
            <a:r>
              <a:rPr lang="en-US" sz="1800" dirty="0">
                <a:solidFill>
                  <a:schemeClr val="tx1">
                    <a:lumMod val="65000"/>
                    <a:lumOff val="35000"/>
                  </a:schemeClr>
                </a:solidFill>
              </a:rPr>
              <a:t>Intelligence</a:t>
            </a:r>
          </a:p>
          <a:p>
            <a:pPr marL="0" indent="0">
              <a:buNone/>
            </a:pPr>
            <a:endParaRPr lang="en-US" sz="1800" dirty="0" smtClean="0">
              <a:solidFill>
                <a:schemeClr val="tx1">
                  <a:lumMod val="65000"/>
                  <a:lumOff val="35000"/>
                </a:schemeClr>
              </a:solidFill>
            </a:endParaRPr>
          </a:p>
        </p:txBody>
      </p:sp>
      <p:sp>
        <p:nvSpPr>
          <p:cNvPr id="12" name="Content Placeholder 2"/>
          <p:cNvSpPr txBox="1">
            <a:spLocks/>
          </p:cNvSpPr>
          <p:nvPr/>
        </p:nvSpPr>
        <p:spPr>
          <a:xfrm>
            <a:off x="3454054" y="5030374"/>
            <a:ext cx="5411973" cy="1751426"/>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a:lstStyle>
          <a:p>
            <a:pPr marL="0" indent="0">
              <a:buNone/>
            </a:pPr>
            <a:r>
              <a:rPr lang="en-US" sz="1800" b="0" dirty="0" smtClean="0">
                <a:solidFill>
                  <a:schemeClr val="tx1">
                    <a:lumMod val="65000"/>
                    <a:lumOff val="35000"/>
                  </a:schemeClr>
                </a:solidFill>
              </a:rPr>
              <a:t>Data Bottleneck at 11n and 11ac traffic loads</a:t>
            </a:r>
          </a:p>
          <a:p>
            <a:pPr marL="0" indent="0">
              <a:buNone/>
            </a:pPr>
            <a:r>
              <a:rPr lang="en-US" sz="1800" b="0" dirty="0" smtClean="0">
                <a:solidFill>
                  <a:schemeClr val="tx1">
                    <a:lumMod val="65000"/>
                    <a:lumOff val="35000"/>
                  </a:schemeClr>
                </a:solidFill>
              </a:rPr>
              <a:t>Multiple single points </a:t>
            </a:r>
            <a:r>
              <a:rPr lang="en-US" sz="1800" b="0" dirty="0">
                <a:solidFill>
                  <a:schemeClr val="tx1">
                    <a:lumMod val="65000"/>
                    <a:lumOff val="35000"/>
                  </a:schemeClr>
                </a:solidFill>
              </a:rPr>
              <a:t>of </a:t>
            </a:r>
            <a:r>
              <a:rPr lang="en-US" sz="1800" b="0" dirty="0" smtClean="0">
                <a:solidFill>
                  <a:schemeClr val="tx1">
                    <a:lumMod val="65000"/>
                    <a:lumOff val="35000"/>
                  </a:schemeClr>
                </a:solidFill>
              </a:rPr>
              <a:t>failure</a:t>
            </a:r>
          </a:p>
          <a:p>
            <a:pPr marL="0" indent="0">
              <a:buNone/>
            </a:pPr>
            <a:r>
              <a:rPr lang="en-US" sz="1800" b="0" dirty="0" smtClean="0">
                <a:solidFill>
                  <a:schemeClr val="tx1">
                    <a:lumMod val="65000"/>
                    <a:lumOff val="35000"/>
                  </a:schemeClr>
                </a:solidFill>
              </a:rPr>
              <a:t>Each new AP tasks existing controller capacity</a:t>
            </a:r>
          </a:p>
          <a:p>
            <a:pPr marL="0" indent="0">
              <a:buNone/>
            </a:pPr>
            <a:r>
              <a:rPr lang="en-US" sz="1800" b="0" dirty="0" smtClean="0">
                <a:solidFill>
                  <a:schemeClr val="tx1">
                    <a:lumMod val="65000"/>
                    <a:lumOff val="35000"/>
                  </a:schemeClr>
                </a:solidFill>
              </a:rPr>
              <a:t>Traffic chokepoint for Application control, tagging, QOS, Security authentication/encryption, etc.</a:t>
            </a:r>
            <a:endParaRPr lang="en-US" sz="1800" b="0" dirty="0">
              <a:solidFill>
                <a:schemeClr val="tx1">
                  <a:lumMod val="65000"/>
                  <a:lumOff val="35000"/>
                </a:schemeClr>
              </a:solidFill>
            </a:endParaRPr>
          </a:p>
        </p:txBody>
      </p:sp>
      <p:pic>
        <p:nvPicPr>
          <p:cNvPr id="13" name="Picture 12" descr="arrow-01.png"/>
          <p:cNvPicPr>
            <a:picLocks noChangeAspect="1"/>
          </p:cNvPicPr>
          <p:nvPr/>
        </p:nvPicPr>
        <p:blipFill>
          <a:blip r:embed="rId3" cstate="print">
            <a:extLst>
              <a:ext uri="{28A0092B-C50C-407E-A947-70E740481C1C}">
                <a14:useLocalDpi xmlns:a14="http://schemas.microsoft.com/office/drawing/2010/main"/>
              </a:ext>
            </a:extLst>
          </a:blip>
          <a:srcRect t="-1199"/>
          <a:stretch>
            <a:fillRect/>
          </a:stretch>
        </p:blipFill>
        <p:spPr>
          <a:xfrm>
            <a:off x="2858926" y="5111426"/>
            <a:ext cx="515422" cy="151165"/>
          </a:xfrm>
          <a:prstGeom prst="rect">
            <a:avLst/>
          </a:prstGeom>
        </p:spPr>
      </p:pic>
      <p:pic>
        <p:nvPicPr>
          <p:cNvPr id="14" name="Picture 13" descr="arrow-01.png"/>
          <p:cNvPicPr>
            <a:picLocks noChangeAspect="1"/>
          </p:cNvPicPr>
          <p:nvPr/>
        </p:nvPicPr>
        <p:blipFill>
          <a:blip r:embed="rId3" cstate="print">
            <a:extLst>
              <a:ext uri="{28A0092B-C50C-407E-A947-70E740481C1C}">
                <a14:useLocalDpi xmlns:a14="http://schemas.microsoft.com/office/drawing/2010/main"/>
              </a:ext>
            </a:extLst>
          </a:blip>
          <a:srcRect t="-1199"/>
          <a:stretch>
            <a:fillRect/>
          </a:stretch>
        </p:blipFill>
        <p:spPr>
          <a:xfrm>
            <a:off x="2874846" y="5384099"/>
            <a:ext cx="515422" cy="151165"/>
          </a:xfrm>
          <a:prstGeom prst="rect">
            <a:avLst/>
          </a:prstGeom>
        </p:spPr>
      </p:pic>
      <p:pic>
        <p:nvPicPr>
          <p:cNvPr id="15" name="Picture 14" descr="arrow-01.png"/>
          <p:cNvPicPr>
            <a:picLocks noChangeAspect="1"/>
          </p:cNvPicPr>
          <p:nvPr/>
        </p:nvPicPr>
        <p:blipFill>
          <a:blip r:embed="rId3" cstate="print">
            <a:extLst>
              <a:ext uri="{28A0092B-C50C-407E-A947-70E740481C1C}">
                <a14:useLocalDpi xmlns:a14="http://schemas.microsoft.com/office/drawing/2010/main"/>
              </a:ext>
            </a:extLst>
          </a:blip>
          <a:srcRect t="-1199"/>
          <a:stretch>
            <a:fillRect/>
          </a:stretch>
        </p:blipFill>
        <p:spPr>
          <a:xfrm>
            <a:off x="2858926" y="5698044"/>
            <a:ext cx="515422" cy="151165"/>
          </a:xfrm>
          <a:prstGeom prst="rect">
            <a:avLst/>
          </a:prstGeom>
        </p:spPr>
      </p:pic>
      <p:pic>
        <p:nvPicPr>
          <p:cNvPr id="17" name="Picture 16" descr="arrow-01.png"/>
          <p:cNvPicPr>
            <a:picLocks noChangeAspect="1"/>
          </p:cNvPicPr>
          <p:nvPr/>
        </p:nvPicPr>
        <p:blipFill>
          <a:blip r:embed="rId3" cstate="print">
            <a:extLst>
              <a:ext uri="{28A0092B-C50C-407E-A947-70E740481C1C}">
                <a14:useLocalDpi xmlns:a14="http://schemas.microsoft.com/office/drawing/2010/main"/>
              </a:ext>
            </a:extLst>
          </a:blip>
          <a:srcRect t="-1199"/>
          <a:stretch>
            <a:fillRect/>
          </a:stretch>
        </p:blipFill>
        <p:spPr>
          <a:xfrm>
            <a:off x="2874846" y="6021035"/>
            <a:ext cx="515422" cy="151165"/>
          </a:xfrm>
          <a:prstGeom prst="rect">
            <a:avLst/>
          </a:prstGeom>
        </p:spPr>
      </p:pic>
      <p:sp>
        <p:nvSpPr>
          <p:cNvPr id="21" name="Title 1"/>
          <p:cNvSpPr>
            <a:spLocks noGrp="1"/>
          </p:cNvSpPr>
          <p:nvPr>
            <p:ph type="title"/>
          </p:nvPr>
        </p:nvSpPr>
        <p:spPr/>
        <p:txBody>
          <a:bodyPr/>
          <a:lstStyle/>
          <a:p>
            <a:r>
              <a:rPr lang="en-US" dirty="0" smtClean="0"/>
              <a:t>Traditional Wireless Approach is Failing</a:t>
            </a:r>
            <a:br>
              <a:rPr lang="en-US" dirty="0" smtClean="0"/>
            </a:br>
            <a:r>
              <a:rPr lang="en-US" sz="2000" dirty="0" smtClean="0">
                <a:solidFill>
                  <a:srgbClr val="98050E"/>
                </a:solidFill>
              </a:rPr>
              <a:t>Conventional APs + Central Controller </a:t>
            </a:r>
            <a:endParaRPr lang="en-US" sz="2000" dirty="0">
              <a:solidFill>
                <a:srgbClr val="98050E"/>
              </a:solidFill>
            </a:endParaRPr>
          </a:p>
        </p:txBody>
      </p:sp>
    </p:spTree>
    <p:extLst>
      <p:ext uri="{BB962C8B-B14F-4D97-AF65-F5344CB8AC3E}">
        <p14:creationId xmlns:p14="http://schemas.microsoft.com/office/powerpoint/2010/main" val="18904209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5242159" y="2550782"/>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5432679" y="2707961"/>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1669893" y="2936569"/>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1655636" y="3089017"/>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1660383" y="3274758"/>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2"/>
          <p:cNvSpPr>
            <a:spLocks noGrp="1"/>
          </p:cNvSpPr>
          <p:nvPr>
            <p:ph type="title"/>
          </p:nvPr>
        </p:nvSpPr>
        <p:spPr/>
        <p:txBody>
          <a:bodyPr/>
          <a:lstStyle/>
          <a:p>
            <a:r>
              <a:rPr lang="en-US" smtClean="0"/>
              <a:t>Wi-Fi Architectures and Traffic Flow</a:t>
            </a:r>
            <a:endParaRPr lang="en-US" dirty="0"/>
          </a:p>
        </p:txBody>
      </p:sp>
      <p:sp>
        <p:nvSpPr>
          <p:cNvPr id="12" name="Rectangle 3"/>
          <p:cNvSpPr txBox="1">
            <a:spLocks noChangeArrowheads="1"/>
          </p:cNvSpPr>
          <p:nvPr/>
        </p:nvSpPr>
        <p:spPr>
          <a:xfrm>
            <a:off x="19879" y="5061461"/>
            <a:ext cx="4284500" cy="1759274"/>
          </a:xfrm>
          <a:prstGeom prst="rect">
            <a:avLst/>
          </a:prstGeom>
        </p:spPr>
        <p:txBody>
          <a:bodyPr/>
          <a:lstStyle/>
          <a:p>
            <a:pPr marL="449263" lvl="1" indent="-230188" algn="ctr">
              <a:spcBef>
                <a:spcPct val="20000"/>
              </a:spcBef>
              <a:buClr>
                <a:srgbClr val="FF8000"/>
              </a:buClr>
              <a:buFont typeface="Arial"/>
              <a:buNone/>
              <a:defRPr/>
            </a:pPr>
            <a:r>
              <a:rPr lang="en-US" sz="2000" b="1" dirty="0">
                <a:solidFill>
                  <a:srgbClr val="C00000"/>
                </a:solidFill>
                <a:latin typeface="+mn-lt"/>
                <a:cs typeface="+mn-cs"/>
              </a:rPr>
              <a:t>Distributed Control</a:t>
            </a:r>
          </a:p>
          <a:p>
            <a:pPr marL="633413" lvl="2" indent="-285750">
              <a:spcBef>
                <a:spcPts val="200"/>
              </a:spcBef>
              <a:buClr>
                <a:srgbClr val="C00000"/>
              </a:buClr>
              <a:buFont typeface="Wingdings" panose="05000000000000000000" pitchFamily="2" charset="2"/>
              <a:buChar char="§"/>
              <a:defRPr/>
            </a:pPr>
            <a:r>
              <a:rPr lang="en-US" sz="1600" b="0" dirty="0" smtClean="0">
                <a:latin typeface="+mj-lt"/>
                <a:cs typeface="+mn-cs"/>
              </a:rPr>
              <a:t>Control at </a:t>
            </a:r>
            <a:r>
              <a:rPr lang="en-US" sz="1600" b="0" dirty="0">
                <a:latin typeface="+mj-lt"/>
                <a:cs typeface="+mn-cs"/>
              </a:rPr>
              <a:t>edge </a:t>
            </a:r>
            <a:r>
              <a:rPr lang="en-US" sz="1600" dirty="0" smtClean="0">
                <a:latin typeface="+mj-lt"/>
                <a:cs typeface="+mn-cs"/>
              </a:rPr>
              <a:t>for best p</a:t>
            </a:r>
            <a:r>
              <a:rPr lang="en-US" sz="1600" b="0" dirty="0" smtClean="0">
                <a:latin typeface="+mj-lt"/>
                <a:cs typeface="+mn-cs"/>
              </a:rPr>
              <a:t>erformance</a:t>
            </a:r>
            <a:endParaRPr lang="en-US" sz="1600" b="0" dirty="0">
              <a:latin typeface="+mj-lt"/>
              <a:cs typeface="+mn-cs"/>
            </a:endParaRPr>
          </a:p>
          <a:p>
            <a:pPr marL="633413" lvl="2" indent="-285750">
              <a:spcBef>
                <a:spcPts val="200"/>
              </a:spcBef>
              <a:buClr>
                <a:srgbClr val="C00000"/>
              </a:buClr>
              <a:buFont typeface="Wingdings" panose="05000000000000000000" pitchFamily="2" charset="2"/>
              <a:buChar char="§"/>
              <a:defRPr/>
            </a:pPr>
            <a:r>
              <a:rPr lang="en-US" sz="1600" b="0" dirty="0" smtClean="0">
                <a:latin typeface="+mj-lt"/>
                <a:cs typeface="+mn-cs"/>
              </a:rPr>
              <a:t>No Single Point </a:t>
            </a:r>
            <a:r>
              <a:rPr lang="en-US" sz="1600" dirty="0">
                <a:latin typeface="+mj-lt"/>
                <a:cs typeface="+mn-cs"/>
              </a:rPr>
              <a:t>o</a:t>
            </a:r>
            <a:r>
              <a:rPr lang="en-US" sz="1600" b="0" dirty="0" smtClean="0">
                <a:latin typeface="+mj-lt"/>
                <a:cs typeface="+mn-cs"/>
              </a:rPr>
              <a:t>f Failure</a:t>
            </a:r>
            <a:endParaRPr lang="en-US" sz="1600" b="0" dirty="0">
              <a:latin typeface="+mj-lt"/>
              <a:cs typeface="+mn-cs"/>
            </a:endParaRPr>
          </a:p>
          <a:p>
            <a:pPr marL="633413" lvl="2" indent="-285750">
              <a:spcBef>
                <a:spcPts val="200"/>
              </a:spcBef>
              <a:buClr>
                <a:srgbClr val="C00000"/>
              </a:buClr>
              <a:buFont typeface="Wingdings" panose="05000000000000000000" pitchFamily="2" charset="2"/>
              <a:buChar char="§"/>
              <a:defRPr/>
            </a:pPr>
            <a:r>
              <a:rPr lang="en-US" sz="1600" b="0" dirty="0" smtClean="0">
                <a:latin typeface="+mj-lt"/>
                <a:cs typeface="+mn-cs"/>
              </a:rPr>
              <a:t>Seamless Scalability</a:t>
            </a:r>
          </a:p>
          <a:p>
            <a:pPr marL="633413" lvl="2" indent="-285750">
              <a:spcBef>
                <a:spcPts val="200"/>
              </a:spcBef>
              <a:buClr>
                <a:srgbClr val="C00000"/>
              </a:buClr>
              <a:buFont typeface="Wingdings" panose="05000000000000000000" pitchFamily="2" charset="2"/>
              <a:buChar char="§"/>
              <a:defRPr/>
            </a:pPr>
            <a:r>
              <a:rPr lang="en-US" sz="1600" dirty="0" smtClean="0">
                <a:latin typeface="+mj-lt"/>
                <a:cs typeface="+mn-cs"/>
              </a:rPr>
              <a:t>Distributed Intelligence</a:t>
            </a:r>
            <a:endParaRPr lang="en-US" sz="1600" b="0" dirty="0" smtClean="0">
              <a:latin typeface="+mj-lt"/>
              <a:cs typeface="+mn-cs"/>
            </a:endParaRPr>
          </a:p>
          <a:p>
            <a:pPr marL="509588" lvl="2" indent="-161925" algn="ctr">
              <a:spcBef>
                <a:spcPts val="200"/>
              </a:spcBef>
              <a:buClr>
                <a:srgbClr val="FF8000"/>
              </a:buClr>
              <a:buFont typeface="Arial" pitchFamily="34" charset="0"/>
              <a:buChar char="•"/>
              <a:defRPr/>
            </a:pPr>
            <a:endParaRPr lang="en-US" sz="1600" b="0" dirty="0" smtClean="0">
              <a:latin typeface="+mj-lt"/>
              <a:cs typeface="+mn-cs"/>
            </a:endParaRPr>
          </a:p>
          <a:p>
            <a:pPr marL="509588" lvl="2" indent="-161925" algn="ctr">
              <a:spcBef>
                <a:spcPts val="200"/>
              </a:spcBef>
              <a:buClr>
                <a:srgbClr val="FF8000"/>
              </a:buClr>
              <a:buFont typeface="Arial" pitchFamily="34" charset="0"/>
              <a:buChar char="•"/>
              <a:defRPr/>
            </a:pPr>
            <a:endParaRPr lang="en-US" sz="1600" b="0" dirty="0">
              <a:latin typeface="+mj-lt"/>
              <a:cs typeface="+mn-cs"/>
            </a:endParaRPr>
          </a:p>
        </p:txBody>
      </p:sp>
      <p:sp>
        <p:nvSpPr>
          <p:cNvPr id="13" name="Rectangle 14"/>
          <p:cNvSpPr>
            <a:spLocks noChangeArrowheads="1"/>
          </p:cNvSpPr>
          <p:nvPr/>
        </p:nvSpPr>
        <p:spPr bwMode="auto">
          <a:xfrm>
            <a:off x="4313810" y="5065613"/>
            <a:ext cx="4572000" cy="14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49263" lvl="1" indent="-230188" algn="ctr">
              <a:spcBef>
                <a:spcPct val="20000"/>
              </a:spcBef>
              <a:buClr>
                <a:srgbClr val="FF8000"/>
              </a:buClr>
              <a:defRPr/>
            </a:pPr>
            <a:r>
              <a:rPr lang="en-US" sz="2000" b="1" dirty="0">
                <a:solidFill>
                  <a:srgbClr val="C00000"/>
                </a:solidFill>
                <a:latin typeface="+mn-lt"/>
                <a:cs typeface="+mn-cs"/>
              </a:rPr>
              <a:t>Central Control</a:t>
            </a:r>
          </a:p>
          <a:p>
            <a:pPr marL="633413" lvl="2" indent="-285750">
              <a:spcBef>
                <a:spcPts val="200"/>
              </a:spcBef>
              <a:buClr>
                <a:srgbClr val="C00000"/>
              </a:buClr>
              <a:buFont typeface="Wingdings" panose="05000000000000000000" pitchFamily="2" charset="2"/>
              <a:buChar char="§"/>
              <a:defRPr/>
            </a:pPr>
            <a:r>
              <a:rPr lang="en-US" sz="1600" dirty="0">
                <a:latin typeface="+mj-lt"/>
                <a:cs typeface="+mn-cs"/>
              </a:rPr>
              <a:t>Central </a:t>
            </a:r>
            <a:r>
              <a:rPr lang="en-US" sz="1600" dirty="0" smtClean="0">
                <a:latin typeface="+mj-lt"/>
                <a:cs typeface="+mn-cs"/>
              </a:rPr>
              <a:t>processing creates bottlenecks</a:t>
            </a:r>
            <a:endParaRPr lang="en-US" sz="1600" dirty="0">
              <a:latin typeface="+mj-lt"/>
              <a:cs typeface="+mn-cs"/>
            </a:endParaRPr>
          </a:p>
          <a:p>
            <a:pPr marL="633413" lvl="2" indent="-285750">
              <a:spcBef>
                <a:spcPts val="200"/>
              </a:spcBef>
              <a:buClr>
                <a:srgbClr val="C00000"/>
              </a:buClr>
              <a:buFont typeface="Wingdings" panose="05000000000000000000" pitchFamily="2" charset="2"/>
              <a:buChar char="§"/>
              <a:defRPr/>
            </a:pPr>
            <a:r>
              <a:rPr lang="en-US" sz="1600" dirty="0">
                <a:latin typeface="+mj-lt"/>
                <a:cs typeface="+mn-cs"/>
              </a:rPr>
              <a:t>Single Point of </a:t>
            </a:r>
            <a:r>
              <a:rPr lang="en-US" sz="1600" dirty="0" smtClean="0">
                <a:latin typeface="+mj-lt"/>
                <a:cs typeface="+mn-cs"/>
              </a:rPr>
              <a:t>Failures</a:t>
            </a:r>
            <a:endParaRPr lang="en-US" sz="1600" dirty="0">
              <a:latin typeface="+mj-lt"/>
              <a:cs typeface="+mn-cs"/>
            </a:endParaRPr>
          </a:p>
          <a:p>
            <a:pPr marL="633413" lvl="2" indent="-285750">
              <a:spcBef>
                <a:spcPts val="200"/>
              </a:spcBef>
              <a:buClr>
                <a:srgbClr val="C00000"/>
              </a:buClr>
              <a:buFont typeface="Wingdings" panose="05000000000000000000" pitchFamily="2" charset="2"/>
              <a:buChar char="§"/>
              <a:defRPr/>
            </a:pPr>
            <a:r>
              <a:rPr lang="en-US" sz="1600" dirty="0">
                <a:latin typeface="+mj-lt"/>
                <a:cs typeface="+mn-cs"/>
              </a:rPr>
              <a:t>Stair step </a:t>
            </a:r>
            <a:r>
              <a:rPr lang="en-US" sz="1600" dirty="0" smtClean="0">
                <a:latin typeface="+mj-lt"/>
                <a:cs typeface="+mn-cs"/>
              </a:rPr>
              <a:t>scalability</a:t>
            </a:r>
          </a:p>
          <a:p>
            <a:pPr marL="633413" lvl="2" indent="-285750">
              <a:spcBef>
                <a:spcPts val="200"/>
              </a:spcBef>
              <a:buClr>
                <a:srgbClr val="C00000"/>
              </a:buClr>
              <a:buFont typeface="Wingdings" panose="05000000000000000000" pitchFamily="2" charset="2"/>
              <a:buChar char="§"/>
              <a:defRPr/>
            </a:pPr>
            <a:r>
              <a:rPr lang="en-US" sz="1600" dirty="0" smtClean="0">
                <a:latin typeface="+mj-lt"/>
                <a:cs typeface="+mn-cs"/>
              </a:rPr>
              <a:t>Intelligence Choke Point</a:t>
            </a:r>
            <a:endParaRPr lang="en-US" sz="1600" dirty="0">
              <a:latin typeface="+mj-lt"/>
              <a:cs typeface="+mn-cs"/>
            </a:endParaRPr>
          </a:p>
        </p:txBody>
      </p:sp>
      <p:grpSp>
        <p:nvGrpSpPr>
          <p:cNvPr id="14" name="Group 13"/>
          <p:cNvGrpSpPr/>
          <p:nvPr/>
        </p:nvGrpSpPr>
        <p:grpSpPr>
          <a:xfrm>
            <a:off x="381000" y="1552435"/>
            <a:ext cx="3103004" cy="3452881"/>
            <a:chOff x="1107925" y="2328867"/>
            <a:chExt cx="2274893" cy="2517481"/>
          </a:xfrm>
        </p:grpSpPr>
        <p:pic>
          <p:nvPicPr>
            <p:cNvPr id="15" name="Picture 14"/>
            <p:cNvPicPr>
              <a:picLocks noChangeAspect="1"/>
            </p:cNvPicPr>
            <p:nvPr/>
          </p:nvPicPr>
          <p:blipFill rotWithShape="1">
            <a:blip r:embed="rId3" cstate="print">
              <a:extLst>
                <a:ext uri="{28A0092B-C50C-407E-A947-70E740481C1C}">
                  <a14:useLocalDpi xmlns:a14="http://schemas.microsoft.com/office/drawing/2010/main"/>
                </a:ext>
              </a:extLst>
            </a:blip>
            <a:srcRect b="8515"/>
            <a:stretch/>
          </p:blipFill>
          <p:spPr>
            <a:xfrm>
              <a:off x="1107925" y="2438399"/>
              <a:ext cx="2274893" cy="2407949"/>
            </a:xfrm>
            <a:prstGeom prst="rect">
              <a:avLst/>
            </a:prstGeom>
          </p:spPr>
        </p:pic>
        <p:sp>
          <p:nvSpPr>
            <p:cNvPr id="16" name="Oval 15"/>
            <p:cNvSpPr/>
            <p:nvPr/>
          </p:nvSpPr>
          <p:spPr>
            <a:xfrm>
              <a:off x="1519237"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7" name="Oval 16"/>
            <p:cNvSpPr/>
            <p:nvPr/>
          </p:nvSpPr>
          <p:spPr>
            <a:xfrm>
              <a:off x="2026437" y="2345530"/>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8" name="Oval 17"/>
            <p:cNvSpPr/>
            <p:nvPr/>
          </p:nvSpPr>
          <p:spPr>
            <a:xfrm>
              <a:off x="2652708" y="2328867"/>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9" name="Oval 18"/>
            <p:cNvSpPr/>
            <p:nvPr/>
          </p:nvSpPr>
          <p:spPr>
            <a:xfrm>
              <a:off x="3158980"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0" name="Group 19"/>
          <p:cNvGrpSpPr/>
          <p:nvPr/>
        </p:nvGrpSpPr>
        <p:grpSpPr>
          <a:xfrm>
            <a:off x="4073935" y="1519063"/>
            <a:ext cx="4457027" cy="3541555"/>
            <a:chOff x="4468092" y="2247899"/>
            <a:chExt cx="3773756" cy="2582132"/>
          </a:xfrm>
        </p:grpSpPr>
        <p:pic>
          <p:nvPicPr>
            <p:cNvPr id="21" name="Picture 20"/>
            <p:cNvPicPr>
              <a:picLocks noChangeAspect="1"/>
            </p:cNvPicPr>
            <p:nvPr/>
          </p:nvPicPr>
          <p:blipFill rotWithShape="1">
            <a:blip r:embed="rId4" cstate="print">
              <a:extLst>
                <a:ext uri="{28A0092B-C50C-407E-A947-70E740481C1C}">
                  <a14:useLocalDpi xmlns:a14="http://schemas.microsoft.com/office/drawing/2010/main"/>
                </a:ext>
              </a:extLst>
            </a:blip>
            <a:srcRect b="8434"/>
            <a:stretch/>
          </p:blipFill>
          <p:spPr>
            <a:xfrm>
              <a:off x="4468092" y="2247899"/>
              <a:ext cx="3773756" cy="2582132"/>
            </a:xfrm>
            <a:prstGeom prst="rect">
              <a:avLst/>
            </a:prstGeom>
          </p:spPr>
        </p:pic>
        <p:sp>
          <p:nvSpPr>
            <p:cNvPr id="22" name="Oval 21"/>
            <p:cNvSpPr/>
            <p:nvPr/>
          </p:nvSpPr>
          <p:spPr>
            <a:xfrm>
              <a:off x="5577840" y="4008606"/>
              <a:ext cx="537120" cy="47195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23" name="Rectangle 22"/>
          <p:cNvSpPr/>
          <p:nvPr/>
        </p:nvSpPr>
        <p:spPr>
          <a:xfrm>
            <a:off x="5786438" y="3736643"/>
            <a:ext cx="985837" cy="695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cxnSp>
        <p:nvCxnSpPr>
          <p:cNvPr id="24" name="Straight Connector 23"/>
          <p:cNvCxnSpPr/>
          <p:nvPr/>
        </p:nvCxnSpPr>
        <p:spPr bwMode="auto">
          <a:xfrm>
            <a:off x="6279356" y="3593768"/>
            <a:ext cx="5773" cy="871538"/>
          </a:xfrm>
          <a:prstGeom prst="line">
            <a:avLst/>
          </a:prstGeom>
          <a:ln w="28575">
            <a:headEnd type="none" w="med" len="med"/>
            <a:tailEnd type="none" w="med" len="med"/>
          </a:ln>
        </p:spPr>
        <p:style>
          <a:lnRef idx="1">
            <a:schemeClr val="accent4"/>
          </a:lnRef>
          <a:fillRef idx="0">
            <a:schemeClr val="accent4"/>
          </a:fillRef>
          <a:effectRef idx="0">
            <a:schemeClr val="accent4"/>
          </a:effectRef>
          <a:fontRef idx="minor">
            <a:schemeClr val="tx1"/>
          </a:fontRef>
        </p:style>
      </p:cxnSp>
      <p:pic>
        <p:nvPicPr>
          <p:cNvPr id="25"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1403213" y="2212641"/>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1407960" y="2398382"/>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1541308" y="2479337"/>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1660399" y="2555561"/>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1665146" y="2741302"/>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2245273" y="3316458"/>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2054737" y="3321205"/>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5264708" y="2350752"/>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5520688" y="3015068"/>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5437426" y="2907991"/>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5255166" y="1960170"/>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a:off x="5259913" y="2150674"/>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5715955" y="3010289"/>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5949342" y="3019815"/>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5477805" y="3538982"/>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5673072" y="3534203"/>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5906459" y="3543729"/>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5400000" flipH="1">
            <a:off x="5453974" y="3262712"/>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5400000" flipH="1">
            <a:off x="5649241" y="3257933"/>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5400000" flipH="1">
            <a:off x="5882628" y="3267459"/>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6311314" y="3538966"/>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6506581" y="3534187"/>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3"/>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a:stretch/>
        </p:blipFill>
        <p:spPr bwMode="auto">
          <a:xfrm rot="16200000">
            <a:off x="6739968" y="3543713"/>
            <a:ext cx="214154" cy="1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Rectangle 531"/>
          <p:cNvSpPr>
            <a:spLocks noChangeArrowheads="1"/>
          </p:cNvSpPr>
          <p:nvPr/>
        </p:nvSpPr>
        <p:spPr bwMode="auto">
          <a:xfrm>
            <a:off x="685800" y="1305748"/>
            <a:ext cx="2403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400" b="1" dirty="0" smtClean="0">
                <a:solidFill>
                  <a:schemeClr val="tx2">
                    <a:lumMod val="75000"/>
                  </a:schemeClr>
                </a:solidFill>
              </a:rPr>
              <a:t>Edge Traffic Management</a:t>
            </a:r>
            <a:endParaRPr lang="en-US" sz="1400" b="1" dirty="0">
              <a:solidFill>
                <a:schemeClr val="tx2">
                  <a:lumMod val="75000"/>
                </a:schemeClr>
              </a:solidFill>
            </a:endParaRPr>
          </a:p>
        </p:txBody>
      </p:sp>
      <p:sp>
        <p:nvSpPr>
          <p:cNvPr id="49" name="Rectangle 532"/>
          <p:cNvSpPr>
            <a:spLocks noChangeArrowheads="1"/>
          </p:cNvSpPr>
          <p:nvPr/>
        </p:nvSpPr>
        <p:spPr bwMode="auto">
          <a:xfrm>
            <a:off x="4419600" y="1368623"/>
            <a:ext cx="358883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1400" b="1" dirty="0" smtClean="0">
                <a:solidFill>
                  <a:schemeClr val="tx2">
                    <a:lumMod val="75000"/>
                  </a:schemeClr>
                </a:solidFill>
              </a:rPr>
              <a:t>Centralized Traffic Management</a:t>
            </a:r>
            <a:endParaRPr lang="en-US" sz="1400" b="1" dirty="0">
              <a:solidFill>
                <a:schemeClr val="tx2">
                  <a:lumMod val="75000"/>
                </a:schemeClr>
              </a:solidFill>
            </a:endParaRPr>
          </a:p>
        </p:txBody>
      </p:sp>
    </p:spTree>
    <p:extLst>
      <p:ext uri="{BB962C8B-B14F-4D97-AF65-F5344CB8AC3E}">
        <p14:creationId xmlns:p14="http://schemas.microsoft.com/office/powerpoint/2010/main" val="225461855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smtClean="0"/>
              <a:t>Architecture Comparison: Performance</a:t>
            </a:r>
            <a:endParaRPr lang="en-US" dirty="0"/>
          </a:p>
        </p:txBody>
      </p:sp>
      <p:grpSp>
        <p:nvGrpSpPr>
          <p:cNvPr id="7" name="Group 6"/>
          <p:cNvGrpSpPr/>
          <p:nvPr/>
        </p:nvGrpSpPr>
        <p:grpSpPr>
          <a:xfrm>
            <a:off x="478396" y="2558112"/>
            <a:ext cx="2974487" cy="3367564"/>
            <a:chOff x="1107925" y="2328867"/>
            <a:chExt cx="2274893" cy="2517481"/>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a:ext>
              </a:extLst>
            </a:blip>
            <a:srcRect b="8515"/>
            <a:stretch/>
          </p:blipFill>
          <p:spPr>
            <a:xfrm>
              <a:off x="1107925" y="2438399"/>
              <a:ext cx="2274893" cy="2407949"/>
            </a:xfrm>
            <a:prstGeom prst="rect">
              <a:avLst/>
            </a:prstGeom>
          </p:spPr>
        </p:pic>
        <p:sp>
          <p:nvSpPr>
            <p:cNvPr id="9" name="Oval 8"/>
            <p:cNvSpPr/>
            <p:nvPr/>
          </p:nvSpPr>
          <p:spPr>
            <a:xfrm>
              <a:off x="1519237"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0" name="Oval 9"/>
            <p:cNvSpPr/>
            <p:nvPr/>
          </p:nvSpPr>
          <p:spPr>
            <a:xfrm>
              <a:off x="2026437" y="2345530"/>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1" name="Oval 10"/>
            <p:cNvSpPr/>
            <p:nvPr/>
          </p:nvSpPr>
          <p:spPr>
            <a:xfrm>
              <a:off x="2652708" y="2328867"/>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2" name="Oval 11"/>
            <p:cNvSpPr/>
            <p:nvPr/>
          </p:nvSpPr>
          <p:spPr>
            <a:xfrm>
              <a:off x="3158980"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13" name="Group 12"/>
          <p:cNvGrpSpPr/>
          <p:nvPr/>
        </p:nvGrpSpPr>
        <p:grpSpPr>
          <a:xfrm>
            <a:off x="4073935" y="1588975"/>
            <a:ext cx="4457027" cy="3245383"/>
            <a:chOff x="4468092" y="2247899"/>
            <a:chExt cx="3773756" cy="2582132"/>
          </a:xfrm>
        </p:grpSpPr>
        <p:pic>
          <p:nvPicPr>
            <p:cNvPr id="14" name="Picture 13"/>
            <p:cNvPicPr>
              <a:picLocks noChangeAspect="1"/>
            </p:cNvPicPr>
            <p:nvPr/>
          </p:nvPicPr>
          <p:blipFill rotWithShape="1">
            <a:blip r:embed="rId3" cstate="print">
              <a:extLst>
                <a:ext uri="{28A0092B-C50C-407E-A947-70E740481C1C}">
                  <a14:useLocalDpi xmlns:a14="http://schemas.microsoft.com/office/drawing/2010/main"/>
                </a:ext>
              </a:extLst>
            </a:blip>
            <a:srcRect b="8434"/>
            <a:stretch/>
          </p:blipFill>
          <p:spPr>
            <a:xfrm>
              <a:off x="4468092" y="2247899"/>
              <a:ext cx="3773756" cy="2582132"/>
            </a:xfrm>
            <a:prstGeom prst="rect">
              <a:avLst/>
            </a:prstGeom>
          </p:spPr>
        </p:pic>
        <p:sp>
          <p:nvSpPr>
            <p:cNvPr id="15" name="Oval 14"/>
            <p:cNvSpPr/>
            <p:nvPr/>
          </p:nvSpPr>
          <p:spPr>
            <a:xfrm>
              <a:off x="5577840" y="4008606"/>
              <a:ext cx="537120" cy="47195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16" name="Rectangle 15"/>
          <p:cNvSpPr/>
          <p:nvPr/>
        </p:nvSpPr>
        <p:spPr>
          <a:xfrm>
            <a:off x="5786438" y="3541295"/>
            <a:ext cx="985837" cy="695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cxnSp>
        <p:nvCxnSpPr>
          <p:cNvPr id="17" name="Straight Connector 16"/>
          <p:cNvCxnSpPr/>
          <p:nvPr/>
        </p:nvCxnSpPr>
        <p:spPr bwMode="auto">
          <a:xfrm>
            <a:off x="6285129" y="3493975"/>
            <a:ext cx="0" cy="775983"/>
          </a:xfrm>
          <a:prstGeom prst="line">
            <a:avLst/>
          </a:prstGeom>
          <a:ln w="28575">
            <a:headEnd type="none" w="med" len="med"/>
            <a:tailEnd type="none" w="med" len="med"/>
          </a:ln>
        </p:spPr>
        <p:style>
          <a:lnRef idx="1">
            <a:schemeClr val="accent4"/>
          </a:lnRef>
          <a:fillRef idx="0">
            <a:schemeClr val="accent4"/>
          </a:fillRef>
          <a:effectRef idx="0">
            <a:schemeClr val="accent4"/>
          </a:effectRef>
          <a:fontRef idx="minor">
            <a:schemeClr val="tx1"/>
          </a:fontRef>
        </p:style>
      </p:cxnSp>
      <p:grpSp>
        <p:nvGrpSpPr>
          <p:cNvPr id="18" name="Group 17"/>
          <p:cNvGrpSpPr/>
          <p:nvPr/>
        </p:nvGrpSpPr>
        <p:grpSpPr>
          <a:xfrm>
            <a:off x="543480" y="1906487"/>
            <a:ext cx="552884" cy="674478"/>
            <a:chOff x="1290636" y="5217683"/>
            <a:chExt cx="552884" cy="674478"/>
          </a:xfrm>
        </p:grpSpPr>
        <p:pic>
          <p:nvPicPr>
            <p:cNvPr id="19" name="Picture 18"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0" name="Rectangle 19"/>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1" name="Rectangle 20"/>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2" name="Group 21"/>
          <p:cNvGrpSpPr/>
          <p:nvPr/>
        </p:nvGrpSpPr>
        <p:grpSpPr>
          <a:xfrm>
            <a:off x="1228152" y="1908759"/>
            <a:ext cx="552884" cy="674478"/>
            <a:chOff x="1290636" y="5217683"/>
            <a:chExt cx="552884" cy="674478"/>
          </a:xfrm>
        </p:grpSpPr>
        <p:pic>
          <p:nvPicPr>
            <p:cNvPr id="23" name="Picture 22"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4" name="Rectangle 23"/>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5" name="Rectangle 24"/>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6" name="Group 25"/>
          <p:cNvGrpSpPr/>
          <p:nvPr/>
        </p:nvGrpSpPr>
        <p:grpSpPr>
          <a:xfrm>
            <a:off x="2019736" y="1922407"/>
            <a:ext cx="552884" cy="674478"/>
            <a:chOff x="1290636" y="5217683"/>
            <a:chExt cx="552884" cy="674478"/>
          </a:xfrm>
        </p:grpSpPr>
        <p:pic>
          <p:nvPicPr>
            <p:cNvPr id="27" name="Picture 26"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8" name="Rectangle 27"/>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9" name="Rectangle 28"/>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30" name="Group 29"/>
          <p:cNvGrpSpPr/>
          <p:nvPr/>
        </p:nvGrpSpPr>
        <p:grpSpPr>
          <a:xfrm>
            <a:off x="2718056" y="1924679"/>
            <a:ext cx="552884" cy="674478"/>
            <a:chOff x="1290636" y="5217683"/>
            <a:chExt cx="552884" cy="674478"/>
          </a:xfrm>
        </p:grpSpPr>
        <p:pic>
          <p:nvPicPr>
            <p:cNvPr id="31" name="Picture 30"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32" name="Rectangle 31"/>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3" name="Rectangle 32"/>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pic>
        <p:nvPicPr>
          <p:cNvPr id="34" name="Picture 33" descr="Connect_AP2.png"/>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4370146" y="3825350"/>
            <a:ext cx="1377162" cy="688051"/>
          </a:xfrm>
          <a:prstGeom prst="rect">
            <a:avLst/>
          </a:prstGeom>
        </p:spPr>
      </p:pic>
      <p:sp>
        <p:nvSpPr>
          <p:cNvPr id="35" name="Rectangle 34"/>
          <p:cNvSpPr/>
          <p:nvPr/>
        </p:nvSpPr>
        <p:spPr>
          <a:xfrm>
            <a:off x="5701301" y="4270514"/>
            <a:ext cx="147637" cy="280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6" name="Rectangle 35"/>
          <p:cNvSpPr/>
          <p:nvPr/>
        </p:nvSpPr>
        <p:spPr>
          <a:xfrm>
            <a:off x="5684632" y="3751589"/>
            <a:ext cx="147637" cy="280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pic>
        <p:nvPicPr>
          <p:cNvPr id="37" name="Picture 36" descr="Connect_AP2.png"/>
          <p:cNvPicPr>
            <a:picLocks noChangeAspect="1"/>
          </p:cNvPicPr>
          <p:nvPr/>
        </p:nvPicPr>
        <p:blipFill rotWithShape="1">
          <a:blip r:embed="rId5" cstate="print">
            <a:extLst>
              <a:ext uri="{28A0092B-C50C-407E-A947-70E740481C1C}">
                <a14:useLocalDpi xmlns:a14="http://schemas.microsoft.com/office/drawing/2010/main"/>
              </a:ext>
            </a:extLst>
          </a:blip>
          <a:srcRect t="31466"/>
          <a:stretch/>
        </p:blipFill>
        <p:spPr>
          <a:xfrm>
            <a:off x="4370130" y="4500700"/>
            <a:ext cx="1377162" cy="471547"/>
          </a:xfrm>
          <a:prstGeom prst="rect">
            <a:avLst/>
          </a:prstGeom>
        </p:spPr>
      </p:pic>
      <p:pic>
        <p:nvPicPr>
          <p:cNvPr id="38" name="Picture 37" descr="Connect_AP2.png"/>
          <p:cNvPicPr>
            <a:picLocks noChangeAspect="1"/>
          </p:cNvPicPr>
          <p:nvPr/>
        </p:nvPicPr>
        <p:blipFill rotWithShape="1">
          <a:blip r:embed="rId5" cstate="print">
            <a:extLst>
              <a:ext uri="{28A0092B-C50C-407E-A947-70E740481C1C}">
                <a14:useLocalDpi xmlns:a14="http://schemas.microsoft.com/office/drawing/2010/main"/>
              </a:ext>
            </a:extLst>
          </a:blip>
          <a:srcRect t="31466"/>
          <a:stretch/>
        </p:blipFill>
        <p:spPr>
          <a:xfrm>
            <a:off x="4372402" y="4967004"/>
            <a:ext cx="1377162" cy="471547"/>
          </a:xfrm>
          <a:prstGeom prst="rect">
            <a:avLst/>
          </a:prstGeom>
        </p:spPr>
      </p:pic>
      <p:sp>
        <p:nvSpPr>
          <p:cNvPr id="39" name="Text Placeholder 2"/>
          <p:cNvSpPr txBox="1">
            <a:spLocks/>
          </p:cNvSpPr>
          <p:nvPr/>
        </p:nvSpPr>
        <p:spPr bwMode="auto">
          <a:xfrm>
            <a:off x="354842" y="1269197"/>
            <a:ext cx="3207224" cy="109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solidFill>
              </a:rPr>
              <a:t>Distributed architecture has distributed traffic load processing  at each Access Point (e.g. wired switches)</a:t>
            </a:r>
            <a:endParaRPr lang="en-US" sz="1200" b="0" kern="1200" dirty="0" smtClean="0">
              <a:solidFill>
                <a:schemeClr val="tx1"/>
              </a:solidFill>
            </a:endParaRPr>
          </a:p>
        </p:txBody>
      </p:sp>
      <p:sp>
        <p:nvSpPr>
          <p:cNvPr id="40" name="Text Placeholder 2"/>
          <p:cNvSpPr txBox="1">
            <a:spLocks/>
          </p:cNvSpPr>
          <p:nvPr/>
        </p:nvSpPr>
        <p:spPr bwMode="auto">
          <a:xfrm>
            <a:off x="6772275" y="4270514"/>
            <a:ext cx="2101458" cy="737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lumMod val="65000"/>
                    <a:lumOff val="35000"/>
                  </a:schemeClr>
                </a:solidFill>
              </a:rPr>
              <a:t>A Centralized architecture forces all traffic through a centralized controller (e.g. old Hub/Router designs)</a:t>
            </a:r>
            <a:endParaRPr lang="en-US" sz="1200" b="0" kern="1200" dirty="0" smtClean="0">
              <a:solidFill>
                <a:schemeClr val="tx1">
                  <a:lumMod val="65000"/>
                  <a:lumOff val="35000"/>
                </a:schemeClr>
              </a:solidFill>
            </a:endParaRPr>
          </a:p>
        </p:txBody>
      </p:sp>
      <p:sp>
        <p:nvSpPr>
          <p:cNvPr id="42" name="Oval 41"/>
          <p:cNvSpPr/>
          <p:nvPr/>
        </p:nvSpPr>
        <p:spPr>
          <a:xfrm>
            <a:off x="5698905" y="4701713"/>
            <a:ext cx="101806" cy="2652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43" name="Oval 42"/>
          <p:cNvSpPr/>
          <p:nvPr/>
        </p:nvSpPr>
        <p:spPr>
          <a:xfrm>
            <a:off x="5698889" y="5168471"/>
            <a:ext cx="101806" cy="26529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41" name="Rounded Rectangle 40"/>
          <p:cNvSpPr/>
          <p:nvPr/>
        </p:nvSpPr>
        <p:spPr bwMode="gray">
          <a:xfrm>
            <a:off x="148642" y="5943600"/>
            <a:ext cx="8842958" cy="533513"/>
          </a:xfrm>
          <a:prstGeom prst="roundRect">
            <a:avLst>
              <a:gd name="adj" fmla="val 8136"/>
            </a:avLst>
          </a:prstGeom>
          <a:solidFill>
            <a:srgbClr val="98050E"/>
          </a:solidFill>
          <a:ln w="6350">
            <a:noFill/>
          </a:ln>
          <a:effectLst>
            <a:outerShdw blurRad="50800" dist="38100" dir="2700000" algn="tl" rotWithShape="0">
              <a:prstClr val="black">
                <a:alpha val="40000"/>
              </a:prstClr>
            </a:outerShdw>
          </a:effectLst>
        </p:spPr>
        <p:txBody>
          <a:bodyPr wrap="square" rtlCol="0" anchor="ctr" anchorCtr="1">
            <a:noAutofit/>
          </a:bodyPr>
          <a:lstStyle/>
          <a:p>
            <a:pPr marR="0" lvl="0" defTabSz="914400" eaLnBrk="1" fontAlgn="auto" latinLnBrk="0" hangingPunct="1">
              <a:lnSpc>
                <a:spcPct val="100000"/>
              </a:lnSpc>
              <a:spcBef>
                <a:spcPts val="0"/>
              </a:spcBef>
              <a:spcAft>
                <a:spcPts val="0"/>
              </a:spcAft>
              <a:buClrTx/>
              <a:buSzTx/>
              <a:buFontTx/>
              <a:buNone/>
              <a:tabLst>
                <a:tab pos="0" algn="l"/>
                <a:tab pos="463550" algn="l"/>
              </a:tabLst>
              <a:defRPr/>
            </a:pPr>
            <a:r>
              <a:rPr lang="en-US" b="1" dirty="0" smtClean="0">
                <a:solidFill>
                  <a:schemeClr val="bg1"/>
                </a:solidFill>
                <a:effectLst>
                  <a:outerShdw blurRad="38100" dist="38100" dir="2700000" algn="tl">
                    <a:srgbClr val="000000">
                      <a:alpha val="43137"/>
                    </a:srgbClr>
                  </a:outerShdw>
                </a:effectLst>
                <a:latin typeface="FranklinGothic-WKBook" charset="0"/>
                <a:cs typeface="FranklinGothic-WKBook" charset="0"/>
              </a:rPr>
              <a:t>Distributed Control &amp; Intelligence provides higher network performance</a:t>
            </a:r>
            <a:endParaRPr kumimoji="0" lang="en-US"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42972950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dirty="0"/>
              <a:t>Architecture Comparison: </a:t>
            </a:r>
            <a:r>
              <a:rPr lang="en-US" dirty="0" smtClean="0"/>
              <a:t>Scalability</a:t>
            </a:r>
            <a:endParaRPr lang="en-US" dirty="0"/>
          </a:p>
        </p:txBody>
      </p:sp>
      <p:grpSp>
        <p:nvGrpSpPr>
          <p:cNvPr id="7" name="Group 6"/>
          <p:cNvGrpSpPr/>
          <p:nvPr/>
        </p:nvGrpSpPr>
        <p:grpSpPr>
          <a:xfrm>
            <a:off x="478397" y="2721735"/>
            <a:ext cx="2686782" cy="2769863"/>
            <a:chOff x="1107925" y="2328867"/>
            <a:chExt cx="2274893" cy="2517481"/>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a:ext>
              </a:extLst>
            </a:blip>
            <a:srcRect b="8515"/>
            <a:stretch/>
          </p:blipFill>
          <p:spPr>
            <a:xfrm>
              <a:off x="1107925" y="2438399"/>
              <a:ext cx="2274893" cy="2407949"/>
            </a:xfrm>
            <a:prstGeom prst="rect">
              <a:avLst/>
            </a:prstGeom>
          </p:spPr>
        </p:pic>
        <p:sp>
          <p:nvSpPr>
            <p:cNvPr id="9" name="Oval 8"/>
            <p:cNvSpPr/>
            <p:nvPr/>
          </p:nvSpPr>
          <p:spPr>
            <a:xfrm>
              <a:off x="1519237"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0" name="Oval 9"/>
            <p:cNvSpPr/>
            <p:nvPr/>
          </p:nvSpPr>
          <p:spPr>
            <a:xfrm>
              <a:off x="2026437" y="2345530"/>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1" name="Oval 10"/>
            <p:cNvSpPr/>
            <p:nvPr/>
          </p:nvSpPr>
          <p:spPr>
            <a:xfrm>
              <a:off x="2652708" y="2328867"/>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2" name="Oval 11"/>
            <p:cNvSpPr/>
            <p:nvPr/>
          </p:nvSpPr>
          <p:spPr>
            <a:xfrm>
              <a:off x="3158980"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13" name="Group 12"/>
          <p:cNvGrpSpPr/>
          <p:nvPr/>
        </p:nvGrpSpPr>
        <p:grpSpPr>
          <a:xfrm>
            <a:off x="4073935" y="1842247"/>
            <a:ext cx="4457027" cy="3303413"/>
            <a:chOff x="4468092" y="2247899"/>
            <a:chExt cx="3773756" cy="2582132"/>
          </a:xfrm>
        </p:grpSpPr>
        <p:pic>
          <p:nvPicPr>
            <p:cNvPr id="14" name="Picture 13"/>
            <p:cNvPicPr>
              <a:picLocks noChangeAspect="1"/>
            </p:cNvPicPr>
            <p:nvPr/>
          </p:nvPicPr>
          <p:blipFill rotWithShape="1">
            <a:blip r:embed="rId3" cstate="print">
              <a:extLst>
                <a:ext uri="{28A0092B-C50C-407E-A947-70E740481C1C}">
                  <a14:useLocalDpi xmlns:a14="http://schemas.microsoft.com/office/drawing/2010/main"/>
                </a:ext>
              </a:extLst>
            </a:blip>
            <a:srcRect b="8434"/>
            <a:stretch/>
          </p:blipFill>
          <p:spPr>
            <a:xfrm>
              <a:off x="4468092" y="2247899"/>
              <a:ext cx="3773756" cy="2582132"/>
            </a:xfrm>
            <a:prstGeom prst="rect">
              <a:avLst/>
            </a:prstGeom>
          </p:spPr>
        </p:pic>
        <p:sp>
          <p:nvSpPr>
            <p:cNvPr id="15" name="Oval 14"/>
            <p:cNvSpPr/>
            <p:nvPr/>
          </p:nvSpPr>
          <p:spPr>
            <a:xfrm>
              <a:off x="5577840" y="4008606"/>
              <a:ext cx="537120" cy="47195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18" name="Group 17"/>
          <p:cNvGrpSpPr/>
          <p:nvPr/>
        </p:nvGrpSpPr>
        <p:grpSpPr>
          <a:xfrm>
            <a:off x="513916" y="2070111"/>
            <a:ext cx="552884" cy="674478"/>
            <a:chOff x="1290636" y="5217683"/>
            <a:chExt cx="552884" cy="674478"/>
          </a:xfrm>
        </p:grpSpPr>
        <p:pic>
          <p:nvPicPr>
            <p:cNvPr id="19" name="Picture 18"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0" name="Rectangle 19"/>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1" name="Rectangle 20"/>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2" name="Group 21"/>
          <p:cNvGrpSpPr/>
          <p:nvPr/>
        </p:nvGrpSpPr>
        <p:grpSpPr>
          <a:xfrm>
            <a:off x="1146264" y="2072383"/>
            <a:ext cx="552884" cy="674478"/>
            <a:chOff x="1290636" y="5217683"/>
            <a:chExt cx="552884" cy="674478"/>
          </a:xfrm>
        </p:grpSpPr>
        <p:pic>
          <p:nvPicPr>
            <p:cNvPr id="23" name="Picture 22"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4" name="Rectangle 23"/>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5" name="Rectangle 24"/>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6" name="Group 25"/>
          <p:cNvGrpSpPr/>
          <p:nvPr/>
        </p:nvGrpSpPr>
        <p:grpSpPr>
          <a:xfrm>
            <a:off x="1910552" y="2086031"/>
            <a:ext cx="552884" cy="674478"/>
            <a:chOff x="1290636" y="5217683"/>
            <a:chExt cx="552884" cy="674478"/>
          </a:xfrm>
        </p:grpSpPr>
        <p:pic>
          <p:nvPicPr>
            <p:cNvPr id="27" name="Picture 26"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8" name="Rectangle 27"/>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9" name="Rectangle 28"/>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30" name="Group 29"/>
          <p:cNvGrpSpPr/>
          <p:nvPr/>
        </p:nvGrpSpPr>
        <p:grpSpPr>
          <a:xfrm>
            <a:off x="2567928" y="2088303"/>
            <a:ext cx="552884" cy="674478"/>
            <a:chOff x="1290636" y="5217683"/>
            <a:chExt cx="552884" cy="674478"/>
          </a:xfrm>
        </p:grpSpPr>
        <p:pic>
          <p:nvPicPr>
            <p:cNvPr id="31" name="Picture 30"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32" name="Rectangle 31"/>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3" name="Rectangle 32"/>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34" name="Text Placeholder 2"/>
          <p:cNvSpPr txBox="1">
            <a:spLocks/>
          </p:cNvSpPr>
          <p:nvPr/>
        </p:nvSpPr>
        <p:spPr bwMode="auto">
          <a:xfrm>
            <a:off x="354841" y="1295400"/>
            <a:ext cx="3466531" cy="67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solidFill>
              </a:rPr>
              <a:t>With a distributed architecture each new access device added to the network increases the overall  network processing capability</a:t>
            </a:r>
            <a:endParaRPr lang="en-US" sz="1200" b="0" kern="1200" dirty="0" smtClean="0">
              <a:solidFill>
                <a:schemeClr val="tx1"/>
              </a:solidFill>
            </a:endParaRPr>
          </a:p>
        </p:txBody>
      </p:sp>
      <p:sp>
        <p:nvSpPr>
          <p:cNvPr id="35" name="Text Placeholder 2"/>
          <p:cNvSpPr txBox="1">
            <a:spLocks/>
          </p:cNvSpPr>
          <p:nvPr/>
        </p:nvSpPr>
        <p:spPr bwMode="auto">
          <a:xfrm>
            <a:off x="6673755" y="4482664"/>
            <a:ext cx="2265528" cy="737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lumMod val="65000"/>
                    <a:lumOff val="35000"/>
                  </a:schemeClr>
                </a:solidFill>
              </a:rPr>
              <a:t>In a Centralized architecture adding additional APs degrade  the fixed performance and license </a:t>
            </a:r>
            <a:r>
              <a:rPr lang="en-US" sz="1200" dirty="0" smtClean="0">
                <a:solidFill>
                  <a:schemeClr val="tx1">
                    <a:lumMod val="65000"/>
                    <a:lumOff val="35000"/>
                  </a:schemeClr>
                </a:solidFill>
              </a:rPr>
              <a:t>capabilities of a  controller</a:t>
            </a:r>
            <a:endParaRPr lang="en-US" sz="1200" b="0" kern="1200" dirty="0" smtClean="0">
              <a:solidFill>
                <a:schemeClr val="tx1">
                  <a:lumMod val="65000"/>
                  <a:lumOff val="35000"/>
                </a:schemeClr>
              </a:solidFill>
            </a:endParaRPr>
          </a:p>
        </p:txBody>
      </p:sp>
      <p:grpSp>
        <p:nvGrpSpPr>
          <p:cNvPr id="37" name="Group 36"/>
          <p:cNvGrpSpPr/>
          <p:nvPr/>
        </p:nvGrpSpPr>
        <p:grpSpPr>
          <a:xfrm>
            <a:off x="4385302" y="4255081"/>
            <a:ext cx="1516063" cy="731825"/>
            <a:chOff x="4375209" y="3764016"/>
            <a:chExt cx="1516063" cy="731825"/>
          </a:xfrm>
        </p:grpSpPr>
        <p:pic>
          <p:nvPicPr>
            <p:cNvPr id="38" name="Picture 2"/>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b="584"/>
            <a:stretch/>
          </p:blipFill>
          <p:spPr bwMode="auto">
            <a:xfrm>
              <a:off x="4375209" y="3802082"/>
              <a:ext cx="1516063" cy="455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Oval 38"/>
            <p:cNvSpPr/>
            <p:nvPr/>
          </p:nvSpPr>
          <p:spPr>
            <a:xfrm>
              <a:off x="5697171" y="376401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40" name="Oval 39"/>
            <p:cNvSpPr/>
            <p:nvPr/>
          </p:nvSpPr>
          <p:spPr>
            <a:xfrm>
              <a:off x="5701918" y="4221248"/>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1" name="Group 40"/>
          <p:cNvGrpSpPr/>
          <p:nvPr/>
        </p:nvGrpSpPr>
        <p:grpSpPr>
          <a:xfrm>
            <a:off x="4370130" y="4972801"/>
            <a:ext cx="1461028" cy="279836"/>
            <a:chOff x="4370130" y="4481736"/>
            <a:chExt cx="1461028" cy="279836"/>
          </a:xfrm>
        </p:grpSpPr>
        <p:pic>
          <p:nvPicPr>
            <p:cNvPr id="42" name="Picture 41" descr="Connect_AP2.png"/>
            <p:cNvPicPr>
              <a:picLocks noChangeAspect="1"/>
            </p:cNvPicPr>
            <p:nvPr/>
          </p:nvPicPr>
          <p:blipFill rotWithShape="1">
            <a:blip r:embed="rId6" cstate="print">
              <a:lum bright="70000" contrast="-70000"/>
              <a:extLst>
                <a:ext uri="{28A0092B-C50C-407E-A947-70E740481C1C}">
                  <a14:useLocalDpi xmlns:a14="http://schemas.microsoft.com/office/drawing/2010/main"/>
                </a:ext>
              </a:extLst>
            </a:blip>
            <a:srcRect t="65733"/>
            <a:stretch/>
          </p:blipFill>
          <p:spPr>
            <a:xfrm>
              <a:off x="4370130" y="4525798"/>
              <a:ext cx="1377162" cy="235774"/>
            </a:xfrm>
            <a:prstGeom prst="rect">
              <a:avLst/>
            </a:prstGeom>
          </p:spPr>
        </p:pic>
        <p:sp>
          <p:nvSpPr>
            <p:cNvPr id="43" name="Oval 42"/>
            <p:cNvSpPr/>
            <p:nvPr/>
          </p:nvSpPr>
          <p:spPr>
            <a:xfrm>
              <a:off x="5689450" y="448173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4" name="Group 43"/>
          <p:cNvGrpSpPr/>
          <p:nvPr/>
        </p:nvGrpSpPr>
        <p:grpSpPr>
          <a:xfrm>
            <a:off x="4372402" y="5247394"/>
            <a:ext cx="1448016" cy="498267"/>
            <a:chOff x="4372402" y="4756329"/>
            <a:chExt cx="1448016" cy="498267"/>
          </a:xfrm>
        </p:grpSpPr>
        <p:pic>
          <p:nvPicPr>
            <p:cNvPr id="45" name="Picture 44" descr="Connect_AP2.png"/>
            <p:cNvPicPr>
              <a:picLocks noChangeAspect="1"/>
            </p:cNvPicPr>
            <p:nvPr/>
          </p:nvPicPr>
          <p:blipFill rotWithShape="1">
            <a:blip r:embed="rId6" cstate="print">
              <a:extLst>
                <a:ext uri="{28A0092B-C50C-407E-A947-70E740481C1C}">
                  <a14:useLocalDpi xmlns:a14="http://schemas.microsoft.com/office/drawing/2010/main"/>
                </a:ext>
              </a:extLst>
            </a:blip>
            <a:srcRect t="31466"/>
            <a:stretch/>
          </p:blipFill>
          <p:spPr>
            <a:xfrm>
              <a:off x="4372402" y="4756329"/>
              <a:ext cx="1377162" cy="471547"/>
            </a:xfrm>
            <a:prstGeom prst="rect">
              <a:avLst/>
            </a:prstGeom>
          </p:spPr>
        </p:pic>
        <p:sp>
          <p:nvSpPr>
            <p:cNvPr id="46" name="Oval 45"/>
            <p:cNvSpPr/>
            <p:nvPr/>
          </p:nvSpPr>
          <p:spPr>
            <a:xfrm>
              <a:off x="5678710" y="4980003"/>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7" name="Group 46"/>
          <p:cNvGrpSpPr/>
          <p:nvPr/>
        </p:nvGrpSpPr>
        <p:grpSpPr>
          <a:xfrm>
            <a:off x="4385301" y="4260612"/>
            <a:ext cx="1516063" cy="769972"/>
            <a:chOff x="4375209" y="3764016"/>
            <a:chExt cx="1516063" cy="769972"/>
          </a:xfrm>
        </p:grpSpPr>
        <p:pic>
          <p:nvPicPr>
            <p:cNvPr id="48" name="Picture 2"/>
            <p:cNvPicPr>
              <a:picLocks noChangeAspect="1" noChangeArrowheads="1"/>
            </p:cNvPicPr>
            <p:nvPr/>
          </p:nvPicPr>
          <p:blipFill rotWithShape="1">
            <a:blip r:embed="rId7" cstate="email">
              <a:extLst>
                <a:ext uri="{28A0092B-C50C-407E-A947-70E740481C1C}">
                  <a14:useLocalDpi xmlns:a14="http://schemas.microsoft.com/office/drawing/2010/main" val="0"/>
                </a:ext>
              </a:extLst>
            </a:blip>
            <a:srcRect b="-24858"/>
            <a:stretch/>
          </p:blipFill>
          <p:spPr bwMode="auto">
            <a:xfrm>
              <a:off x="4375209" y="4262525"/>
              <a:ext cx="1516063"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Oval 48"/>
            <p:cNvSpPr/>
            <p:nvPr/>
          </p:nvSpPr>
          <p:spPr>
            <a:xfrm>
              <a:off x="5697171" y="376401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0" name="Oval 49"/>
            <p:cNvSpPr/>
            <p:nvPr/>
          </p:nvSpPr>
          <p:spPr>
            <a:xfrm>
              <a:off x="5701918" y="4221248"/>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51" name="Rectangle 50"/>
          <p:cNvSpPr/>
          <p:nvPr/>
        </p:nvSpPr>
        <p:spPr>
          <a:xfrm>
            <a:off x="1193891" y="2051059"/>
            <a:ext cx="2081572" cy="1447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2" name="Rectangle 51"/>
          <p:cNvSpPr/>
          <p:nvPr/>
        </p:nvSpPr>
        <p:spPr>
          <a:xfrm>
            <a:off x="4073935" y="1822099"/>
            <a:ext cx="3269299" cy="1019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3" name="Rectangle 52"/>
          <p:cNvSpPr/>
          <p:nvPr/>
        </p:nvSpPr>
        <p:spPr>
          <a:xfrm>
            <a:off x="4017925" y="4759121"/>
            <a:ext cx="1813233" cy="1415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6" name="Rectangle 15"/>
          <p:cNvSpPr/>
          <p:nvPr/>
        </p:nvSpPr>
        <p:spPr>
          <a:xfrm>
            <a:off x="5786438" y="3821685"/>
            <a:ext cx="985837" cy="695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solidFill>
                <a:schemeClr val="bg1">
                  <a:lumMod val="50000"/>
                </a:schemeClr>
              </a:solidFill>
            </a:endParaRPr>
          </a:p>
        </p:txBody>
      </p:sp>
      <p:cxnSp>
        <p:nvCxnSpPr>
          <p:cNvPr id="17" name="Straight Connector 16"/>
          <p:cNvCxnSpPr/>
          <p:nvPr/>
        </p:nvCxnSpPr>
        <p:spPr bwMode="auto">
          <a:xfrm>
            <a:off x="6279356" y="3678810"/>
            <a:ext cx="5773" cy="871538"/>
          </a:xfrm>
          <a:prstGeom prst="line">
            <a:avLst/>
          </a:prstGeom>
          <a:ln w="28575">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36" name="Rounded Rectangle 35"/>
          <p:cNvSpPr/>
          <p:nvPr/>
        </p:nvSpPr>
        <p:spPr bwMode="gray">
          <a:xfrm>
            <a:off x="96325" y="5800317"/>
            <a:ext cx="8842958" cy="533513"/>
          </a:xfrm>
          <a:prstGeom prst="roundRect">
            <a:avLst>
              <a:gd name="adj" fmla="val 8136"/>
            </a:avLst>
          </a:prstGeom>
          <a:solidFill>
            <a:srgbClr val="98050E"/>
          </a:solidFill>
          <a:ln w="6350">
            <a:noFill/>
          </a:ln>
          <a:effectLst>
            <a:outerShdw blurRad="50800" dist="38100" dir="2700000" algn="tl" rotWithShape="0">
              <a:prstClr val="black">
                <a:alpha val="40000"/>
              </a:prstClr>
            </a:outerShdw>
          </a:effectLst>
        </p:spPr>
        <p:txBody>
          <a:bodyPr wrap="square" rtlCol="0" anchor="ctr" anchorCtr="1">
            <a:noAutofit/>
          </a:bodyPr>
          <a:lstStyle/>
          <a:p>
            <a:pPr marR="0" lvl="0" defTabSz="914400" eaLnBrk="1" fontAlgn="auto" latinLnBrk="0" hangingPunct="1">
              <a:lnSpc>
                <a:spcPct val="100000"/>
              </a:lnSpc>
              <a:spcBef>
                <a:spcPts val="0"/>
              </a:spcBef>
              <a:spcAft>
                <a:spcPts val="0"/>
              </a:spcAft>
              <a:buClrTx/>
              <a:buSzTx/>
              <a:buFontTx/>
              <a:buNone/>
              <a:tabLst>
                <a:tab pos="0" algn="l"/>
                <a:tab pos="463550" algn="l"/>
              </a:tabLst>
              <a:defRPr/>
            </a:pPr>
            <a:r>
              <a:rPr lang="en-US" b="1" dirty="0" smtClean="0">
                <a:solidFill>
                  <a:schemeClr val="bg1"/>
                </a:solidFill>
                <a:effectLst>
                  <a:outerShdw blurRad="38100" dist="38100" dir="2700000" algn="tl">
                    <a:srgbClr val="000000">
                      <a:alpha val="43137"/>
                    </a:srgbClr>
                  </a:outerShdw>
                </a:effectLst>
                <a:latin typeface="FranklinGothic-WKBook" charset="0"/>
                <a:cs typeface="FranklinGothic-WKBook" charset="0"/>
              </a:rPr>
              <a:t>Distributed Control &amp; Intelligence Linear Scalability</a:t>
            </a:r>
            <a:endParaRPr kumimoji="0" lang="en-US"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97059117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smtClean="0"/>
              <a:t>Architecture Comparison: Scalability</a:t>
            </a:r>
            <a:endParaRPr lang="en-US" dirty="0"/>
          </a:p>
        </p:txBody>
      </p:sp>
      <p:grpSp>
        <p:nvGrpSpPr>
          <p:cNvPr id="7" name="Group 6"/>
          <p:cNvGrpSpPr/>
          <p:nvPr/>
        </p:nvGrpSpPr>
        <p:grpSpPr>
          <a:xfrm>
            <a:off x="478397" y="2647312"/>
            <a:ext cx="2686782" cy="2982307"/>
            <a:chOff x="1107925" y="2328867"/>
            <a:chExt cx="2274893" cy="2517481"/>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a:ext>
              </a:extLst>
            </a:blip>
            <a:srcRect b="8515"/>
            <a:stretch/>
          </p:blipFill>
          <p:spPr>
            <a:xfrm>
              <a:off x="1107925" y="2438399"/>
              <a:ext cx="2274893" cy="2407949"/>
            </a:xfrm>
            <a:prstGeom prst="rect">
              <a:avLst/>
            </a:prstGeom>
          </p:spPr>
        </p:pic>
        <p:sp>
          <p:nvSpPr>
            <p:cNvPr id="9" name="Oval 8"/>
            <p:cNvSpPr/>
            <p:nvPr/>
          </p:nvSpPr>
          <p:spPr>
            <a:xfrm>
              <a:off x="1519237"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0" name="Oval 9"/>
            <p:cNvSpPr/>
            <p:nvPr/>
          </p:nvSpPr>
          <p:spPr>
            <a:xfrm>
              <a:off x="2026437" y="2345530"/>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1" name="Oval 10"/>
            <p:cNvSpPr/>
            <p:nvPr/>
          </p:nvSpPr>
          <p:spPr>
            <a:xfrm>
              <a:off x="2652708" y="2328867"/>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2" name="Oval 11"/>
            <p:cNvSpPr/>
            <p:nvPr/>
          </p:nvSpPr>
          <p:spPr>
            <a:xfrm>
              <a:off x="3158980"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13" name="Group 12"/>
          <p:cNvGrpSpPr/>
          <p:nvPr/>
        </p:nvGrpSpPr>
        <p:grpSpPr>
          <a:xfrm>
            <a:off x="4073935" y="1883920"/>
            <a:ext cx="4457027" cy="3282995"/>
            <a:chOff x="4468092" y="2247899"/>
            <a:chExt cx="3773756" cy="2582132"/>
          </a:xfrm>
        </p:grpSpPr>
        <p:pic>
          <p:nvPicPr>
            <p:cNvPr id="14" name="Picture 13"/>
            <p:cNvPicPr>
              <a:picLocks noChangeAspect="1"/>
            </p:cNvPicPr>
            <p:nvPr/>
          </p:nvPicPr>
          <p:blipFill rotWithShape="1">
            <a:blip r:embed="rId3" cstate="print">
              <a:extLst>
                <a:ext uri="{28A0092B-C50C-407E-A947-70E740481C1C}">
                  <a14:useLocalDpi xmlns:a14="http://schemas.microsoft.com/office/drawing/2010/main"/>
                </a:ext>
              </a:extLst>
            </a:blip>
            <a:srcRect b="8434"/>
            <a:stretch/>
          </p:blipFill>
          <p:spPr>
            <a:xfrm>
              <a:off x="4468092" y="2247899"/>
              <a:ext cx="3773756" cy="2582132"/>
            </a:xfrm>
            <a:prstGeom prst="rect">
              <a:avLst/>
            </a:prstGeom>
          </p:spPr>
        </p:pic>
        <p:sp>
          <p:nvSpPr>
            <p:cNvPr id="15" name="Oval 14"/>
            <p:cNvSpPr/>
            <p:nvPr/>
          </p:nvSpPr>
          <p:spPr>
            <a:xfrm>
              <a:off x="5577840" y="4008606"/>
              <a:ext cx="537120" cy="47195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16" name="Rectangle 15"/>
          <p:cNvSpPr/>
          <p:nvPr/>
        </p:nvSpPr>
        <p:spPr>
          <a:xfrm>
            <a:off x="5786438" y="3842940"/>
            <a:ext cx="985837" cy="695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cxnSp>
        <p:nvCxnSpPr>
          <p:cNvPr id="17" name="Straight Connector 16"/>
          <p:cNvCxnSpPr/>
          <p:nvPr/>
        </p:nvCxnSpPr>
        <p:spPr bwMode="auto">
          <a:xfrm>
            <a:off x="6285129" y="3823888"/>
            <a:ext cx="0" cy="747715"/>
          </a:xfrm>
          <a:prstGeom prst="line">
            <a:avLst/>
          </a:prstGeom>
          <a:ln w="28575">
            <a:headEnd type="none" w="med" len="med"/>
            <a:tailEnd type="none" w="med" len="med"/>
          </a:ln>
        </p:spPr>
        <p:style>
          <a:lnRef idx="1">
            <a:schemeClr val="accent4"/>
          </a:lnRef>
          <a:fillRef idx="0">
            <a:schemeClr val="accent4"/>
          </a:fillRef>
          <a:effectRef idx="0">
            <a:schemeClr val="accent4"/>
          </a:effectRef>
          <a:fontRef idx="minor">
            <a:schemeClr val="tx1"/>
          </a:fontRef>
        </p:style>
      </p:cxnSp>
      <p:grpSp>
        <p:nvGrpSpPr>
          <p:cNvPr id="18" name="Group 17"/>
          <p:cNvGrpSpPr/>
          <p:nvPr/>
        </p:nvGrpSpPr>
        <p:grpSpPr>
          <a:xfrm>
            <a:off x="475240" y="2070112"/>
            <a:ext cx="552884" cy="674478"/>
            <a:chOff x="1290636" y="5217683"/>
            <a:chExt cx="552884" cy="674478"/>
          </a:xfrm>
        </p:grpSpPr>
        <p:pic>
          <p:nvPicPr>
            <p:cNvPr id="19" name="Picture 18"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0" name="Rectangle 19"/>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1" name="Rectangle 20"/>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2" name="Group 21"/>
          <p:cNvGrpSpPr/>
          <p:nvPr/>
        </p:nvGrpSpPr>
        <p:grpSpPr>
          <a:xfrm>
            <a:off x="1146264" y="2072384"/>
            <a:ext cx="552884" cy="674478"/>
            <a:chOff x="1290636" y="5217683"/>
            <a:chExt cx="552884" cy="674478"/>
          </a:xfrm>
        </p:grpSpPr>
        <p:pic>
          <p:nvPicPr>
            <p:cNvPr id="23" name="Picture 22"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4" name="Rectangle 23"/>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5" name="Rectangle 24"/>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6" name="Group 25"/>
          <p:cNvGrpSpPr/>
          <p:nvPr/>
        </p:nvGrpSpPr>
        <p:grpSpPr>
          <a:xfrm>
            <a:off x="1910552" y="2086032"/>
            <a:ext cx="552884" cy="674478"/>
            <a:chOff x="1290636" y="5217683"/>
            <a:chExt cx="552884" cy="674478"/>
          </a:xfrm>
        </p:grpSpPr>
        <p:pic>
          <p:nvPicPr>
            <p:cNvPr id="27" name="Picture 26"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8" name="Rectangle 27"/>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9" name="Rectangle 28"/>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30" name="Group 29"/>
          <p:cNvGrpSpPr/>
          <p:nvPr/>
        </p:nvGrpSpPr>
        <p:grpSpPr>
          <a:xfrm>
            <a:off x="2567928" y="2088304"/>
            <a:ext cx="552884" cy="674478"/>
            <a:chOff x="1290636" y="5217683"/>
            <a:chExt cx="552884" cy="674478"/>
          </a:xfrm>
        </p:grpSpPr>
        <p:pic>
          <p:nvPicPr>
            <p:cNvPr id="31" name="Picture 30"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32" name="Rectangle 31"/>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3" name="Rectangle 32"/>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34" name="Text Placeholder 2"/>
          <p:cNvSpPr txBox="1">
            <a:spLocks/>
          </p:cNvSpPr>
          <p:nvPr/>
        </p:nvSpPr>
        <p:spPr bwMode="auto">
          <a:xfrm>
            <a:off x="354841" y="1295400"/>
            <a:ext cx="3466531" cy="109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solidFill>
              </a:rPr>
              <a:t>With a distributed architecture each new access device added to the network increases the overall  network processing capability</a:t>
            </a:r>
            <a:endParaRPr lang="en-US" sz="1200" b="0" kern="1200" dirty="0" smtClean="0">
              <a:solidFill>
                <a:schemeClr val="tx1"/>
              </a:solidFill>
            </a:endParaRPr>
          </a:p>
        </p:txBody>
      </p:sp>
      <p:sp>
        <p:nvSpPr>
          <p:cNvPr id="35" name="Text Placeholder 2"/>
          <p:cNvSpPr txBox="1">
            <a:spLocks/>
          </p:cNvSpPr>
          <p:nvPr/>
        </p:nvSpPr>
        <p:spPr bwMode="auto">
          <a:xfrm>
            <a:off x="6629400" y="4429283"/>
            <a:ext cx="2265528" cy="100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lumMod val="65000"/>
                    <a:lumOff val="35000"/>
                  </a:schemeClr>
                </a:solidFill>
              </a:rPr>
              <a:t>In a Centralized architecture adding additional APs degrade  the fixed performance and license </a:t>
            </a:r>
            <a:r>
              <a:rPr lang="en-US" sz="1200" dirty="0" smtClean="0">
                <a:solidFill>
                  <a:schemeClr val="tx1">
                    <a:lumMod val="65000"/>
                    <a:lumOff val="35000"/>
                  </a:schemeClr>
                </a:solidFill>
              </a:rPr>
              <a:t>capabilities of a  controller</a:t>
            </a:r>
            <a:endParaRPr lang="en-US" sz="1200" b="0" kern="1200" dirty="0" smtClean="0">
              <a:solidFill>
                <a:schemeClr val="tx1">
                  <a:lumMod val="65000"/>
                  <a:lumOff val="35000"/>
                </a:schemeClr>
              </a:solidFill>
            </a:endParaRPr>
          </a:p>
        </p:txBody>
      </p:sp>
      <p:grpSp>
        <p:nvGrpSpPr>
          <p:cNvPr id="37" name="Group 36"/>
          <p:cNvGrpSpPr/>
          <p:nvPr/>
        </p:nvGrpSpPr>
        <p:grpSpPr>
          <a:xfrm>
            <a:off x="4385302" y="4276336"/>
            <a:ext cx="1516063" cy="731825"/>
            <a:chOff x="4375209" y="3764016"/>
            <a:chExt cx="1516063" cy="731825"/>
          </a:xfrm>
        </p:grpSpPr>
        <p:pic>
          <p:nvPicPr>
            <p:cNvPr id="38" name="Picture 2"/>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b="584"/>
            <a:stretch/>
          </p:blipFill>
          <p:spPr bwMode="auto">
            <a:xfrm>
              <a:off x="4375209" y="3802082"/>
              <a:ext cx="1516063" cy="455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Oval 38"/>
            <p:cNvSpPr/>
            <p:nvPr/>
          </p:nvSpPr>
          <p:spPr>
            <a:xfrm>
              <a:off x="5697171" y="376401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40" name="Oval 39"/>
            <p:cNvSpPr/>
            <p:nvPr/>
          </p:nvSpPr>
          <p:spPr>
            <a:xfrm>
              <a:off x="5701918" y="4221248"/>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1" name="Group 40"/>
          <p:cNvGrpSpPr/>
          <p:nvPr/>
        </p:nvGrpSpPr>
        <p:grpSpPr>
          <a:xfrm>
            <a:off x="4370130" y="4994056"/>
            <a:ext cx="1461028" cy="279836"/>
            <a:chOff x="4370130" y="4481736"/>
            <a:chExt cx="1461028" cy="279836"/>
          </a:xfrm>
        </p:grpSpPr>
        <p:pic>
          <p:nvPicPr>
            <p:cNvPr id="42" name="Picture 41" descr="Connect_AP2.png"/>
            <p:cNvPicPr>
              <a:picLocks noChangeAspect="1"/>
            </p:cNvPicPr>
            <p:nvPr/>
          </p:nvPicPr>
          <p:blipFill rotWithShape="1">
            <a:blip r:embed="rId6" cstate="print">
              <a:lum bright="70000" contrast="-70000"/>
              <a:extLst>
                <a:ext uri="{28A0092B-C50C-407E-A947-70E740481C1C}">
                  <a14:useLocalDpi xmlns:a14="http://schemas.microsoft.com/office/drawing/2010/main"/>
                </a:ext>
              </a:extLst>
            </a:blip>
            <a:srcRect t="65733"/>
            <a:stretch/>
          </p:blipFill>
          <p:spPr>
            <a:xfrm>
              <a:off x="4370130" y="4525798"/>
              <a:ext cx="1377162" cy="235774"/>
            </a:xfrm>
            <a:prstGeom prst="rect">
              <a:avLst/>
            </a:prstGeom>
          </p:spPr>
        </p:pic>
        <p:sp>
          <p:nvSpPr>
            <p:cNvPr id="43" name="Oval 42"/>
            <p:cNvSpPr/>
            <p:nvPr/>
          </p:nvSpPr>
          <p:spPr>
            <a:xfrm>
              <a:off x="5689450" y="448173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4" name="Group 43"/>
          <p:cNvGrpSpPr/>
          <p:nvPr/>
        </p:nvGrpSpPr>
        <p:grpSpPr>
          <a:xfrm>
            <a:off x="4372402" y="5268649"/>
            <a:ext cx="1448016" cy="498267"/>
            <a:chOff x="4372402" y="4756329"/>
            <a:chExt cx="1448016" cy="498267"/>
          </a:xfrm>
        </p:grpSpPr>
        <p:pic>
          <p:nvPicPr>
            <p:cNvPr id="45" name="Picture 44" descr="Connect_AP2.png"/>
            <p:cNvPicPr>
              <a:picLocks noChangeAspect="1"/>
            </p:cNvPicPr>
            <p:nvPr/>
          </p:nvPicPr>
          <p:blipFill rotWithShape="1">
            <a:blip r:embed="rId6" cstate="print">
              <a:extLst>
                <a:ext uri="{28A0092B-C50C-407E-A947-70E740481C1C}">
                  <a14:useLocalDpi xmlns:a14="http://schemas.microsoft.com/office/drawing/2010/main"/>
                </a:ext>
              </a:extLst>
            </a:blip>
            <a:srcRect t="31466"/>
            <a:stretch/>
          </p:blipFill>
          <p:spPr>
            <a:xfrm>
              <a:off x="4372402" y="4756329"/>
              <a:ext cx="1377162" cy="471547"/>
            </a:xfrm>
            <a:prstGeom prst="rect">
              <a:avLst/>
            </a:prstGeom>
          </p:spPr>
        </p:pic>
        <p:sp>
          <p:nvSpPr>
            <p:cNvPr id="46" name="Oval 45"/>
            <p:cNvSpPr/>
            <p:nvPr/>
          </p:nvSpPr>
          <p:spPr>
            <a:xfrm>
              <a:off x="5678710" y="4980003"/>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7" name="Group 46"/>
          <p:cNvGrpSpPr/>
          <p:nvPr/>
        </p:nvGrpSpPr>
        <p:grpSpPr>
          <a:xfrm>
            <a:off x="4385301" y="4281867"/>
            <a:ext cx="1516063" cy="769972"/>
            <a:chOff x="4375209" y="3764016"/>
            <a:chExt cx="1516063" cy="769972"/>
          </a:xfrm>
        </p:grpSpPr>
        <p:pic>
          <p:nvPicPr>
            <p:cNvPr id="48" name="Picture 2"/>
            <p:cNvPicPr>
              <a:picLocks noChangeAspect="1" noChangeArrowheads="1"/>
            </p:cNvPicPr>
            <p:nvPr/>
          </p:nvPicPr>
          <p:blipFill rotWithShape="1">
            <a:blip r:embed="rId7" cstate="email">
              <a:extLst>
                <a:ext uri="{28A0092B-C50C-407E-A947-70E740481C1C}">
                  <a14:useLocalDpi xmlns:a14="http://schemas.microsoft.com/office/drawing/2010/main" val="0"/>
                </a:ext>
              </a:extLst>
            </a:blip>
            <a:srcRect b="-24858"/>
            <a:stretch/>
          </p:blipFill>
          <p:spPr bwMode="auto">
            <a:xfrm>
              <a:off x="4375209" y="4262525"/>
              <a:ext cx="1516063"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Oval 48"/>
            <p:cNvSpPr/>
            <p:nvPr/>
          </p:nvSpPr>
          <p:spPr>
            <a:xfrm>
              <a:off x="5697171" y="376401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0" name="Oval 49"/>
            <p:cNvSpPr/>
            <p:nvPr/>
          </p:nvSpPr>
          <p:spPr>
            <a:xfrm>
              <a:off x="5701918" y="4221248"/>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51" name="Rectangle 50"/>
          <p:cNvSpPr/>
          <p:nvPr/>
        </p:nvSpPr>
        <p:spPr>
          <a:xfrm>
            <a:off x="1827579" y="2051060"/>
            <a:ext cx="1447883" cy="16348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2" name="Rectangle 51"/>
          <p:cNvSpPr/>
          <p:nvPr/>
        </p:nvSpPr>
        <p:spPr>
          <a:xfrm>
            <a:off x="4073935" y="1855340"/>
            <a:ext cx="2228513" cy="1019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3" name="Rectangle 52"/>
          <p:cNvSpPr/>
          <p:nvPr/>
        </p:nvSpPr>
        <p:spPr>
          <a:xfrm>
            <a:off x="4017925" y="4780376"/>
            <a:ext cx="1813233" cy="1203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6" name="Rounded Rectangle 35"/>
          <p:cNvSpPr/>
          <p:nvPr/>
        </p:nvSpPr>
        <p:spPr bwMode="gray">
          <a:xfrm>
            <a:off x="96325" y="5800317"/>
            <a:ext cx="8842958" cy="533513"/>
          </a:xfrm>
          <a:prstGeom prst="roundRect">
            <a:avLst>
              <a:gd name="adj" fmla="val 8136"/>
            </a:avLst>
          </a:prstGeom>
          <a:solidFill>
            <a:srgbClr val="98050E"/>
          </a:solidFill>
          <a:ln w="6350">
            <a:noFill/>
          </a:ln>
          <a:effectLst>
            <a:outerShdw blurRad="50800" dist="38100" dir="2700000" algn="tl" rotWithShape="0">
              <a:prstClr val="black">
                <a:alpha val="40000"/>
              </a:prstClr>
            </a:outerShdw>
          </a:effectLst>
        </p:spPr>
        <p:txBody>
          <a:bodyPr wrap="square" rtlCol="0" anchor="ctr" anchorCtr="1">
            <a:noAutofit/>
          </a:bodyPr>
          <a:lstStyle/>
          <a:p>
            <a:pPr marR="0" lvl="0" defTabSz="914400" eaLnBrk="1" fontAlgn="auto" latinLnBrk="0" hangingPunct="1">
              <a:lnSpc>
                <a:spcPct val="100000"/>
              </a:lnSpc>
              <a:spcBef>
                <a:spcPts val="0"/>
              </a:spcBef>
              <a:spcAft>
                <a:spcPts val="0"/>
              </a:spcAft>
              <a:buClrTx/>
              <a:buSzTx/>
              <a:buFontTx/>
              <a:buNone/>
              <a:tabLst>
                <a:tab pos="0" algn="l"/>
                <a:tab pos="463550" algn="l"/>
              </a:tabLst>
              <a:defRPr/>
            </a:pPr>
            <a:r>
              <a:rPr lang="en-US" b="1" dirty="0" smtClean="0">
                <a:solidFill>
                  <a:schemeClr val="bg1"/>
                </a:solidFill>
                <a:effectLst>
                  <a:outerShdw blurRad="38100" dist="38100" dir="2700000" algn="tl">
                    <a:srgbClr val="000000">
                      <a:alpha val="43137"/>
                    </a:srgbClr>
                  </a:outerShdw>
                </a:effectLst>
                <a:latin typeface="FranklinGothic-WKBook" charset="0"/>
                <a:cs typeface="FranklinGothic-WKBook" charset="0"/>
              </a:rPr>
              <a:t>Distributed Control &amp; Intelligence </a:t>
            </a:r>
            <a:r>
              <a:rPr lang="en-US" b="1" dirty="0">
                <a:solidFill>
                  <a:schemeClr val="bg1"/>
                </a:solidFill>
                <a:effectLst>
                  <a:outerShdw blurRad="38100" dist="38100" dir="2700000" algn="tl">
                    <a:srgbClr val="000000">
                      <a:alpha val="43137"/>
                    </a:srgbClr>
                  </a:outerShdw>
                </a:effectLst>
                <a:latin typeface="FranklinGothic-WKBook" charset="0"/>
                <a:cs typeface="FranklinGothic-WKBook" charset="0"/>
              </a:rPr>
              <a:t>L</a:t>
            </a:r>
            <a:r>
              <a:rPr lang="en-US" b="1" dirty="0" smtClean="0">
                <a:solidFill>
                  <a:schemeClr val="bg1"/>
                </a:solidFill>
                <a:effectLst>
                  <a:outerShdw blurRad="38100" dist="38100" dir="2700000" algn="tl">
                    <a:srgbClr val="000000">
                      <a:alpha val="43137"/>
                    </a:srgbClr>
                  </a:outerShdw>
                </a:effectLst>
                <a:latin typeface="FranklinGothic-WKBook" charset="0"/>
                <a:cs typeface="FranklinGothic-WKBook" charset="0"/>
              </a:rPr>
              <a:t>inear </a:t>
            </a:r>
            <a:r>
              <a:rPr lang="en-US" b="1" dirty="0">
                <a:solidFill>
                  <a:schemeClr val="bg1"/>
                </a:solidFill>
                <a:effectLst>
                  <a:outerShdw blurRad="38100" dist="38100" dir="2700000" algn="tl">
                    <a:srgbClr val="000000">
                      <a:alpha val="43137"/>
                    </a:srgbClr>
                  </a:outerShdw>
                </a:effectLst>
                <a:latin typeface="FranklinGothic-WKBook" charset="0"/>
                <a:cs typeface="FranklinGothic-WKBook" charset="0"/>
              </a:rPr>
              <a:t>S</a:t>
            </a:r>
            <a:r>
              <a:rPr lang="en-US" b="1" dirty="0" smtClean="0">
                <a:solidFill>
                  <a:schemeClr val="bg1"/>
                </a:solidFill>
                <a:effectLst>
                  <a:outerShdw blurRad="38100" dist="38100" dir="2700000" algn="tl">
                    <a:srgbClr val="000000">
                      <a:alpha val="43137"/>
                    </a:srgbClr>
                  </a:outerShdw>
                </a:effectLst>
                <a:latin typeface="FranklinGothic-WKBook" charset="0"/>
                <a:cs typeface="FranklinGothic-WKBook" charset="0"/>
              </a:rPr>
              <a:t>calability</a:t>
            </a:r>
            <a:endParaRPr kumimoji="0" lang="en-US" b="1" i="0" u="none" strike="noStrike" kern="0" cap="none" spc="0" normalizeH="0" baseline="0" noProof="0" dirty="0" smtClean="0">
              <a:ln>
                <a:noFill/>
              </a:ln>
              <a:solidFill>
                <a:schemeClr val="bg1"/>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128771631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smtClean="0"/>
              <a:t>Architecture Comparison: Scalability</a:t>
            </a:r>
            <a:endParaRPr lang="en-US" dirty="0"/>
          </a:p>
        </p:txBody>
      </p:sp>
      <p:grpSp>
        <p:nvGrpSpPr>
          <p:cNvPr id="7" name="Group 6"/>
          <p:cNvGrpSpPr/>
          <p:nvPr/>
        </p:nvGrpSpPr>
        <p:grpSpPr>
          <a:xfrm>
            <a:off x="478397" y="2652237"/>
            <a:ext cx="2686782" cy="2910364"/>
            <a:chOff x="1107925" y="2328867"/>
            <a:chExt cx="2274893" cy="2517481"/>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a:ext>
              </a:extLst>
            </a:blip>
            <a:srcRect b="8515"/>
            <a:stretch/>
          </p:blipFill>
          <p:spPr>
            <a:xfrm>
              <a:off x="1107925" y="2438399"/>
              <a:ext cx="2274893" cy="2407949"/>
            </a:xfrm>
            <a:prstGeom prst="rect">
              <a:avLst/>
            </a:prstGeom>
          </p:spPr>
        </p:pic>
        <p:sp>
          <p:nvSpPr>
            <p:cNvPr id="9" name="Oval 8"/>
            <p:cNvSpPr/>
            <p:nvPr/>
          </p:nvSpPr>
          <p:spPr>
            <a:xfrm>
              <a:off x="1519237"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0" name="Oval 9"/>
            <p:cNvSpPr/>
            <p:nvPr/>
          </p:nvSpPr>
          <p:spPr>
            <a:xfrm>
              <a:off x="2026437" y="2345530"/>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1" name="Oval 10"/>
            <p:cNvSpPr/>
            <p:nvPr/>
          </p:nvSpPr>
          <p:spPr>
            <a:xfrm>
              <a:off x="2652708" y="2328867"/>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2" name="Oval 11"/>
            <p:cNvSpPr/>
            <p:nvPr/>
          </p:nvSpPr>
          <p:spPr>
            <a:xfrm>
              <a:off x="3158980"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13" name="Group 12"/>
          <p:cNvGrpSpPr/>
          <p:nvPr/>
        </p:nvGrpSpPr>
        <p:grpSpPr>
          <a:xfrm>
            <a:off x="4073935" y="1802044"/>
            <a:ext cx="4457027" cy="3541555"/>
            <a:chOff x="4468092" y="2247899"/>
            <a:chExt cx="3773756" cy="2582132"/>
          </a:xfrm>
        </p:grpSpPr>
        <p:pic>
          <p:nvPicPr>
            <p:cNvPr id="14" name="Picture 13"/>
            <p:cNvPicPr>
              <a:picLocks noChangeAspect="1"/>
            </p:cNvPicPr>
            <p:nvPr/>
          </p:nvPicPr>
          <p:blipFill rotWithShape="1">
            <a:blip r:embed="rId3" cstate="print">
              <a:extLst>
                <a:ext uri="{28A0092B-C50C-407E-A947-70E740481C1C}">
                  <a14:useLocalDpi xmlns:a14="http://schemas.microsoft.com/office/drawing/2010/main"/>
                </a:ext>
              </a:extLst>
            </a:blip>
            <a:srcRect b="8434"/>
            <a:stretch/>
          </p:blipFill>
          <p:spPr>
            <a:xfrm>
              <a:off x="4468092" y="2247899"/>
              <a:ext cx="3773756" cy="2582132"/>
            </a:xfrm>
            <a:prstGeom prst="rect">
              <a:avLst/>
            </a:prstGeom>
          </p:spPr>
        </p:pic>
        <p:sp>
          <p:nvSpPr>
            <p:cNvPr id="15" name="Oval 14"/>
            <p:cNvSpPr/>
            <p:nvPr/>
          </p:nvSpPr>
          <p:spPr>
            <a:xfrm>
              <a:off x="5577840" y="4008606"/>
              <a:ext cx="537120" cy="47195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16" name="Rectangle 15"/>
          <p:cNvSpPr/>
          <p:nvPr/>
        </p:nvSpPr>
        <p:spPr>
          <a:xfrm>
            <a:off x="5786438" y="4019624"/>
            <a:ext cx="985837" cy="695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cxnSp>
        <p:nvCxnSpPr>
          <p:cNvPr id="17" name="Straight Connector 16"/>
          <p:cNvCxnSpPr/>
          <p:nvPr/>
        </p:nvCxnSpPr>
        <p:spPr bwMode="auto">
          <a:xfrm>
            <a:off x="6279356" y="3876749"/>
            <a:ext cx="5773" cy="871538"/>
          </a:xfrm>
          <a:prstGeom prst="line">
            <a:avLst/>
          </a:prstGeom>
          <a:ln w="28575">
            <a:headEnd type="none" w="med" len="med"/>
            <a:tailEnd type="none" w="med" len="med"/>
          </a:ln>
        </p:spPr>
        <p:style>
          <a:lnRef idx="1">
            <a:schemeClr val="accent4"/>
          </a:lnRef>
          <a:fillRef idx="0">
            <a:schemeClr val="accent4"/>
          </a:fillRef>
          <a:effectRef idx="0">
            <a:schemeClr val="accent4"/>
          </a:effectRef>
          <a:fontRef idx="minor">
            <a:schemeClr val="tx1"/>
          </a:fontRef>
        </p:style>
      </p:cxnSp>
      <p:grpSp>
        <p:nvGrpSpPr>
          <p:cNvPr id="18" name="Group 17"/>
          <p:cNvGrpSpPr/>
          <p:nvPr/>
        </p:nvGrpSpPr>
        <p:grpSpPr>
          <a:xfrm>
            <a:off x="475240" y="2000612"/>
            <a:ext cx="552884" cy="674478"/>
            <a:chOff x="1290636" y="5217683"/>
            <a:chExt cx="552884" cy="674478"/>
          </a:xfrm>
        </p:grpSpPr>
        <p:pic>
          <p:nvPicPr>
            <p:cNvPr id="19" name="Picture 18"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0" name="Rectangle 19"/>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1" name="Rectangle 20"/>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2" name="Group 21"/>
          <p:cNvGrpSpPr/>
          <p:nvPr/>
        </p:nvGrpSpPr>
        <p:grpSpPr>
          <a:xfrm>
            <a:off x="1146264" y="2002884"/>
            <a:ext cx="552884" cy="674478"/>
            <a:chOff x="1290636" y="5217683"/>
            <a:chExt cx="552884" cy="674478"/>
          </a:xfrm>
        </p:grpSpPr>
        <p:pic>
          <p:nvPicPr>
            <p:cNvPr id="23" name="Picture 22"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4" name="Rectangle 23"/>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5" name="Rectangle 24"/>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6" name="Group 25"/>
          <p:cNvGrpSpPr/>
          <p:nvPr/>
        </p:nvGrpSpPr>
        <p:grpSpPr>
          <a:xfrm>
            <a:off x="1910552" y="2016532"/>
            <a:ext cx="552884" cy="674478"/>
            <a:chOff x="1290636" y="5217683"/>
            <a:chExt cx="552884" cy="674478"/>
          </a:xfrm>
        </p:grpSpPr>
        <p:pic>
          <p:nvPicPr>
            <p:cNvPr id="27" name="Picture 26"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8" name="Rectangle 27"/>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9" name="Rectangle 28"/>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30" name="Group 29"/>
          <p:cNvGrpSpPr/>
          <p:nvPr/>
        </p:nvGrpSpPr>
        <p:grpSpPr>
          <a:xfrm>
            <a:off x="2567928" y="2018804"/>
            <a:ext cx="552884" cy="674478"/>
            <a:chOff x="1290636" y="5217683"/>
            <a:chExt cx="552884" cy="674478"/>
          </a:xfrm>
        </p:grpSpPr>
        <p:pic>
          <p:nvPicPr>
            <p:cNvPr id="31" name="Picture 30"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32" name="Rectangle 31"/>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3" name="Rectangle 32"/>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34" name="Text Placeholder 2"/>
          <p:cNvSpPr txBox="1">
            <a:spLocks/>
          </p:cNvSpPr>
          <p:nvPr/>
        </p:nvSpPr>
        <p:spPr bwMode="auto">
          <a:xfrm>
            <a:off x="354841" y="1275344"/>
            <a:ext cx="3466531" cy="109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solidFill>
              </a:rPr>
              <a:t>With a distributed architecture each new access device added to the network increases the overall  network processing capability</a:t>
            </a:r>
            <a:endParaRPr lang="en-US" sz="1200" b="0" kern="1200" dirty="0" smtClean="0">
              <a:solidFill>
                <a:schemeClr val="tx1"/>
              </a:solidFill>
            </a:endParaRPr>
          </a:p>
        </p:txBody>
      </p:sp>
      <p:sp>
        <p:nvSpPr>
          <p:cNvPr id="35" name="Text Placeholder 2"/>
          <p:cNvSpPr txBox="1">
            <a:spLocks/>
          </p:cNvSpPr>
          <p:nvPr/>
        </p:nvSpPr>
        <p:spPr bwMode="auto">
          <a:xfrm>
            <a:off x="6673755" y="4680603"/>
            <a:ext cx="2265528" cy="737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lumMod val="65000"/>
                    <a:lumOff val="35000"/>
                  </a:schemeClr>
                </a:solidFill>
              </a:rPr>
              <a:t>In a Centralized architecture adding additional APs degrade  the fixed performance and license </a:t>
            </a:r>
            <a:r>
              <a:rPr lang="en-US" sz="1200" dirty="0" smtClean="0">
                <a:solidFill>
                  <a:schemeClr val="tx1">
                    <a:lumMod val="65000"/>
                    <a:lumOff val="35000"/>
                  </a:schemeClr>
                </a:solidFill>
              </a:rPr>
              <a:t>capabilities of a  controller</a:t>
            </a:r>
            <a:endParaRPr lang="en-US" sz="1200" b="0" kern="1200" dirty="0" smtClean="0">
              <a:solidFill>
                <a:schemeClr val="tx1">
                  <a:lumMod val="65000"/>
                  <a:lumOff val="35000"/>
                </a:schemeClr>
              </a:solidFill>
            </a:endParaRPr>
          </a:p>
        </p:txBody>
      </p:sp>
      <p:grpSp>
        <p:nvGrpSpPr>
          <p:cNvPr id="37" name="Group 36"/>
          <p:cNvGrpSpPr/>
          <p:nvPr/>
        </p:nvGrpSpPr>
        <p:grpSpPr>
          <a:xfrm>
            <a:off x="4385302" y="4453020"/>
            <a:ext cx="1516063" cy="731825"/>
            <a:chOff x="4375209" y="3764016"/>
            <a:chExt cx="1516063" cy="731825"/>
          </a:xfrm>
        </p:grpSpPr>
        <p:pic>
          <p:nvPicPr>
            <p:cNvPr id="38" name="Picture 2"/>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b="584"/>
            <a:stretch/>
          </p:blipFill>
          <p:spPr bwMode="auto">
            <a:xfrm>
              <a:off x="4375209" y="3802082"/>
              <a:ext cx="1516063" cy="455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Oval 38"/>
            <p:cNvSpPr/>
            <p:nvPr/>
          </p:nvSpPr>
          <p:spPr>
            <a:xfrm>
              <a:off x="5697171" y="376401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40" name="Oval 39"/>
            <p:cNvSpPr/>
            <p:nvPr/>
          </p:nvSpPr>
          <p:spPr>
            <a:xfrm>
              <a:off x="5701918" y="4221248"/>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1" name="Group 40"/>
          <p:cNvGrpSpPr/>
          <p:nvPr/>
        </p:nvGrpSpPr>
        <p:grpSpPr>
          <a:xfrm>
            <a:off x="4370130" y="5170740"/>
            <a:ext cx="1461028" cy="279836"/>
            <a:chOff x="4370130" y="4481736"/>
            <a:chExt cx="1461028" cy="279836"/>
          </a:xfrm>
        </p:grpSpPr>
        <p:pic>
          <p:nvPicPr>
            <p:cNvPr id="42" name="Picture 41" descr="Connect_AP2.png"/>
            <p:cNvPicPr>
              <a:picLocks noChangeAspect="1"/>
            </p:cNvPicPr>
            <p:nvPr/>
          </p:nvPicPr>
          <p:blipFill rotWithShape="1">
            <a:blip r:embed="rId6" cstate="print">
              <a:lum bright="70000" contrast="-70000"/>
              <a:extLst>
                <a:ext uri="{28A0092B-C50C-407E-A947-70E740481C1C}">
                  <a14:useLocalDpi xmlns:a14="http://schemas.microsoft.com/office/drawing/2010/main"/>
                </a:ext>
              </a:extLst>
            </a:blip>
            <a:srcRect t="65733"/>
            <a:stretch/>
          </p:blipFill>
          <p:spPr>
            <a:xfrm>
              <a:off x="4370130" y="4525798"/>
              <a:ext cx="1377162" cy="235774"/>
            </a:xfrm>
            <a:prstGeom prst="rect">
              <a:avLst/>
            </a:prstGeom>
          </p:spPr>
        </p:pic>
        <p:sp>
          <p:nvSpPr>
            <p:cNvPr id="43" name="Oval 42"/>
            <p:cNvSpPr/>
            <p:nvPr/>
          </p:nvSpPr>
          <p:spPr>
            <a:xfrm>
              <a:off x="5689450" y="448173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4" name="Group 43"/>
          <p:cNvGrpSpPr/>
          <p:nvPr/>
        </p:nvGrpSpPr>
        <p:grpSpPr>
          <a:xfrm>
            <a:off x="4372402" y="5445333"/>
            <a:ext cx="1448016" cy="498267"/>
            <a:chOff x="4372402" y="4756329"/>
            <a:chExt cx="1448016" cy="498267"/>
          </a:xfrm>
        </p:grpSpPr>
        <p:pic>
          <p:nvPicPr>
            <p:cNvPr id="45" name="Picture 44" descr="Connect_AP2.png"/>
            <p:cNvPicPr>
              <a:picLocks noChangeAspect="1"/>
            </p:cNvPicPr>
            <p:nvPr/>
          </p:nvPicPr>
          <p:blipFill rotWithShape="1">
            <a:blip r:embed="rId6" cstate="print">
              <a:extLst>
                <a:ext uri="{28A0092B-C50C-407E-A947-70E740481C1C}">
                  <a14:useLocalDpi xmlns:a14="http://schemas.microsoft.com/office/drawing/2010/main"/>
                </a:ext>
              </a:extLst>
            </a:blip>
            <a:srcRect t="31466"/>
            <a:stretch/>
          </p:blipFill>
          <p:spPr>
            <a:xfrm>
              <a:off x="4372402" y="4756329"/>
              <a:ext cx="1377162" cy="471547"/>
            </a:xfrm>
            <a:prstGeom prst="rect">
              <a:avLst/>
            </a:prstGeom>
          </p:spPr>
        </p:pic>
        <p:sp>
          <p:nvSpPr>
            <p:cNvPr id="46" name="Oval 45"/>
            <p:cNvSpPr/>
            <p:nvPr/>
          </p:nvSpPr>
          <p:spPr>
            <a:xfrm>
              <a:off x="5678710" y="4980003"/>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7" name="Group 46"/>
          <p:cNvGrpSpPr/>
          <p:nvPr/>
        </p:nvGrpSpPr>
        <p:grpSpPr>
          <a:xfrm>
            <a:off x="4385301" y="4458551"/>
            <a:ext cx="1516063" cy="769972"/>
            <a:chOff x="4375209" y="3764016"/>
            <a:chExt cx="1516063" cy="769972"/>
          </a:xfrm>
        </p:grpSpPr>
        <p:pic>
          <p:nvPicPr>
            <p:cNvPr id="48" name="Picture 2"/>
            <p:cNvPicPr>
              <a:picLocks noChangeAspect="1" noChangeArrowheads="1"/>
            </p:cNvPicPr>
            <p:nvPr/>
          </p:nvPicPr>
          <p:blipFill rotWithShape="1">
            <a:blip r:embed="rId7" cstate="email">
              <a:extLst>
                <a:ext uri="{28A0092B-C50C-407E-A947-70E740481C1C}">
                  <a14:useLocalDpi xmlns:a14="http://schemas.microsoft.com/office/drawing/2010/main" val="0"/>
                </a:ext>
              </a:extLst>
            </a:blip>
            <a:srcRect b="-24858"/>
            <a:stretch/>
          </p:blipFill>
          <p:spPr bwMode="auto">
            <a:xfrm>
              <a:off x="4375209" y="4262525"/>
              <a:ext cx="1516063"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Oval 48"/>
            <p:cNvSpPr/>
            <p:nvPr/>
          </p:nvSpPr>
          <p:spPr>
            <a:xfrm>
              <a:off x="5697171" y="376401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0" name="Oval 49"/>
            <p:cNvSpPr/>
            <p:nvPr/>
          </p:nvSpPr>
          <p:spPr>
            <a:xfrm>
              <a:off x="5701918" y="4221248"/>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51" name="Rectangle 50"/>
          <p:cNvSpPr/>
          <p:nvPr/>
        </p:nvSpPr>
        <p:spPr>
          <a:xfrm>
            <a:off x="2542550" y="1981560"/>
            <a:ext cx="664672" cy="16348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2" name="Rectangle 51"/>
          <p:cNvSpPr/>
          <p:nvPr/>
        </p:nvSpPr>
        <p:spPr>
          <a:xfrm>
            <a:off x="3964751" y="1855818"/>
            <a:ext cx="1194101" cy="10191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3" name="Rectangle 52"/>
          <p:cNvSpPr/>
          <p:nvPr/>
        </p:nvSpPr>
        <p:spPr>
          <a:xfrm>
            <a:off x="4017925" y="4946680"/>
            <a:ext cx="1813233" cy="9701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6" name="Rounded Rectangle 35"/>
          <p:cNvSpPr/>
          <p:nvPr/>
        </p:nvSpPr>
        <p:spPr bwMode="gray">
          <a:xfrm>
            <a:off x="96325" y="5800317"/>
            <a:ext cx="8842958" cy="533513"/>
          </a:xfrm>
          <a:prstGeom prst="roundRect">
            <a:avLst>
              <a:gd name="adj" fmla="val 8136"/>
            </a:avLst>
          </a:prstGeom>
          <a:solidFill>
            <a:srgbClr val="98050E"/>
          </a:solidFill>
          <a:ln w="6350">
            <a:noFill/>
          </a:ln>
          <a:effectLst>
            <a:outerShdw blurRad="50800" dist="38100" dir="2700000" algn="tl" rotWithShape="0">
              <a:prstClr val="black">
                <a:alpha val="40000"/>
              </a:prstClr>
            </a:outerShdw>
          </a:effectLst>
        </p:spPr>
        <p:txBody>
          <a:bodyPr wrap="square" rtlCol="0" anchor="ctr" anchorCtr="1">
            <a:noAutofit/>
          </a:bodyPr>
          <a:lstStyle/>
          <a:p>
            <a:pPr marR="0" lvl="0" defTabSz="914400" eaLnBrk="1" fontAlgn="auto" latinLnBrk="0" hangingPunct="1">
              <a:lnSpc>
                <a:spcPct val="100000"/>
              </a:lnSpc>
              <a:spcBef>
                <a:spcPts val="0"/>
              </a:spcBef>
              <a:spcAft>
                <a:spcPts val="0"/>
              </a:spcAft>
              <a:buClrTx/>
              <a:buSzTx/>
              <a:buFontTx/>
              <a:buNone/>
              <a:tabLst>
                <a:tab pos="0" algn="l"/>
                <a:tab pos="463550" algn="l"/>
              </a:tabLst>
              <a:defRPr/>
            </a:pPr>
            <a:r>
              <a:rPr lang="en-US" b="1" dirty="0" smtClean="0">
                <a:solidFill>
                  <a:schemeClr val="bg1"/>
                </a:solidFill>
                <a:latin typeface="FranklinGothic-WKBook" charset="0"/>
                <a:cs typeface="FranklinGothic-WKBook" charset="0"/>
              </a:rPr>
              <a:t>Distributed Control &amp; </a:t>
            </a:r>
            <a:r>
              <a:rPr lang="en-US" b="1" dirty="0">
                <a:solidFill>
                  <a:schemeClr val="bg1"/>
                </a:solidFill>
                <a:latin typeface="FranklinGothic-WKBook" charset="0"/>
                <a:cs typeface="FranklinGothic-WKBook" charset="0"/>
              </a:rPr>
              <a:t>I</a:t>
            </a:r>
            <a:r>
              <a:rPr lang="en-US" b="1" dirty="0" smtClean="0">
                <a:solidFill>
                  <a:schemeClr val="bg1"/>
                </a:solidFill>
                <a:latin typeface="FranklinGothic-WKBook" charset="0"/>
                <a:cs typeface="FranklinGothic-WKBook" charset="0"/>
              </a:rPr>
              <a:t>ntelligence </a:t>
            </a:r>
            <a:r>
              <a:rPr lang="en-US" b="1" dirty="0">
                <a:solidFill>
                  <a:schemeClr val="bg1"/>
                </a:solidFill>
                <a:latin typeface="FranklinGothic-WKBook" charset="0"/>
                <a:cs typeface="FranklinGothic-WKBook" charset="0"/>
              </a:rPr>
              <a:t>L</a:t>
            </a:r>
            <a:r>
              <a:rPr lang="en-US" b="1" dirty="0" smtClean="0">
                <a:solidFill>
                  <a:schemeClr val="bg1"/>
                </a:solidFill>
                <a:latin typeface="FranklinGothic-WKBook" charset="0"/>
                <a:cs typeface="FranklinGothic-WKBook" charset="0"/>
              </a:rPr>
              <a:t>inear Scalability</a:t>
            </a:r>
            <a:endParaRPr kumimoji="0" lang="en-US" b="1" i="0" u="none" strike="noStrike" kern="0" cap="none" spc="0" normalizeH="0" baseline="0" noProof="0" dirty="0" smtClean="0">
              <a:ln>
                <a:noFill/>
              </a:ln>
              <a:solidFill>
                <a:schemeClr val="bg1"/>
              </a:solidFill>
              <a:effectLst/>
              <a:uLnTx/>
              <a:uFillTx/>
            </a:endParaRPr>
          </a:p>
        </p:txBody>
      </p:sp>
    </p:spTree>
    <p:extLst>
      <p:ext uri="{BB962C8B-B14F-4D97-AF65-F5344CB8AC3E}">
        <p14:creationId xmlns:p14="http://schemas.microsoft.com/office/powerpoint/2010/main" val="64473807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p:txBody>
          <a:bodyPr/>
          <a:lstStyle/>
          <a:p>
            <a:r>
              <a:rPr lang="en-US" smtClean="0"/>
              <a:t>Architecture Comparison: Scalability</a:t>
            </a:r>
            <a:endParaRPr lang="en-US" dirty="0"/>
          </a:p>
        </p:txBody>
      </p:sp>
      <p:grpSp>
        <p:nvGrpSpPr>
          <p:cNvPr id="7" name="Group 6"/>
          <p:cNvGrpSpPr/>
          <p:nvPr/>
        </p:nvGrpSpPr>
        <p:grpSpPr>
          <a:xfrm>
            <a:off x="478397" y="2680645"/>
            <a:ext cx="2686782" cy="2881955"/>
            <a:chOff x="1107925" y="2328867"/>
            <a:chExt cx="2274893" cy="2517481"/>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a:ext>
              </a:extLst>
            </a:blip>
            <a:srcRect b="8515"/>
            <a:stretch/>
          </p:blipFill>
          <p:spPr>
            <a:xfrm>
              <a:off x="1107925" y="2438399"/>
              <a:ext cx="2274893" cy="2407949"/>
            </a:xfrm>
            <a:prstGeom prst="rect">
              <a:avLst/>
            </a:prstGeom>
          </p:spPr>
        </p:pic>
        <p:sp>
          <p:nvSpPr>
            <p:cNvPr id="9" name="Oval 8"/>
            <p:cNvSpPr/>
            <p:nvPr/>
          </p:nvSpPr>
          <p:spPr>
            <a:xfrm>
              <a:off x="1519237"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0" name="Oval 9"/>
            <p:cNvSpPr/>
            <p:nvPr/>
          </p:nvSpPr>
          <p:spPr>
            <a:xfrm>
              <a:off x="2026437" y="2345530"/>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1" name="Oval 10"/>
            <p:cNvSpPr/>
            <p:nvPr/>
          </p:nvSpPr>
          <p:spPr>
            <a:xfrm>
              <a:off x="2652708" y="2328867"/>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12" name="Oval 11"/>
            <p:cNvSpPr/>
            <p:nvPr/>
          </p:nvSpPr>
          <p:spPr>
            <a:xfrm>
              <a:off x="3158980" y="2336005"/>
              <a:ext cx="223838" cy="204788"/>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13" name="Group 12"/>
          <p:cNvGrpSpPr/>
          <p:nvPr/>
        </p:nvGrpSpPr>
        <p:grpSpPr>
          <a:xfrm>
            <a:off x="4073935" y="1752599"/>
            <a:ext cx="4457027" cy="3438599"/>
            <a:chOff x="4468092" y="2247899"/>
            <a:chExt cx="3773756" cy="2582132"/>
          </a:xfrm>
        </p:grpSpPr>
        <p:pic>
          <p:nvPicPr>
            <p:cNvPr id="14" name="Picture 13"/>
            <p:cNvPicPr>
              <a:picLocks noChangeAspect="1"/>
            </p:cNvPicPr>
            <p:nvPr/>
          </p:nvPicPr>
          <p:blipFill rotWithShape="1">
            <a:blip r:embed="rId3" cstate="print">
              <a:extLst>
                <a:ext uri="{28A0092B-C50C-407E-A947-70E740481C1C}">
                  <a14:useLocalDpi xmlns:a14="http://schemas.microsoft.com/office/drawing/2010/main"/>
                </a:ext>
              </a:extLst>
            </a:blip>
            <a:srcRect b="8434"/>
            <a:stretch/>
          </p:blipFill>
          <p:spPr>
            <a:xfrm>
              <a:off x="4468092" y="2247899"/>
              <a:ext cx="3773756" cy="2582132"/>
            </a:xfrm>
            <a:prstGeom prst="rect">
              <a:avLst/>
            </a:prstGeom>
          </p:spPr>
        </p:pic>
        <p:sp>
          <p:nvSpPr>
            <p:cNvPr id="15" name="Oval 14"/>
            <p:cNvSpPr/>
            <p:nvPr/>
          </p:nvSpPr>
          <p:spPr>
            <a:xfrm>
              <a:off x="5577840" y="4008606"/>
              <a:ext cx="537120" cy="471954"/>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16" name="Rectangle 15"/>
          <p:cNvSpPr/>
          <p:nvPr/>
        </p:nvSpPr>
        <p:spPr>
          <a:xfrm>
            <a:off x="5786438" y="3867224"/>
            <a:ext cx="985837" cy="6953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cxnSp>
        <p:nvCxnSpPr>
          <p:cNvPr id="17" name="Straight Connector 16"/>
          <p:cNvCxnSpPr/>
          <p:nvPr/>
        </p:nvCxnSpPr>
        <p:spPr bwMode="auto">
          <a:xfrm>
            <a:off x="6279356" y="3724349"/>
            <a:ext cx="5773" cy="871538"/>
          </a:xfrm>
          <a:prstGeom prst="line">
            <a:avLst/>
          </a:prstGeom>
          <a:ln w="28575">
            <a:headEnd type="none" w="med" len="med"/>
            <a:tailEnd type="none" w="med" len="med"/>
          </a:ln>
        </p:spPr>
        <p:style>
          <a:lnRef idx="1">
            <a:schemeClr val="accent4"/>
          </a:lnRef>
          <a:fillRef idx="0">
            <a:schemeClr val="accent4"/>
          </a:fillRef>
          <a:effectRef idx="0">
            <a:schemeClr val="accent4"/>
          </a:effectRef>
          <a:fontRef idx="minor">
            <a:schemeClr val="tx1"/>
          </a:fontRef>
        </p:style>
      </p:cxnSp>
      <p:grpSp>
        <p:nvGrpSpPr>
          <p:cNvPr id="18" name="Group 17"/>
          <p:cNvGrpSpPr/>
          <p:nvPr/>
        </p:nvGrpSpPr>
        <p:grpSpPr>
          <a:xfrm>
            <a:off x="475240" y="2029020"/>
            <a:ext cx="552884" cy="674478"/>
            <a:chOff x="1290636" y="5217683"/>
            <a:chExt cx="552884" cy="674478"/>
          </a:xfrm>
        </p:grpSpPr>
        <p:pic>
          <p:nvPicPr>
            <p:cNvPr id="19" name="Picture 18"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0" name="Rectangle 19"/>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1" name="Rectangle 20"/>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2" name="Group 21"/>
          <p:cNvGrpSpPr/>
          <p:nvPr/>
        </p:nvGrpSpPr>
        <p:grpSpPr>
          <a:xfrm>
            <a:off x="1146264" y="2031292"/>
            <a:ext cx="552884" cy="674478"/>
            <a:chOff x="1290636" y="5217683"/>
            <a:chExt cx="552884" cy="674478"/>
          </a:xfrm>
        </p:grpSpPr>
        <p:pic>
          <p:nvPicPr>
            <p:cNvPr id="23" name="Picture 22"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4" name="Rectangle 23"/>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5" name="Rectangle 24"/>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26" name="Group 25"/>
          <p:cNvGrpSpPr/>
          <p:nvPr/>
        </p:nvGrpSpPr>
        <p:grpSpPr>
          <a:xfrm>
            <a:off x="1910552" y="2044940"/>
            <a:ext cx="552884" cy="674478"/>
            <a:chOff x="1290636" y="5217683"/>
            <a:chExt cx="552884" cy="674478"/>
          </a:xfrm>
        </p:grpSpPr>
        <p:pic>
          <p:nvPicPr>
            <p:cNvPr id="27" name="Picture 26"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28" name="Rectangle 27"/>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29" name="Rectangle 28"/>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30" name="Group 29"/>
          <p:cNvGrpSpPr/>
          <p:nvPr/>
        </p:nvGrpSpPr>
        <p:grpSpPr>
          <a:xfrm>
            <a:off x="2567928" y="2047212"/>
            <a:ext cx="552884" cy="674478"/>
            <a:chOff x="1290636" y="5217683"/>
            <a:chExt cx="552884" cy="674478"/>
          </a:xfrm>
        </p:grpSpPr>
        <p:pic>
          <p:nvPicPr>
            <p:cNvPr id="31" name="Picture 30" descr="Connect_Array2.png"/>
            <p:cNvPicPr>
              <a:picLocks noChangeAspect="1"/>
            </p:cNvPicPr>
            <p:nvPr/>
          </p:nvPicPr>
          <p:blipFill rotWithShape="1">
            <a:blip r:embed="rId4" cstate="print"/>
            <a:srcRect l="81832" b="4916"/>
            <a:stretch/>
          </p:blipFill>
          <p:spPr>
            <a:xfrm>
              <a:off x="1338263" y="5217683"/>
              <a:ext cx="505257" cy="674478"/>
            </a:xfrm>
            <a:prstGeom prst="rect">
              <a:avLst/>
            </a:prstGeom>
          </p:spPr>
        </p:pic>
        <p:sp>
          <p:nvSpPr>
            <p:cNvPr id="32" name="Rectangle 31"/>
            <p:cNvSpPr/>
            <p:nvPr/>
          </p:nvSpPr>
          <p:spPr>
            <a:xfrm>
              <a:off x="1290637" y="521768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33" name="Rectangle 32"/>
            <p:cNvSpPr/>
            <p:nvPr/>
          </p:nvSpPr>
          <p:spPr>
            <a:xfrm>
              <a:off x="1290636" y="5713203"/>
              <a:ext cx="85725" cy="178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
        <p:nvSpPr>
          <p:cNvPr id="34" name="Text Placeholder 2"/>
          <p:cNvSpPr txBox="1">
            <a:spLocks/>
          </p:cNvSpPr>
          <p:nvPr/>
        </p:nvSpPr>
        <p:spPr bwMode="auto">
          <a:xfrm>
            <a:off x="354841" y="1254308"/>
            <a:ext cx="3466531" cy="1093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solidFill>
              </a:rPr>
              <a:t>With a distributed architecture each new access device added to the network increases the overall  network processing capability</a:t>
            </a:r>
            <a:endParaRPr lang="en-US" sz="1200" b="0" kern="1200" dirty="0" smtClean="0">
              <a:solidFill>
                <a:schemeClr val="tx1"/>
              </a:solidFill>
            </a:endParaRPr>
          </a:p>
        </p:txBody>
      </p:sp>
      <p:sp>
        <p:nvSpPr>
          <p:cNvPr id="35" name="Text Placeholder 2"/>
          <p:cNvSpPr txBox="1">
            <a:spLocks/>
          </p:cNvSpPr>
          <p:nvPr/>
        </p:nvSpPr>
        <p:spPr bwMode="auto">
          <a:xfrm>
            <a:off x="6673755" y="4528203"/>
            <a:ext cx="2265528" cy="737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t" anchorCtr="0" compatLnSpc="1">
            <a:prstTxWarp prst="textNoShape">
              <a:avLst/>
            </a:prstTxWarp>
          </a:bodyPr>
          <a:lstStyle>
            <a:lvl1pPr marL="169863" indent="-169863" algn="l" rtl="0" eaLnBrk="0" fontAlgn="base" hangingPunct="0">
              <a:spcBef>
                <a:spcPts val="800"/>
              </a:spcBef>
              <a:spcAft>
                <a:spcPts val="400"/>
              </a:spcAft>
              <a:buClr>
                <a:srgbClr val="F37B19"/>
              </a:buClr>
              <a:buSzPct val="100000"/>
              <a:buFont typeface="Arial"/>
              <a:buChar char="•"/>
              <a:defRPr sz="2200" b="1">
                <a:solidFill>
                  <a:srgbClr val="474E5A"/>
                </a:solidFill>
                <a:latin typeface="+mn-lt"/>
                <a:ea typeface="ＭＳ Ｐゴシック" charset="0"/>
                <a:cs typeface="+mn-cs"/>
              </a:defRPr>
            </a:lvl1pPr>
            <a:lvl2pPr marL="515938" indent="-171450" algn="l" rtl="0" eaLnBrk="0" fontAlgn="base" hangingPunct="0">
              <a:spcBef>
                <a:spcPct val="0"/>
              </a:spcBef>
              <a:spcAft>
                <a:spcPts val="500"/>
              </a:spcAft>
              <a:buClr>
                <a:srgbClr val="4EB6D1"/>
              </a:buClr>
              <a:buSzPct val="90000"/>
              <a:buFont typeface="Lucida Grande"/>
              <a:buChar char="­"/>
              <a:defRPr sz="2000">
                <a:solidFill>
                  <a:srgbClr val="474E5A"/>
                </a:solidFill>
                <a:latin typeface="+mn-lt"/>
                <a:ea typeface="ＭＳ Ｐゴシック" charset="0"/>
              </a:defRPr>
            </a:lvl2pPr>
            <a:lvl3pPr marL="862013" indent="-173038" algn="l" defTabSz="909638" rtl="0" eaLnBrk="0" fontAlgn="base" hangingPunct="0">
              <a:spcBef>
                <a:spcPct val="0"/>
              </a:spcBef>
              <a:spcAft>
                <a:spcPts val="500"/>
              </a:spcAft>
              <a:buClr>
                <a:srgbClr val="539743"/>
              </a:buClr>
              <a:buSzPct val="100000"/>
              <a:buFont typeface="Arial"/>
              <a:buChar char="•"/>
              <a:defRPr>
                <a:solidFill>
                  <a:srgbClr val="474E5A"/>
                </a:solidFill>
                <a:latin typeface="+mn-lt"/>
                <a:ea typeface="ＭＳ Ｐゴシック" charset="0"/>
              </a:defRPr>
            </a:lvl3pPr>
            <a:lvl4pPr marL="1201738" indent="-177800" algn="l" rtl="0" eaLnBrk="0" fontAlgn="base" hangingPunct="0">
              <a:spcBef>
                <a:spcPct val="0"/>
              </a:spcBef>
              <a:spcAft>
                <a:spcPts val="500"/>
              </a:spcAft>
              <a:buClr>
                <a:srgbClr val="002354"/>
              </a:buClr>
              <a:buFont typeface="Arial" charset="0"/>
              <a:buChar char="–"/>
              <a:tabLst/>
              <a:defRPr sz="1600">
                <a:solidFill>
                  <a:srgbClr val="474E5A"/>
                </a:solidFill>
                <a:latin typeface="+mn-lt"/>
                <a:ea typeface="ＭＳ Ｐゴシック" charset="0"/>
              </a:defRPr>
            </a:lvl4pPr>
            <a:lvl5pPr marL="1541463" indent="-173038" algn="l" rtl="0" eaLnBrk="0" fontAlgn="base" hangingPunct="0">
              <a:spcBef>
                <a:spcPct val="0"/>
              </a:spcBef>
              <a:spcAft>
                <a:spcPts val="500"/>
              </a:spcAft>
              <a:buClr>
                <a:srgbClr val="18668E"/>
              </a:buClr>
              <a:buFont typeface="Wingdings" charset="2"/>
              <a:buChar char="§"/>
              <a:defRPr sz="1600">
                <a:solidFill>
                  <a:srgbClr val="474E5A"/>
                </a:solidFill>
                <a:latin typeface="+mn-lt"/>
                <a:ea typeface="ＭＳ Ｐゴシック" charset="0"/>
              </a:defRPr>
            </a:lvl5pPr>
            <a:lvl6pPr marL="1889125" indent="-173038" algn="l" rtl="0" fontAlgn="base">
              <a:spcBef>
                <a:spcPct val="0"/>
              </a:spcBef>
              <a:spcAft>
                <a:spcPts val="500"/>
              </a:spcAft>
              <a:buClr>
                <a:schemeClr val="tx1"/>
              </a:buClr>
              <a:buFont typeface="Arial" pitchFamily="34" charset="0"/>
              <a:buChar char="-"/>
              <a:defRPr sz="1600">
                <a:solidFill>
                  <a:schemeClr val="tx1"/>
                </a:solidFill>
                <a:latin typeface="+mn-lt"/>
              </a:defRPr>
            </a:lvl6pPr>
            <a:lvl7pPr marL="2346325" indent="-173038" algn="l" rtl="0" fontAlgn="base">
              <a:spcBef>
                <a:spcPct val="0"/>
              </a:spcBef>
              <a:spcAft>
                <a:spcPts val="500"/>
              </a:spcAft>
              <a:buClr>
                <a:schemeClr val="tx1"/>
              </a:buClr>
              <a:buFont typeface="Arial" pitchFamily="34" charset="0"/>
              <a:buChar char="-"/>
              <a:defRPr sz="1600">
                <a:solidFill>
                  <a:schemeClr val="tx1"/>
                </a:solidFill>
                <a:latin typeface="+mn-lt"/>
              </a:defRPr>
            </a:lvl7pPr>
            <a:lvl8pPr marL="2803525" indent="-173038" algn="l" rtl="0" fontAlgn="base">
              <a:spcBef>
                <a:spcPct val="0"/>
              </a:spcBef>
              <a:spcAft>
                <a:spcPts val="500"/>
              </a:spcAft>
              <a:buClr>
                <a:schemeClr val="tx1"/>
              </a:buClr>
              <a:buFont typeface="Arial" pitchFamily="34" charset="0"/>
              <a:buChar char="-"/>
              <a:defRPr sz="1600">
                <a:solidFill>
                  <a:schemeClr val="tx1"/>
                </a:solidFill>
                <a:latin typeface="+mn-lt"/>
              </a:defRPr>
            </a:lvl8pPr>
            <a:lvl9pPr marL="3260725" indent="-173038" algn="l" rtl="0" fontAlgn="base">
              <a:spcBef>
                <a:spcPct val="0"/>
              </a:spcBef>
              <a:spcAft>
                <a:spcPts val="500"/>
              </a:spcAft>
              <a:buClr>
                <a:schemeClr val="tx1"/>
              </a:buClr>
              <a:buFont typeface="Arial" pitchFamily="34" charset="0"/>
              <a:buChar char="-"/>
              <a:defRPr sz="1600">
                <a:solidFill>
                  <a:schemeClr val="tx1"/>
                </a:solidFill>
                <a:latin typeface="+mn-lt"/>
              </a:defRPr>
            </a:lvl9pPr>
          </a:lstStyle>
          <a:p>
            <a:pPr marL="0" indent="0" algn="ctr">
              <a:buNone/>
            </a:pPr>
            <a:r>
              <a:rPr lang="en-US" sz="1200" kern="1200" dirty="0" smtClean="0">
                <a:solidFill>
                  <a:schemeClr val="tx1">
                    <a:lumMod val="65000"/>
                    <a:lumOff val="35000"/>
                  </a:schemeClr>
                </a:solidFill>
              </a:rPr>
              <a:t>In a Centralized architecture adding additional APs degrade  the fixed performance and license </a:t>
            </a:r>
            <a:r>
              <a:rPr lang="en-US" sz="1200" dirty="0" smtClean="0">
                <a:solidFill>
                  <a:schemeClr val="tx1">
                    <a:lumMod val="65000"/>
                    <a:lumOff val="35000"/>
                  </a:schemeClr>
                </a:solidFill>
              </a:rPr>
              <a:t>capabilities of a  controller</a:t>
            </a:r>
            <a:endParaRPr lang="en-US" sz="1200" b="0" kern="1200" dirty="0" smtClean="0">
              <a:solidFill>
                <a:schemeClr val="tx1">
                  <a:lumMod val="65000"/>
                  <a:lumOff val="35000"/>
                </a:schemeClr>
              </a:solidFill>
            </a:endParaRPr>
          </a:p>
        </p:txBody>
      </p:sp>
      <p:sp>
        <p:nvSpPr>
          <p:cNvPr id="36" name="Rounded Rectangle 35"/>
          <p:cNvSpPr/>
          <p:nvPr/>
        </p:nvSpPr>
        <p:spPr bwMode="gray">
          <a:xfrm>
            <a:off x="96325" y="5800317"/>
            <a:ext cx="8842958" cy="533513"/>
          </a:xfrm>
          <a:prstGeom prst="roundRect">
            <a:avLst>
              <a:gd name="adj" fmla="val 8136"/>
            </a:avLst>
          </a:prstGeom>
          <a:solidFill>
            <a:srgbClr val="98050E"/>
          </a:solidFill>
          <a:ln w="6350">
            <a:noFill/>
          </a:ln>
          <a:effectLst>
            <a:outerShdw blurRad="50800" dist="38100" dir="2700000" algn="tl" rotWithShape="0">
              <a:prstClr val="black">
                <a:alpha val="40000"/>
              </a:prstClr>
            </a:outerShdw>
          </a:effectLst>
        </p:spPr>
        <p:txBody>
          <a:bodyPr wrap="square" rtlCol="0" anchor="ctr" anchorCtr="1">
            <a:noAutofit/>
          </a:bodyPr>
          <a:lstStyle/>
          <a:p>
            <a:pPr marR="0" lvl="0" defTabSz="914400" eaLnBrk="1" fontAlgn="auto" latinLnBrk="0" hangingPunct="1">
              <a:lnSpc>
                <a:spcPct val="100000"/>
              </a:lnSpc>
              <a:spcBef>
                <a:spcPts val="0"/>
              </a:spcBef>
              <a:spcAft>
                <a:spcPts val="0"/>
              </a:spcAft>
              <a:buClrTx/>
              <a:buSzTx/>
              <a:buFontTx/>
              <a:buNone/>
              <a:tabLst>
                <a:tab pos="0" algn="l"/>
                <a:tab pos="463550" algn="l"/>
              </a:tabLst>
              <a:defRPr/>
            </a:pPr>
            <a:r>
              <a:rPr lang="en-US" b="1" dirty="0" smtClean="0">
                <a:solidFill>
                  <a:schemeClr val="bg1"/>
                </a:solidFill>
                <a:latin typeface="FranklinGothic-WKBook" charset="0"/>
                <a:cs typeface="FranklinGothic-WKBook" charset="0"/>
              </a:rPr>
              <a:t>Distributed Control &amp; </a:t>
            </a:r>
            <a:r>
              <a:rPr lang="en-US" b="1" dirty="0">
                <a:solidFill>
                  <a:schemeClr val="bg1"/>
                </a:solidFill>
                <a:latin typeface="FranklinGothic-WKBook" charset="0"/>
                <a:cs typeface="FranklinGothic-WKBook" charset="0"/>
              </a:rPr>
              <a:t>I</a:t>
            </a:r>
            <a:r>
              <a:rPr lang="en-US" b="1" dirty="0" smtClean="0">
                <a:solidFill>
                  <a:schemeClr val="bg1"/>
                </a:solidFill>
                <a:latin typeface="FranklinGothic-WKBook" charset="0"/>
                <a:cs typeface="FranklinGothic-WKBook" charset="0"/>
              </a:rPr>
              <a:t>ntelligence Linear Scalability</a:t>
            </a:r>
            <a:endParaRPr kumimoji="0" lang="en-US" b="1" i="0" u="none" strike="noStrike" kern="0" cap="none" spc="0" normalizeH="0" baseline="0" noProof="0" dirty="0" smtClean="0">
              <a:ln>
                <a:noFill/>
              </a:ln>
              <a:solidFill>
                <a:schemeClr val="bg1"/>
              </a:solidFill>
              <a:effectLst/>
              <a:uLnTx/>
              <a:uFillTx/>
            </a:endParaRPr>
          </a:p>
        </p:txBody>
      </p:sp>
      <p:grpSp>
        <p:nvGrpSpPr>
          <p:cNvPr id="37" name="Group 36"/>
          <p:cNvGrpSpPr/>
          <p:nvPr/>
        </p:nvGrpSpPr>
        <p:grpSpPr>
          <a:xfrm>
            <a:off x="4385302" y="4300620"/>
            <a:ext cx="1516063" cy="731825"/>
            <a:chOff x="4375209" y="3764016"/>
            <a:chExt cx="1516063" cy="731825"/>
          </a:xfrm>
        </p:grpSpPr>
        <p:pic>
          <p:nvPicPr>
            <p:cNvPr id="38" name="Picture 2"/>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b="584"/>
            <a:stretch/>
          </p:blipFill>
          <p:spPr bwMode="auto">
            <a:xfrm>
              <a:off x="4375209" y="3802082"/>
              <a:ext cx="1516063" cy="455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Oval 38"/>
            <p:cNvSpPr/>
            <p:nvPr/>
          </p:nvSpPr>
          <p:spPr>
            <a:xfrm>
              <a:off x="5697171" y="376401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40" name="Oval 39"/>
            <p:cNvSpPr/>
            <p:nvPr/>
          </p:nvSpPr>
          <p:spPr>
            <a:xfrm>
              <a:off x="5701918" y="4221248"/>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1" name="Group 40"/>
          <p:cNvGrpSpPr/>
          <p:nvPr/>
        </p:nvGrpSpPr>
        <p:grpSpPr>
          <a:xfrm>
            <a:off x="4370130" y="5018340"/>
            <a:ext cx="1461028" cy="279836"/>
            <a:chOff x="4370130" y="4481736"/>
            <a:chExt cx="1461028" cy="279836"/>
          </a:xfrm>
        </p:grpSpPr>
        <p:pic>
          <p:nvPicPr>
            <p:cNvPr id="42" name="Picture 41" descr="Connect_AP2.png"/>
            <p:cNvPicPr>
              <a:picLocks noChangeAspect="1"/>
            </p:cNvPicPr>
            <p:nvPr/>
          </p:nvPicPr>
          <p:blipFill rotWithShape="1">
            <a:blip r:embed="rId6" cstate="print">
              <a:lum bright="70000" contrast="-70000"/>
              <a:extLst>
                <a:ext uri="{28A0092B-C50C-407E-A947-70E740481C1C}">
                  <a14:useLocalDpi xmlns:a14="http://schemas.microsoft.com/office/drawing/2010/main"/>
                </a:ext>
              </a:extLst>
            </a:blip>
            <a:srcRect t="65733"/>
            <a:stretch/>
          </p:blipFill>
          <p:spPr>
            <a:xfrm>
              <a:off x="4370130" y="4525798"/>
              <a:ext cx="1377162" cy="235774"/>
            </a:xfrm>
            <a:prstGeom prst="rect">
              <a:avLst/>
            </a:prstGeom>
          </p:spPr>
        </p:pic>
        <p:sp>
          <p:nvSpPr>
            <p:cNvPr id="43" name="Oval 42"/>
            <p:cNvSpPr/>
            <p:nvPr/>
          </p:nvSpPr>
          <p:spPr>
            <a:xfrm>
              <a:off x="5689450" y="448173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4" name="Group 43"/>
          <p:cNvGrpSpPr/>
          <p:nvPr/>
        </p:nvGrpSpPr>
        <p:grpSpPr>
          <a:xfrm>
            <a:off x="4372402" y="5292933"/>
            <a:ext cx="1448016" cy="498267"/>
            <a:chOff x="4372402" y="4756329"/>
            <a:chExt cx="1448016" cy="498267"/>
          </a:xfrm>
        </p:grpSpPr>
        <p:pic>
          <p:nvPicPr>
            <p:cNvPr id="45" name="Picture 44" descr="Connect_AP2.png"/>
            <p:cNvPicPr>
              <a:picLocks noChangeAspect="1"/>
            </p:cNvPicPr>
            <p:nvPr/>
          </p:nvPicPr>
          <p:blipFill rotWithShape="1">
            <a:blip r:embed="rId6" cstate="print">
              <a:extLst>
                <a:ext uri="{28A0092B-C50C-407E-A947-70E740481C1C}">
                  <a14:useLocalDpi xmlns:a14="http://schemas.microsoft.com/office/drawing/2010/main"/>
                </a:ext>
              </a:extLst>
            </a:blip>
            <a:srcRect t="31466"/>
            <a:stretch/>
          </p:blipFill>
          <p:spPr>
            <a:xfrm>
              <a:off x="4372402" y="4756329"/>
              <a:ext cx="1377162" cy="471547"/>
            </a:xfrm>
            <a:prstGeom prst="rect">
              <a:avLst/>
            </a:prstGeom>
          </p:spPr>
        </p:pic>
        <p:sp>
          <p:nvSpPr>
            <p:cNvPr id="46" name="Oval 45"/>
            <p:cNvSpPr/>
            <p:nvPr/>
          </p:nvSpPr>
          <p:spPr>
            <a:xfrm>
              <a:off x="5678710" y="4980003"/>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grpSp>
        <p:nvGrpSpPr>
          <p:cNvPr id="47" name="Group 46"/>
          <p:cNvGrpSpPr/>
          <p:nvPr/>
        </p:nvGrpSpPr>
        <p:grpSpPr>
          <a:xfrm>
            <a:off x="4385301" y="4306151"/>
            <a:ext cx="1516063" cy="769972"/>
            <a:chOff x="4375209" y="3764016"/>
            <a:chExt cx="1516063" cy="769972"/>
          </a:xfrm>
        </p:grpSpPr>
        <p:pic>
          <p:nvPicPr>
            <p:cNvPr id="48" name="Picture 2"/>
            <p:cNvPicPr>
              <a:picLocks noChangeAspect="1" noChangeArrowheads="1"/>
            </p:cNvPicPr>
            <p:nvPr/>
          </p:nvPicPr>
          <p:blipFill rotWithShape="1">
            <a:blip r:embed="rId7" cstate="email">
              <a:extLst>
                <a:ext uri="{28A0092B-C50C-407E-A947-70E740481C1C}">
                  <a14:useLocalDpi xmlns:a14="http://schemas.microsoft.com/office/drawing/2010/main" val="0"/>
                </a:ext>
              </a:extLst>
            </a:blip>
            <a:srcRect b="-24858"/>
            <a:stretch/>
          </p:blipFill>
          <p:spPr bwMode="auto">
            <a:xfrm>
              <a:off x="4375209" y="4262525"/>
              <a:ext cx="1516063" cy="27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Oval 48"/>
            <p:cNvSpPr/>
            <p:nvPr/>
          </p:nvSpPr>
          <p:spPr>
            <a:xfrm>
              <a:off x="5697171" y="3764016"/>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sp>
          <p:nvSpPr>
            <p:cNvPr id="50" name="Oval 49"/>
            <p:cNvSpPr/>
            <p:nvPr/>
          </p:nvSpPr>
          <p:spPr>
            <a:xfrm>
              <a:off x="5701918" y="4221248"/>
              <a:ext cx="141708" cy="27459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dirty="0"/>
            </a:p>
          </p:txBody>
        </p:sp>
      </p:grpSp>
    </p:spTree>
    <p:extLst>
      <p:ext uri="{BB962C8B-B14F-4D97-AF65-F5344CB8AC3E}">
        <p14:creationId xmlns:p14="http://schemas.microsoft.com/office/powerpoint/2010/main" val="2970643238"/>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8.0&quot;&gt;&lt;object type=&quot;1&quot; unique_id=&quot;10001&quot;&gt;&lt;object type=&quot;2&quot; unique_id=&quot;10174&quot;&gt;&lt;object type=&quot;3&quot; unique_id=&quot;10175&quot;&gt;&lt;property id=&quot;20148&quot; value=&quot;5&quot;/&gt;&lt;property id=&quot;20300&quot; value=&quot;Slide 1 - &amp;quot;Avaya Fabric Connect Sales Play:   Market Development Plan        February, 2014 &amp;quot;&quot;/&gt;&lt;property id=&quot;20307&quot; value=&quot;397&quot;/&gt;&lt;/object&gt;&lt;object type=&quot;3&quot; unique_id=&quot;10176&quot;&gt;&lt;property id=&quot;20148&quot; value=&quot;5&quot;/&gt;&lt;property id=&quot;20300&quot; value=&quot;Slide 2 - &amp;quot;Contents  &amp;quot;&quot;/&gt;&lt;property id=&quot;20307&quot; value=&quot;531&quot;/&gt;&lt;/object&gt;&lt;object type=&quot;3&quot; unique_id=&quot;10179&quot;&gt;&lt;property id=&quot;20148&quot; value=&quot;5&quot;/&gt;&lt;property id=&quot;20300&quot; value=&quot;Slide 6&quot;/&gt;&lt;property id=&quot;20307&quot; value=&quot;504&quot;/&gt;&lt;/object&gt;&lt;object type=&quot;3&quot; unique_id=&quot;662584&quot;&gt;&lt;property id=&quot;20148&quot; value=&quot;5&quot;/&gt;&lt;property id=&quot;20300&quot; value=&quot;Slide 3 - &amp;quot;The Market is at an Inflection Point&amp;quot;&quot;/&gt;&lt;property id=&quot;20307&quot; value=&quot;559&quot;/&gt;&lt;/object&gt;&lt;object type=&quot;3&quot; unique_id=&quot;662585&quot;&gt;&lt;property id=&quot;20148&quot; value=&quot;5&quot;/&gt;&lt;property id=&quot;20300&quot; value=&quot;Slide 4&quot;/&gt;&lt;property id=&quot;20307&quot; value=&quot;560&quot;/&gt;&lt;/object&gt;&lt;object type=&quot;3&quot; unique_id=&quot;662588&quot;&gt;&lt;property id=&quot;20148&quot; value=&quot;5&quot;/&gt;&lt;property id=&quot;20300&quot; value=&quot;Slide 7 - &amp;quot;Why We Wait:  Too Many Touch Points&amp;quot;&quot;/&gt;&lt;property id=&quot;20307&quot; value=&quot;563&quot;/&gt;&lt;/object&gt;&lt;object type=&quot;3&quot; unique_id=&quot;663110&quot;&gt;&lt;property id=&quot;20148&quot; value=&quot;5&quot;/&gt;&lt;property id=&quot;20300&quot; value=&quot;Slide 8 - &amp;quot;Solution:  Fabric Connect to End the Waiting Game&amp;quot;&quot;/&gt;&lt;property id=&quot;20307&quot; value=&quot;566&quot;/&gt;&lt;/object&gt;&lt;object type=&quot;3&quot; unique_id=&quot;666441&quot;&gt;&lt;property id=&quot;20148&quot; value=&quot;5&quot;/&gt;&lt;property id=&quot;20300&quot; value=&quot;Slide 14 - &amp;quot;Conversation Starters - Video Surveillance&amp;quot;&quot;/&gt;&lt;property id=&quot;20307&quot; value=&quot;567&quot;/&gt;&lt;/object&gt;&lt;object type=&quot;3&quot; unique_id=&quot;667665&quot;&gt;&lt;property id=&quot;20148&quot; value=&quot;5&quot;/&gt;&lt;property id=&quot;20300&quot; value=&quot;Slide 5 - &amp;quot;The Bold Truth&amp;quot;&quot;/&gt;&lt;property id=&quot;20307&quot; value=&quot;570&quot;/&gt;&lt;/object&gt;&lt;object type=&quot;3&quot; unique_id=&quot;667667&quot;&gt;&lt;property id=&quot;20148&quot; value=&quot;5&quot;/&gt;&lt;property id=&quot;20300&quot; value=&quot;Slide 13 - &amp;quot;Customer Selling Strategies:  Focus on the Complex &amp;quot;&quot;/&gt;&lt;property id=&quot;20307&quot; value=&quot;572&quot;/&gt;&lt;/object&gt;&lt;object type=&quot;3&quot; unique_id=&quot;667668&quot;&gt;&lt;property id=&quot;20148&quot; value=&quot;5&quot;/&gt;&lt;property id=&quot;20300&quot; value=&quot;Slide 15 - &amp;quot;County of Santa Clara Roads and Airport Department&amp;quot;&quot;/&gt;&lt;property id=&quot;20307&quot; value=&quot;574&quot;/&gt;&lt;/object&gt;&lt;object type=&quot;3&quot; unique_id=&quot;667669&quot;&gt;&lt;property id=&quot;20148&quot; value=&quot;5&quot;/&gt;&lt;property id=&quot;20300&quot; value=&quot;Slide 17 - &amp;quot;Leeds Metropolitan University&amp;quot;&quot;/&gt;&lt;property id=&quot;20307&quot; value=&quot;578&quot;/&gt;&lt;/object&gt;&lt;object type=&quot;3&quot; unique_id=&quot;667670&quot;&gt;&lt;property id=&quot;20148&quot; value=&quot;5&quot;/&gt;&lt;property id=&quot;20300&quot; value=&quot;Slide 18 - &amp;quot;Conversation Starters – Multi-Tenancy&amp;quot;&quot;/&gt;&lt;property id=&quot;20307&quot; value=&quot;575&quot;/&gt;&lt;/object&gt;&lt;object type=&quot;3&quot; unique_id=&quot;667671&quot;&gt;&lt;property id=&quot;20148&quot; value=&quot;5&quot;/&gt;&lt;property id=&quot;20300&quot; value=&quot;Slide 19 - &amp;quot;Schiopol Airport&amp;quot;&quot;/&gt;&lt;property id=&quot;20307&quot; value=&quot;579&quot;/&gt;&lt;/object&gt;&lt;object type=&quot;3&quot; unique_id=&quot;667672&quot;&gt;&lt;property id=&quot;20148&quot; value=&quot;5&quot;/&gt;&lt;property id=&quot;20300&quot; value=&quot;Slide 20 - &amp;quot;Conversation Starters – Business Continuity &amp;quot;&quot;/&gt;&lt;property id=&quot;20307&quot; value=&quot;576&quot;/&gt;&lt;/object&gt;&lt;object type=&quot;3&quot; unique_id=&quot;667673&quot;&gt;&lt;property id=&quot;20148&quot; value=&quot;5&quot;/&gt;&lt;property id=&quot;20300&quot; value=&quot;Slide 21 - &amp;quot;Sochi 2014 Olympic Winter Games&amp;quot;&quot;/&gt;&lt;property id=&quot;20307&quot; value=&quot;581&quot;/&gt;&lt;/object&gt;&lt;object type=&quot;3&quot; unique_id=&quot;667674&quot;&gt;&lt;property id=&quot;20148&quot; value=&quot;5&quot;/&gt;&lt;property id=&quot;20300&quot; value=&quot;Slide 22 - &amp;quot;Conversation Starters – Frequent Moves, Adds, Changes &amp;quot;&quot;/&gt;&lt;property id=&quot;20307&quot; value=&quot;577&quot;/&gt;&lt;/object&gt;&lt;object type=&quot;3&quot; unique_id=&quot;667675&quot;&gt;&lt;property id=&quot;20148&quot; value=&quot;5&quot;/&gt;&lt;property id=&quot;20300&quot; value=&quot;Slide 23 - &amp;quot;Dubai World Trade Center&amp;quot;&quot;/&gt;&lt;property id=&quot;20307&quot; value=&quot;580&quot;/&gt;&lt;/object&gt;&lt;object type=&quot;3&quot; unique_id=&quot;667676&quot;&gt;&lt;property id=&quot;20148&quot; value=&quot;5&quot;/&gt;&lt;property id=&quot;20300&quot; value=&quot;Slide 24 - &amp;quot;How to Sell:  Matching Door Openers to Verticals&amp;quot;&quot;/&gt;&lt;property id=&quot;20307&quot; value=&quot;582&quot;/&gt;&lt;/object&gt;&lt;object type=&quot;3&quot; unique_id=&quot;667677&quot;&gt;&lt;property id=&quot;20148&quot; value=&quot;5&quot;/&gt;&lt;property id=&quot;20300&quot; value=&quot;Slide 27 - &amp;quot;Distribution and Pricing&amp;quot;&quot;/&gt;&lt;property id=&quot;20307&quot; value=&quot;583&quot;/&gt;&lt;/object&gt;&lt;object type=&quot;3&quot; unique_id=&quot;668246&quot;&gt;&lt;property id=&quot;20148&quot; value=&quot;5&quot;/&gt;&lt;property id=&quot;20300&quot; value=&quot;Slide 9 - &amp;quot;Fabric Connect:  Ending the Waiting Game&amp;quot;&quot;/&gt;&lt;property id=&quot;20307&quot; value=&quot;589&quot;/&gt;&lt;/object&gt;&lt;object type=&quot;3&quot; unique_id=&quot;668247&quot;&gt;&lt;property id=&quot;20148&quot; value=&quot;5&quot;/&gt;&lt;property id=&quot;20300&quot; value=&quot;Slide 10 - &amp;quot;Ending the Waiting Game Enables:&amp;quot;&quot;/&gt;&lt;property id=&quot;20307&quot; value=&quot;587&quot;/&gt;&lt;/object&gt;&lt;object type=&quot;3&quot; unique_id=&quot;668757&quot;&gt;&lt;property id=&quot;20148&quot; value=&quot;5&quot;/&gt;&lt;property id=&quot;20300&quot; value=&quot;Slide 16 - &amp;quot;Conversation Starters – PCI DSS Compliance&amp;quot;&quot;/&gt;&lt;property id=&quot;20307&quot; value=&quot;592&quot;/&gt;&lt;/object&gt;&lt;object type=&quot;3&quot; unique_id=&quot;668855&quot;&gt;&lt;property id=&quot;20148&quot; value=&quot;5&quot;/&gt;&lt;property id=&quot;20300&quot; value=&quot;Slide 11 - &amp;quot;The ROI impact of Ending the Waiting Game&amp;quot;&quot;/&gt;&lt;property id=&quot;20307&quot; value=&quot;593&quot;/&gt;&lt;/object&gt;&lt;object type=&quot;3&quot; unique_id=&quot;669437&quot;&gt;&lt;property id=&quot;20148&quot; value=&quot;5&quot;/&gt;&lt;property id=&quot;20300&quot; value=&quot;Slide 25 - &amp;quot;The Competition&amp;quot;&quot;/&gt;&lt;property id=&quot;20307&quot; value=&quot;594&quot;/&gt;&lt;/object&gt;&lt;object type=&quot;3&quot; unique_id=&quot;669727&quot;&gt;&lt;property id=&quot;20148&quot; value=&quot;5&quot;/&gt;&lt;property id=&quot;20300&quot; value=&quot;Slide 26 - &amp;quot;Avaya Fabric Connect Platforms&amp;quot;&quot;/&gt;&lt;property id=&quot;20307&quot; value=&quot;595&quot;/&gt;&lt;/object&gt;&lt;object type=&quot;3&quot; unique_id=&quot;670208&quot;&gt;&lt;property id=&quot;20148&quot; value=&quot;5&quot;/&gt;&lt;property id=&quot;20300&quot; value=&quot;Slide 12 - &amp;quot;But What About SDN?     Again… Why Wait? &amp;quot;&quot;/&gt;&lt;property id=&quot;20307&quot; value=&quot;597&quot;/&gt;&lt;/object&gt;&lt;object type=&quot;3&quot; unique_id=&quot;670209&quot;&gt;&lt;property id=&quot;20148&quot; value=&quot;5&quot;/&gt;&lt;property id=&quot;20300&quot; value=&quot;Slide 28&quot;/&gt;&lt;property id=&quot;20307&quot; value=&quot;596&quot;/&gt;&lt;/object&gt;&lt;/object&gt;&lt;object type=&quot;8&quot; unique_id=&quot;10214&quot;&gt;&lt;/object&gt;&lt;/object&gt;&lt;/database&gt;"/>
  <p:tag name="SECTOMILLISECCONVERTED" val="1"/>
</p:tagLst>
</file>

<file path=ppt/theme/theme1.xml><?xml version="1.0" encoding="utf-8"?>
<a:theme xmlns:a="http://schemas.openxmlformats.org/drawingml/2006/main" name="AV Red TemplatePPT2003P">
  <a:themeElements>
    <a:clrScheme name="Office">
      <a:dk1>
        <a:srgbClr val="323232"/>
      </a:dk1>
      <a:lt1>
        <a:sysClr val="window" lastClr="FFFFFF"/>
      </a:lt1>
      <a:dk2>
        <a:srgbClr val="000000"/>
      </a:dk2>
      <a:lt2>
        <a:srgbClr val="DDDDDD"/>
      </a:lt2>
      <a:accent1>
        <a:srgbClr val="CC0000"/>
      </a:accent1>
      <a:accent2>
        <a:srgbClr val="A9A9A9"/>
      </a:accent2>
      <a:accent3>
        <a:srgbClr val="7EAEDF"/>
      </a:accent3>
      <a:accent4>
        <a:srgbClr val="FAA145"/>
      </a:accent4>
      <a:accent5>
        <a:srgbClr val="B7E349"/>
      </a:accent5>
      <a:accent6>
        <a:srgbClr val="5AC5D4"/>
      </a:accent6>
      <a:hlink>
        <a:srgbClr val="7EAEDF"/>
      </a:hlink>
      <a:folHlink>
        <a:srgbClr val="FAA14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9050">
          <a:solidFill>
            <a:schemeClr val="accent1"/>
          </a:solidFill>
          <a:miter lim="800000"/>
        </a:ln>
      </a:spPr>
      <a:bodyPr rtlCol="0" anchor="ctr"/>
      <a:lstStyle>
        <a:defPPr algn="ctr">
          <a:lnSpc>
            <a:spcPct val="90000"/>
          </a:lnSpc>
          <a:defRPr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2"/>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lnSpc>
            <a:spcPct val="90000"/>
          </a:lnSpc>
          <a:defRPr smtClean="0"/>
        </a:defPPr>
      </a:lstStyle>
    </a:txDef>
  </a:objectDefaults>
  <a:extraClrSchemeLst/>
  <a:custClrLst>
    <a:custClr name="Custom Color 1">
      <a:srgbClr val="98050E"/>
    </a:custClr>
    <a:custClr name="Custom Color 2">
      <a:srgbClr val="610206"/>
    </a:custClr>
    <a:custClr name="Custom Color 3">
      <a:srgbClr val="646464"/>
    </a:custClr>
    <a:custClr name="Custom Color 4">
      <a:srgbClr val="323232"/>
    </a:custClr>
    <a:custClr name="Custom Color 5">
      <a:srgbClr val="4B80B6"/>
    </a:custClr>
    <a:custClr name="Custom Color 6">
      <a:srgbClr val="325887"/>
    </a:custClr>
    <a:custClr name="Custom Color 7">
      <a:srgbClr val="D55D21"/>
    </a:custClr>
    <a:custClr name="Custom Color 8">
      <a:srgbClr val="8F3C0F"/>
    </a:custClr>
    <a:custClr name="Custom Color 9">
      <a:srgbClr val="87A239"/>
    </a:custClr>
    <a:custClr name="Custom Color 10">
      <a:srgbClr val="576820"/>
    </a:custClr>
    <a:custClr name="Custom Color 11">
      <a:srgbClr val="279199"/>
    </a:custClr>
    <a:custClr name="Custom Color 12">
      <a:srgbClr val="15535A"/>
    </a:custClr>
  </a:custClrLst>
</a:theme>
</file>

<file path=ppt/theme/theme2.xml><?xml version="1.0" encoding="utf-8"?>
<a:theme xmlns:a="http://schemas.openxmlformats.org/drawingml/2006/main" name="Office Theme">
  <a:themeElements>
    <a:clrScheme name="Avaya">
      <a:dk1>
        <a:srgbClr val="323232"/>
      </a:dk1>
      <a:lt1>
        <a:sysClr val="window" lastClr="FFFFFF"/>
      </a:lt1>
      <a:dk2>
        <a:srgbClr val="000000"/>
      </a:dk2>
      <a:lt2>
        <a:srgbClr val="DDDDDD"/>
      </a:lt2>
      <a:accent1>
        <a:srgbClr val="CC0000"/>
      </a:accent1>
      <a:accent2>
        <a:srgbClr val="A9A9A9"/>
      </a:accent2>
      <a:accent3>
        <a:srgbClr val="7EAEDF"/>
      </a:accent3>
      <a:accent4>
        <a:srgbClr val="FAA145"/>
      </a:accent4>
      <a:accent5>
        <a:srgbClr val="B7E349"/>
      </a:accent5>
      <a:accent6>
        <a:srgbClr val="5AC5D4"/>
      </a:accent6>
      <a:hlink>
        <a:srgbClr val="7EAEDF"/>
      </a:hlink>
      <a:folHlink>
        <a:srgbClr val="FAA14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Avaya">
      <a:dk1>
        <a:srgbClr val="323232"/>
      </a:dk1>
      <a:lt1>
        <a:sysClr val="window" lastClr="FFFFFF"/>
      </a:lt1>
      <a:dk2>
        <a:srgbClr val="000000"/>
      </a:dk2>
      <a:lt2>
        <a:srgbClr val="DDDDDD"/>
      </a:lt2>
      <a:accent1>
        <a:srgbClr val="CC0000"/>
      </a:accent1>
      <a:accent2>
        <a:srgbClr val="A9A9A9"/>
      </a:accent2>
      <a:accent3>
        <a:srgbClr val="7EAEDF"/>
      </a:accent3>
      <a:accent4>
        <a:srgbClr val="FAA145"/>
      </a:accent4>
      <a:accent5>
        <a:srgbClr val="B7E349"/>
      </a:accent5>
      <a:accent6>
        <a:srgbClr val="5AC5D4"/>
      </a:accent6>
      <a:hlink>
        <a:srgbClr val="7EAEDF"/>
      </a:hlink>
      <a:folHlink>
        <a:srgbClr val="FAA145"/>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514</Words>
  <Application>Microsoft Office PowerPoint</Application>
  <PresentationFormat>On-screen Show (4:3)</PresentationFormat>
  <Paragraphs>94</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AV Red TemplatePPT2003P</vt:lpstr>
      <vt:lpstr>Enterprise Wireless Solutions:  Controller-based vs. Controller-less</vt:lpstr>
      <vt:lpstr>Wi-Fi is Evolving</vt:lpstr>
      <vt:lpstr>Traditional Wireless Approach is Failing Conventional APs + Central Controller </vt:lpstr>
      <vt:lpstr>Wi-Fi Architectures and Traffic Flow</vt:lpstr>
      <vt:lpstr>Architecture Comparison: Performance</vt:lpstr>
      <vt:lpstr>Architecture Comparison: Scalability</vt:lpstr>
      <vt:lpstr>Architecture Comparison: Scalability</vt:lpstr>
      <vt:lpstr>Architecture Comparison: Scalability</vt:lpstr>
      <vt:lpstr>Architecture Comparison: Scalability</vt:lpstr>
      <vt:lpstr>Architecture Comparison: Resiliency</vt:lpstr>
      <vt:lpstr>Architecture Comparison: Intelligence</vt:lpstr>
      <vt:lpstr>Summary: Intelligence belongs at the Edge!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Avaya WLAN Controller or Controllerless</dc:title>
  <dc:creator/>
  <cp:lastModifiedBy/>
  <cp:revision>1</cp:revision>
  <dcterms:created xsi:type="dcterms:W3CDTF">2011-07-12T01:22:40Z</dcterms:created>
  <dcterms:modified xsi:type="dcterms:W3CDTF">2014-06-26T17:54:30Z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986398</vt:lpwstr>
  </property>
  <property fmtid="{D5CDD505-2E9C-101B-9397-08002B2CF9AE}" pid="3" name="NXPowerLiteSettings">
    <vt:lpwstr>F7000400038000</vt:lpwstr>
  </property>
  <property fmtid="{D5CDD505-2E9C-101B-9397-08002B2CF9AE}" pid="4" name="NXPowerLiteVersion">
    <vt:lpwstr>D5.1.2</vt:lpwstr>
  </property>
</Properties>
</file>