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42"/>
  </p:notesMasterIdLst>
  <p:handoutMasterIdLst>
    <p:handoutMasterId r:id="rId43"/>
  </p:handoutMasterIdLst>
  <p:sldIdLst>
    <p:sldId id="257" r:id="rId2"/>
    <p:sldId id="259" r:id="rId3"/>
    <p:sldId id="325" r:id="rId4"/>
    <p:sldId id="291" r:id="rId5"/>
    <p:sldId id="315" r:id="rId6"/>
    <p:sldId id="266" r:id="rId7"/>
    <p:sldId id="268" r:id="rId8"/>
    <p:sldId id="302" r:id="rId9"/>
    <p:sldId id="309" r:id="rId10"/>
    <p:sldId id="310" r:id="rId11"/>
    <p:sldId id="304" r:id="rId12"/>
    <p:sldId id="305" r:id="rId13"/>
    <p:sldId id="307" r:id="rId14"/>
    <p:sldId id="308" r:id="rId15"/>
    <p:sldId id="306" r:id="rId16"/>
    <p:sldId id="312" r:id="rId17"/>
    <p:sldId id="318" r:id="rId18"/>
    <p:sldId id="321" r:id="rId19"/>
    <p:sldId id="319" r:id="rId20"/>
    <p:sldId id="324" r:id="rId21"/>
    <p:sldId id="323" r:id="rId22"/>
    <p:sldId id="320" r:id="rId23"/>
    <p:sldId id="322" r:id="rId24"/>
    <p:sldId id="294" r:id="rId25"/>
    <p:sldId id="295" r:id="rId26"/>
    <p:sldId id="296" r:id="rId27"/>
    <p:sldId id="297" r:id="rId28"/>
    <p:sldId id="298" r:id="rId29"/>
    <p:sldId id="300" r:id="rId30"/>
    <p:sldId id="301" r:id="rId31"/>
    <p:sldId id="311" r:id="rId32"/>
    <p:sldId id="313" r:id="rId33"/>
    <p:sldId id="314" r:id="rId34"/>
    <p:sldId id="293" r:id="rId35"/>
    <p:sldId id="316" r:id="rId36"/>
    <p:sldId id="317" r:id="rId37"/>
    <p:sldId id="328" r:id="rId38"/>
    <p:sldId id="282" r:id="rId39"/>
    <p:sldId id="326" r:id="rId40"/>
    <p:sldId id="327" r:id="rId41"/>
  </p:sldIdLst>
  <p:sldSz cx="9144000" cy="6858000" type="screen4x3"/>
  <p:notesSz cx="6858000" cy="9144000"/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8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21E4AEA4-8DFA-4A89-87EB-49C32662AFE0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1483" autoAdjust="0"/>
  </p:normalViewPr>
  <p:slideViewPr>
    <p:cSldViewPr snapToGrid="0">
      <p:cViewPr>
        <p:scale>
          <a:sx n="72" d="100"/>
          <a:sy n="72" d="100"/>
        </p:scale>
        <p:origin x="-1362" y="-96"/>
      </p:cViewPr>
      <p:guideLst>
        <p:guide orient="horz" pos="2160"/>
        <p:guide orient="horz" pos="912"/>
        <p:guide orient="horz" pos="3888"/>
        <p:guide pos="2880"/>
        <p:guide pos="288"/>
        <p:guide pos="547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-3738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88A6D1-998E-4C55-8542-7AAA0C9A9AB8}" type="datetimeFigureOut">
              <a:rPr lang="en-US" smtClean="0"/>
              <a:pPr/>
              <a:t>6/12/2014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AB6F5-C0E1-4DEF-9E80-8EDB682E80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2577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141C1-3C5A-4240-87DB-9D4217E9B3B1}" type="datetimeFigureOut">
              <a:rPr lang="en-US" smtClean="0"/>
              <a:pPr/>
              <a:t>6/12/2014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1697" y="609600"/>
            <a:ext cx="4074606" cy="3055954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57684" y="3810000"/>
            <a:ext cx="5742632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A92C5E-BF34-4775-B657-4ADF2F3104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94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2238" y="609600"/>
            <a:ext cx="4073525" cy="3055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F9EB0-27AD-4D72-B1BB-CF023681D7F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2238" y="609600"/>
            <a:ext cx="4073525" cy="30559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9948BD-24F8-44C5-95CF-F65400D3C34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2238" y="609600"/>
            <a:ext cx="4073525" cy="30559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9948BD-24F8-44C5-95CF-F65400D3C34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2238" y="609600"/>
            <a:ext cx="4073525" cy="30559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9948BD-24F8-44C5-95CF-F65400D3C34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2238" y="609600"/>
            <a:ext cx="4073525" cy="30559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9948BD-24F8-44C5-95CF-F65400D3C34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2238" y="609600"/>
            <a:ext cx="4073525" cy="30559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9948BD-24F8-44C5-95CF-F65400D3C34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2238" y="609600"/>
            <a:ext cx="4073525" cy="30559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9948BD-24F8-44C5-95CF-F65400D3C34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2238" y="609600"/>
            <a:ext cx="4073525" cy="30559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9948BD-24F8-44C5-95CF-F65400D3C34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2238" y="609600"/>
            <a:ext cx="4073525" cy="30559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9948BD-24F8-44C5-95CF-F65400D3C34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2238" y="609600"/>
            <a:ext cx="4073525" cy="30559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9948BD-24F8-44C5-95CF-F65400D3C34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2238" y="609600"/>
            <a:ext cx="4073525" cy="30559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9948BD-24F8-44C5-95CF-F65400D3C34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2238" y="609600"/>
            <a:ext cx="4073525" cy="3055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F9EB0-27AD-4D72-B1BB-CF023681D7F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2238" y="609600"/>
            <a:ext cx="4073525" cy="30559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9948BD-24F8-44C5-95CF-F65400D3C34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2238" y="609600"/>
            <a:ext cx="4073525" cy="30559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9948BD-24F8-44C5-95CF-F65400D3C34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2238" y="609600"/>
            <a:ext cx="4073525" cy="30559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9948BD-24F8-44C5-95CF-F65400D3C34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2238" y="609600"/>
            <a:ext cx="4073525" cy="30559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9948BD-24F8-44C5-95CF-F65400D3C34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2238" y="609600"/>
            <a:ext cx="4073525" cy="30559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9948BD-24F8-44C5-95CF-F65400D3C34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2238" y="609600"/>
            <a:ext cx="4073525" cy="30559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9948BD-24F8-44C5-95CF-F65400D3C34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2238" y="609600"/>
            <a:ext cx="4073525" cy="30559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9948BD-24F8-44C5-95CF-F65400D3C34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2238" y="609600"/>
            <a:ext cx="4073525" cy="30559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9948BD-24F8-44C5-95CF-F65400D3C34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2238" y="609600"/>
            <a:ext cx="4073525" cy="30559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9948BD-24F8-44C5-95CF-F65400D3C34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2238" y="609600"/>
            <a:ext cx="4073525" cy="30559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9948BD-24F8-44C5-95CF-F65400D3C34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fontAlgn="auto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en-US" dirty="0" smtClean="0"/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E1FF77-B969-4397-9E6F-0FFF36CD840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mtClean="0"/>
          </a:p>
        </p:txBody>
      </p:sp>
      <p:sp>
        <p:nvSpPr>
          <p:cNvPr id="55300" name="Slide Image Placeholder 7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2238" y="609600"/>
            <a:ext cx="4073525" cy="30559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2238" y="609600"/>
            <a:ext cx="4073525" cy="30559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9948BD-24F8-44C5-95CF-F65400D3C34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2238" y="609600"/>
            <a:ext cx="4073525" cy="30559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9948BD-24F8-44C5-95CF-F65400D3C34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2238" y="609600"/>
            <a:ext cx="4073525" cy="30559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9948BD-24F8-44C5-95CF-F65400D3C34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2238" y="609600"/>
            <a:ext cx="4073525" cy="30559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9948BD-24F8-44C5-95CF-F65400D3C34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2238" y="609600"/>
            <a:ext cx="4073525" cy="3055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F9EB0-27AD-4D72-B1BB-CF023681D7F7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2238" y="609600"/>
            <a:ext cx="4073525" cy="30559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9948BD-24F8-44C5-95CF-F65400D3C34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2238" y="609600"/>
            <a:ext cx="4073525" cy="30559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9948BD-24F8-44C5-95CF-F65400D3C34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2238" y="609600"/>
            <a:ext cx="4073525" cy="30559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9948BD-24F8-44C5-95CF-F65400D3C34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2238" y="609600"/>
            <a:ext cx="4073525" cy="3055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F9EB0-27AD-4D72-B1BB-CF023681D7F7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2238" y="609600"/>
            <a:ext cx="4073525" cy="3055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F9EB0-27AD-4D72-B1BB-CF023681D7F7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2238" y="609600"/>
            <a:ext cx="4073525" cy="3055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65760" indent="-365760">
              <a:lnSpc>
                <a:spcPct val="80000"/>
              </a:lnSpc>
              <a:spcBef>
                <a:spcPts val="1200"/>
              </a:spcBef>
              <a:buClr>
                <a:srgbClr val="CC0000"/>
              </a:buClr>
              <a:buFont typeface="Webdings" pitchFamily="18" charset="2"/>
              <a:buChar char="4"/>
            </a:pPr>
            <a:r>
              <a:rPr lang="en-US" dirty="0" smtClean="0">
                <a:solidFill>
                  <a:srgbClr val="323232"/>
                </a:solidFill>
              </a:rPr>
              <a:t>Web Based Design</a:t>
            </a:r>
          </a:p>
          <a:p>
            <a:pPr marL="365760" lvl="0" indent="-365760">
              <a:lnSpc>
                <a:spcPct val="80000"/>
              </a:lnSpc>
              <a:spcBef>
                <a:spcPts val="1200"/>
              </a:spcBef>
              <a:buClr>
                <a:srgbClr val="CC0000"/>
              </a:buClr>
              <a:buFont typeface="Webdings" pitchFamily="18" charset="2"/>
              <a:buChar char="4"/>
            </a:pPr>
            <a:r>
              <a:rPr lang="en-US" sz="1400" dirty="0" smtClean="0">
                <a:solidFill>
                  <a:srgbClr val="323232"/>
                </a:solidFill>
              </a:rPr>
              <a:t>Automated deployment of Wireless Access Points.</a:t>
            </a:r>
          </a:p>
          <a:p>
            <a:pPr marL="365760" lvl="0" indent="-365760">
              <a:lnSpc>
                <a:spcPct val="80000"/>
              </a:lnSpc>
              <a:spcBef>
                <a:spcPts val="1200"/>
              </a:spcBef>
              <a:buClr>
                <a:srgbClr val="CC0000"/>
              </a:buClr>
              <a:buFont typeface="Webdings" pitchFamily="18" charset="2"/>
              <a:buChar char="4"/>
            </a:pPr>
            <a:r>
              <a:rPr lang="en-US" sz="1400" dirty="0" smtClean="0">
                <a:solidFill>
                  <a:srgbClr val="323232"/>
                </a:solidFill>
              </a:rPr>
              <a:t>RF Visibility </a:t>
            </a:r>
          </a:p>
          <a:p>
            <a:pPr marL="685800" lvl="1" indent="-228600">
              <a:buClr>
                <a:srgbClr val="A9A9A9"/>
              </a:buClr>
              <a:buFont typeface="Arial" pitchFamily="34" charset="0"/>
              <a:buChar char="–"/>
            </a:pPr>
            <a:r>
              <a:rPr lang="en-US" dirty="0" smtClean="0">
                <a:solidFill>
                  <a:srgbClr val="323232"/>
                </a:solidFill>
              </a:rPr>
              <a:t>RF Coverage Heat Maps</a:t>
            </a:r>
          </a:p>
          <a:p>
            <a:pPr marL="685800" lvl="1" indent="-228600">
              <a:buClr>
                <a:srgbClr val="A9A9A9"/>
              </a:buClr>
              <a:buFont typeface="Arial" pitchFamily="34" charset="0"/>
              <a:buChar char="–"/>
            </a:pPr>
            <a:r>
              <a:rPr lang="en-US" dirty="0" smtClean="0">
                <a:solidFill>
                  <a:srgbClr val="323232"/>
                </a:solidFill>
              </a:rPr>
              <a:t>Performance Maps</a:t>
            </a:r>
          </a:p>
          <a:p>
            <a:pPr marL="685800" lvl="1" indent="-228600">
              <a:buClr>
                <a:srgbClr val="A9A9A9"/>
              </a:buClr>
              <a:buFont typeface="Arial" pitchFamily="34" charset="0"/>
              <a:buChar char="–"/>
            </a:pPr>
            <a:r>
              <a:rPr lang="en-US" dirty="0" smtClean="0">
                <a:solidFill>
                  <a:srgbClr val="323232"/>
                </a:solidFill>
              </a:rPr>
              <a:t>Location Tracking</a:t>
            </a:r>
          </a:p>
          <a:p>
            <a:pPr marL="365760" indent="-365760">
              <a:lnSpc>
                <a:spcPct val="80000"/>
              </a:lnSpc>
              <a:spcBef>
                <a:spcPts val="1200"/>
              </a:spcBef>
              <a:buClr>
                <a:srgbClr val="CC0000"/>
              </a:buClr>
              <a:buFont typeface="Webdings" pitchFamily="18" charset="2"/>
              <a:buChar char="4"/>
            </a:pPr>
            <a:r>
              <a:rPr lang="en-US" sz="1400" dirty="0" smtClean="0">
                <a:solidFill>
                  <a:srgbClr val="323232"/>
                </a:solidFill>
              </a:rPr>
              <a:t>Customizable Dashboard</a:t>
            </a:r>
          </a:p>
          <a:p>
            <a:pPr marL="685800" lvl="1" indent="-228600">
              <a:buClr>
                <a:srgbClr val="A9A9A9"/>
              </a:buClr>
              <a:buFont typeface="Arial" pitchFamily="34" charset="0"/>
              <a:buChar char="–"/>
            </a:pPr>
            <a:r>
              <a:rPr lang="en-US" dirty="0" smtClean="0">
                <a:solidFill>
                  <a:srgbClr val="323232"/>
                </a:solidFill>
              </a:rPr>
              <a:t>Add, Move, Delete Widgets to match service needs.</a:t>
            </a:r>
            <a:endParaRPr lang="en-US" sz="1400" dirty="0" smtClean="0">
              <a:solidFill>
                <a:srgbClr val="323232"/>
              </a:solidFill>
            </a:endParaRPr>
          </a:p>
          <a:p>
            <a:pPr marL="365760" indent="-365760">
              <a:lnSpc>
                <a:spcPct val="80000"/>
              </a:lnSpc>
              <a:spcBef>
                <a:spcPts val="1200"/>
              </a:spcBef>
              <a:buClr>
                <a:srgbClr val="CC0000"/>
              </a:buClr>
              <a:buFont typeface="Webdings" pitchFamily="18" charset="2"/>
              <a:buChar char="4"/>
            </a:pPr>
            <a:r>
              <a:rPr lang="en-US" sz="1400" dirty="0" smtClean="0">
                <a:solidFill>
                  <a:srgbClr val="323232"/>
                </a:solidFill>
              </a:rPr>
              <a:t>Comprehensive &amp; Customizable Reports</a:t>
            </a:r>
          </a:p>
          <a:p>
            <a:pPr marL="685800" lvl="1" indent="-228600">
              <a:buClr>
                <a:srgbClr val="A9A9A9"/>
              </a:buClr>
              <a:buFont typeface="Arial" pitchFamily="34" charset="0"/>
              <a:buChar char="–"/>
            </a:pPr>
            <a:r>
              <a:rPr lang="en-US" dirty="0" smtClean="0">
                <a:solidFill>
                  <a:srgbClr val="323232"/>
                </a:solidFill>
              </a:rPr>
              <a:t>Define what to report, when to run and where to deliver.</a:t>
            </a:r>
          </a:p>
          <a:p>
            <a:pPr marL="365760" lvl="0" indent="-365760">
              <a:lnSpc>
                <a:spcPct val="80000"/>
              </a:lnSpc>
              <a:spcBef>
                <a:spcPts val="1200"/>
              </a:spcBef>
              <a:buClr>
                <a:srgbClr val="CC0000"/>
              </a:buClr>
              <a:buFont typeface="Webdings" pitchFamily="18" charset="2"/>
              <a:buChar char="4"/>
            </a:pPr>
            <a:r>
              <a:rPr lang="en-US" sz="1400" dirty="0" smtClean="0">
                <a:solidFill>
                  <a:srgbClr val="323232"/>
                </a:solidFill>
              </a:rPr>
              <a:t>Customizable Alerts / Alarms </a:t>
            </a:r>
          </a:p>
          <a:p>
            <a:pPr marL="685800" lvl="1" indent="-228600">
              <a:buClr>
                <a:srgbClr val="A9A9A9"/>
              </a:buClr>
              <a:buFont typeface="Arial" pitchFamily="34" charset="0"/>
              <a:buChar char="–"/>
            </a:pPr>
            <a:r>
              <a:rPr lang="en-US" dirty="0" smtClean="0">
                <a:solidFill>
                  <a:srgbClr val="323232"/>
                </a:solidFill>
              </a:rPr>
              <a:t>Network &amp; Application Triggers</a:t>
            </a:r>
          </a:p>
          <a:p>
            <a:pPr marL="685800" lvl="1" indent="-228600">
              <a:buClr>
                <a:srgbClr val="A9A9A9"/>
              </a:buClr>
              <a:buFont typeface="Arial" pitchFamily="34" charset="0"/>
              <a:buChar char="–"/>
            </a:pPr>
            <a:r>
              <a:rPr lang="en-US" dirty="0" smtClean="0">
                <a:solidFill>
                  <a:srgbClr val="323232"/>
                </a:solidFill>
              </a:rPr>
              <a:t>Rouge Detection / Mitigation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F9EB0-27AD-4D72-B1BB-CF023681D7F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2238" y="609600"/>
            <a:ext cx="4073525" cy="3055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F9EB0-27AD-4D72-B1BB-CF023681D7F7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2238" y="609600"/>
            <a:ext cx="4073525" cy="30559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9948BD-24F8-44C5-95CF-F65400D3C34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2238" y="609600"/>
            <a:ext cx="4073525" cy="3055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F9EB0-27AD-4D72-B1BB-CF023681D7F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2238" y="609600"/>
            <a:ext cx="4073525" cy="3055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F9EB0-27AD-4D72-B1BB-CF023681D7F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2238" y="609600"/>
            <a:ext cx="4073525" cy="30559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9948BD-24F8-44C5-95CF-F65400D3C34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2238" y="609600"/>
            <a:ext cx="4073525" cy="30559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9948BD-24F8-44C5-95CF-F65400D3C34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PowerOfW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05840" y="1905000"/>
            <a:ext cx="2194560" cy="86710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 bwMode="white">
          <a:xfrm>
            <a:off x="0" y="3169920"/>
            <a:ext cx="9144000" cy="2926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BD419-6049-4DB5-B5BA-D2BCF73E2824}" type="datetime1">
              <a:rPr lang="en-US" smtClean="0"/>
              <a:pPr/>
              <a:t>6/12/2014</a:t>
            </a:fld>
            <a:endParaRPr lang="en-US"/>
          </a:p>
        </p:txBody>
      </p:sp>
      <p:sp>
        <p:nvSpPr>
          <p:cNvPr id="7" name="Rectangle 42"/>
          <p:cNvSpPr>
            <a:spLocks noChangeArrowheads="1"/>
          </p:cNvSpPr>
          <p:nvPr/>
        </p:nvSpPr>
        <p:spPr bwMode="invGray">
          <a:xfrm flipH="1">
            <a:off x="0" y="-6350"/>
            <a:ext cx="9144000" cy="365125"/>
          </a:xfrm>
          <a:prstGeom prst="rect">
            <a:avLst/>
          </a:prstGeom>
          <a:gradFill rotWithShape="1">
            <a:gsLst>
              <a:gs pos="0">
                <a:srgbClr val="91050F"/>
              </a:gs>
              <a:gs pos="100000">
                <a:srgbClr val="D1081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8" name="Group 97"/>
          <p:cNvGrpSpPr>
            <a:grpSpLocks/>
          </p:cNvGrpSpPr>
          <p:nvPr/>
        </p:nvGrpSpPr>
        <p:grpSpPr bwMode="auto">
          <a:xfrm>
            <a:off x="2324100" y="-6350"/>
            <a:ext cx="6821488" cy="365760"/>
            <a:chOff x="3784600" y="0"/>
            <a:chExt cx="5359400" cy="281857"/>
          </a:xfrm>
        </p:grpSpPr>
        <p:sp>
          <p:nvSpPr>
            <p:cNvPr id="9" name="Rectangle 496"/>
            <p:cNvSpPr>
              <a:spLocks noChangeArrowheads="1"/>
            </p:cNvSpPr>
            <p:nvPr/>
          </p:nvSpPr>
          <p:spPr bwMode="invGray">
            <a:xfrm>
              <a:off x="4100153" y="0"/>
              <a:ext cx="305574" cy="274374"/>
            </a:xfrm>
            <a:prstGeom prst="rect">
              <a:avLst/>
            </a:prstGeom>
            <a:solidFill>
              <a:srgbClr val="D10811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0" name="Rectangle 497"/>
            <p:cNvSpPr>
              <a:spLocks noChangeArrowheads="1"/>
            </p:cNvSpPr>
            <p:nvPr/>
          </p:nvSpPr>
          <p:spPr bwMode="invGray">
            <a:xfrm>
              <a:off x="3784600" y="0"/>
              <a:ext cx="304327" cy="274374"/>
            </a:xfrm>
            <a:prstGeom prst="rect">
              <a:avLst/>
            </a:prstGeom>
            <a:solidFill>
              <a:srgbClr val="D10811">
                <a:alpha val="5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1" name="Rectangle 498"/>
            <p:cNvSpPr>
              <a:spLocks noChangeArrowheads="1"/>
            </p:cNvSpPr>
            <p:nvPr/>
          </p:nvSpPr>
          <p:spPr bwMode="invGray">
            <a:xfrm>
              <a:off x="8519131" y="0"/>
              <a:ext cx="624869" cy="278115"/>
            </a:xfrm>
            <a:prstGeom prst="rect">
              <a:avLst/>
            </a:prstGeom>
            <a:solidFill>
              <a:srgbClr val="D10811">
                <a:alpha val="45882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2" name="Rectangle 499"/>
            <p:cNvSpPr>
              <a:spLocks noChangeArrowheads="1"/>
            </p:cNvSpPr>
            <p:nvPr/>
          </p:nvSpPr>
          <p:spPr bwMode="invGray">
            <a:xfrm>
              <a:off x="7875554" y="0"/>
              <a:ext cx="304327" cy="274374"/>
            </a:xfrm>
            <a:prstGeom prst="rect">
              <a:avLst/>
            </a:prstGeom>
            <a:solidFill>
              <a:srgbClr val="D10811">
                <a:alpha val="79999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3" name="Rectangle 500"/>
            <p:cNvSpPr>
              <a:spLocks noChangeArrowheads="1"/>
            </p:cNvSpPr>
            <p:nvPr/>
          </p:nvSpPr>
          <p:spPr bwMode="invGray">
            <a:xfrm>
              <a:off x="5677914" y="0"/>
              <a:ext cx="305575" cy="274374"/>
            </a:xfrm>
            <a:prstGeom prst="rect">
              <a:avLst/>
            </a:prstGeom>
            <a:solidFill>
              <a:srgbClr val="D10811">
                <a:alpha val="7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4" name="Rectangle 501"/>
            <p:cNvSpPr>
              <a:spLocks noChangeArrowheads="1"/>
            </p:cNvSpPr>
            <p:nvPr/>
          </p:nvSpPr>
          <p:spPr bwMode="invGray">
            <a:xfrm>
              <a:off x="5362362" y="0"/>
              <a:ext cx="305574" cy="274374"/>
            </a:xfrm>
            <a:prstGeom prst="rect">
              <a:avLst/>
            </a:prstGeom>
            <a:solidFill>
              <a:srgbClr val="D10811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5" name="Rectangle 602"/>
            <p:cNvSpPr>
              <a:spLocks noChangeArrowheads="1"/>
            </p:cNvSpPr>
            <p:nvPr/>
          </p:nvSpPr>
          <p:spPr bwMode="invGray">
            <a:xfrm>
              <a:off x="6962573" y="1"/>
              <a:ext cx="922959" cy="281856"/>
            </a:xfrm>
            <a:prstGeom prst="rect">
              <a:avLst/>
            </a:prstGeom>
            <a:solidFill>
              <a:srgbClr val="D1081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6" name="Rectangle 609"/>
            <p:cNvSpPr>
              <a:spLocks noChangeArrowheads="1"/>
            </p:cNvSpPr>
            <p:nvPr/>
          </p:nvSpPr>
          <p:spPr bwMode="invGray">
            <a:xfrm>
              <a:off x="6166833" y="0"/>
              <a:ext cx="305575" cy="274374"/>
            </a:xfrm>
            <a:prstGeom prst="rect">
              <a:avLst/>
            </a:prstGeom>
            <a:solidFill>
              <a:srgbClr val="D10811">
                <a:alpha val="3803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</p:grpSp>
      <p:grpSp>
        <p:nvGrpSpPr>
          <p:cNvPr id="17" name="Group 97"/>
          <p:cNvGrpSpPr>
            <a:grpSpLocks/>
          </p:cNvGrpSpPr>
          <p:nvPr/>
        </p:nvGrpSpPr>
        <p:grpSpPr bwMode="auto">
          <a:xfrm>
            <a:off x="2322513" y="-6350"/>
            <a:ext cx="6821487" cy="352425"/>
            <a:chOff x="3784600" y="0"/>
            <a:chExt cx="5359400" cy="276868"/>
          </a:xfrm>
        </p:grpSpPr>
        <p:sp>
          <p:nvSpPr>
            <p:cNvPr id="18" name="Rectangle 496"/>
            <p:cNvSpPr>
              <a:spLocks noChangeArrowheads="1"/>
            </p:cNvSpPr>
            <p:nvPr/>
          </p:nvSpPr>
          <p:spPr bwMode="invGray">
            <a:xfrm>
              <a:off x="4100152" y="0"/>
              <a:ext cx="305575" cy="274374"/>
            </a:xfrm>
            <a:prstGeom prst="rect">
              <a:avLst/>
            </a:prstGeom>
            <a:solidFill>
              <a:srgbClr val="D10811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9" name="Rectangle 497"/>
            <p:cNvSpPr>
              <a:spLocks noChangeArrowheads="1"/>
            </p:cNvSpPr>
            <p:nvPr/>
          </p:nvSpPr>
          <p:spPr bwMode="invGray">
            <a:xfrm>
              <a:off x="3784600" y="0"/>
              <a:ext cx="304327" cy="274374"/>
            </a:xfrm>
            <a:prstGeom prst="rect">
              <a:avLst/>
            </a:prstGeom>
            <a:solidFill>
              <a:srgbClr val="D10811">
                <a:alpha val="5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0" name="Rectangle 498"/>
            <p:cNvSpPr>
              <a:spLocks noChangeArrowheads="1"/>
            </p:cNvSpPr>
            <p:nvPr/>
          </p:nvSpPr>
          <p:spPr bwMode="invGray">
            <a:xfrm>
              <a:off x="8519132" y="0"/>
              <a:ext cx="624868" cy="276868"/>
            </a:xfrm>
            <a:prstGeom prst="rect">
              <a:avLst/>
            </a:prstGeom>
            <a:solidFill>
              <a:srgbClr val="D10811">
                <a:alpha val="45882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1" name="Rectangle 499"/>
            <p:cNvSpPr>
              <a:spLocks noChangeArrowheads="1"/>
            </p:cNvSpPr>
            <p:nvPr/>
          </p:nvSpPr>
          <p:spPr bwMode="invGray">
            <a:xfrm>
              <a:off x="7875555" y="0"/>
              <a:ext cx="304327" cy="274374"/>
            </a:xfrm>
            <a:prstGeom prst="rect">
              <a:avLst/>
            </a:prstGeom>
            <a:solidFill>
              <a:srgbClr val="D10811">
                <a:alpha val="79999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2" name="Rectangle 500"/>
            <p:cNvSpPr>
              <a:spLocks noChangeArrowheads="1"/>
            </p:cNvSpPr>
            <p:nvPr/>
          </p:nvSpPr>
          <p:spPr bwMode="invGray">
            <a:xfrm>
              <a:off x="5677914" y="0"/>
              <a:ext cx="305574" cy="274374"/>
            </a:xfrm>
            <a:prstGeom prst="rect">
              <a:avLst/>
            </a:prstGeom>
            <a:solidFill>
              <a:srgbClr val="D10811">
                <a:alpha val="7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3" name="Rectangle 501"/>
            <p:cNvSpPr>
              <a:spLocks noChangeArrowheads="1"/>
            </p:cNvSpPr>
            <p:nvPr/>
          </p:nvSpPr>
          <p:spPr bwMode="invGray">
            <a:xfrm>
              <a:off x="5362361" y="0"/>
              <a:ext cx="305575" cy="274374"/>
            </a:xfrm>
            <a:prstGeom prst="rect">
              <a:avLst/>
            </a:prstGeom>
            <a:solidFill>
              <a:srgbClr val="D10811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4" name="Rectangle 609"/>
            <p:cNvSpPr>
              <a:spLocks noChangeArrowheads="1"/>
            </p:cNvSpPr>
            <p:nvPr/>
          </p:nvSpPr>
          <p:spPr bwMode="invGray">
            <a:xfrm>
              <a:off x="6166833" y="0"/>
              <a:ext cx="305574" cy="274374"/>
            </a:xfrm>
            <a:prstGeom prst="rect">
              <a:avLst/>
            </a:prstGeom>
            <a:solidFill>
              <a:srgbClr val="D10811">
                <a:alpha val="3803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</p:grpSp>
      <p:cxnSp>
        <p:nvCxnSpPr>
          <p:cNvPr id="31" name="Straight Connector 30"/>
          <p:cNvCxnSpPr/>
          <p:nvPr/>
        </p:nvCxnSpPr>
        <p:spPr bwMode="ltGray">
          <a:xfrm>
            <a:off x="0" y="3171825"/>
            <a:ext cx="913923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2496" y="3429000"/>
            <a:ext cx="6089904" cy="1365504"/>
          </a:xfrm>
        </p:spPr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4876800"/>
            <a:ext cx="6089904" cy="9906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cxnSp>
        <p:nvCxnSpPr>
          <p:cNvPr id="32" name="Straight Connector 31"/>
          <p:cNvCxnSpPr/>
          <p:nvPr/>
        </p:nvCxnSpPr>
        <p:spPr bwMode="ltGray">
          <a:xfrm>
            <a:off x="0" y="6100763"/>
            <a:ext cx="913923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23A94-501F-430F-9F24-22DB171F1A84}" type="datetime1">
              <a:rPr lang="en-US" smtClean="0"/>
              <a:pPr/>
              <a:t>6/12/2014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4715"/>
            <a:ext cx="8229600" cy="838200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6172200"/>
            <a:ext cx="8229600" cy="22860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B8EF3-7915-4029-8188-B964D2222328}" type="datetime1">
              <a:rPr lang="en-US" smtClean="0"/>
              <a:pPr/>
              <a:t>6/12/2014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4715"/>
            <a:ext cx="8229600" cy="838200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gray">
          <a:xfrm>
            <a:off x="5186597" y="1600200"/>
            <a:ext cx="3342806" cy="3789206"/>
          </a:xfrm>
          <a:ln w="152400">
            <a:solidFill>
              <a:schemeClr val="bg2"/>
            </a:solidFill>
            <a:miter lim="800000"/>
          </a:ln>
        </p:spPr>
        <p:txBody>
          <a:bodyPr tIns="18288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47800"/>
            <a:ext cx="4267200" cy="4724400"/>
          </a:xfr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16FC-041D-4C73-A0CA-50E3B59E0A5D}" type="datetime1">
              <a:rPr lang="en-US" smtClean="0"/>
              <a:pPr/>
              <a:t>6/12/2014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1447800"/>
            <a:ext cx="4343400" cy="4724400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3AC4-C33A-411A-AFB6-6A67FA1ED1AC}" type="datetime1">
              <a:rPr lang="en-US" smtClean="0"/>
              <a:pPr/>
              <a:t>6/12/2014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 bwMode="gray">
          <a:xfrm>
            <a:off x="5184648" y="1600200"/>
            <a:ext cx="3346704" cy="3785616"/>
          </a:xfrm>
          <a:ln w="152400">
            <a:solidFill>
              <a:schemeClr val="bg2"/>
            </a:solidFill>
            <a:miter lim="800000"/>
          </a:ln>
        </p:spPr>
        <p:txBody>
          <a:bodyPr tIns="182880">
            <a:normAutofit/>
          </a:bodyPr>
          <a:lstStyle>
            <a:lvl1pPr algn="ctr">
              <a:buNone/>
              <a:defRPr sz="2000"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3886200"/>
            <a:ext cx="3886200" cy="2286000"/>
          </a:xfrm>
        </p:spPr>
        <p:txBody>
          <a:bodyPr>
            <a:noAutofit/>
          </a:bodyPr>
          <a:lstStyle>
            <a:lvl1pPr marL="231775" indent="-231775">
              <a:defRPr sz="1800"/>
            </a:lvl1pPr>
            <a:lvl2pPr marL="508000" indent="-217488">
              <a:defRPr sz="1600"/>
            </a:lvl2pPr>
            <a:lvl3pPr marL="798513" indent="-174625"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1EFF9-E965-4782-A371-B4051B6C04E4}" type="datetime1">
              <a:rPr lang="en-US" smtClean="0"/>
              <a:pPr/>
              <a:t>6/12/2014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 bwMode="gray">
          <a:xfrm>
            <a:off x="4876800" y="1600200"/>
            <a:ext cx="3657600" cy="2057400"/>
          </a:xfrm>
          <a:ln w="152400">
            <a:solidFill>
              <a:schemeClr val="bg2"/>
            </a:solidFill>
            <a:miter lim="800000"/>
          </a:ln>
        </p:spPr>
        <p:txBody>
          <a:bodyPr tIns="182880">
            <a:normAutofit/>
          </a:bodyPr>
          <a:lstStyle>
            <a:lvl1pPr algn="ctr">
              <a:buNone/>
              <a:defRPr sz="2000"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4724400" y="3886200"/>
            <a:ext cx="3962400" cy="2286000"/>
          </a:xfrm>
        </p:spPr>
        <p:txBody>
          <a:bodyPr>
            <a:noAutofit/>
          </a:bodyPr>
          <a:lstStyle>
            <a:lvl1pPr marL="231775" indent="-231775">
              <a:defRPr sz="1800"/>
            </a:lvl1pPr>
            <a:lvl2pPr marL="566738" indent="-219075">
              <a:defRPr sz="1600"/>
            </a:lvl2pPr>
            <a:lvl3pPr marL="914400" indent="-231775"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 bwMode="gray">
          <a:xfrm>
            <a:off x="601835" y="1600200"/>
            <a:ext cx="3657600" cy="2057400"/>
          </a:xfrm>
          <a:ln w="152400">
            <a:solidFill>
              <a:schemeClr val="bg2"/>
            </a:solidFill>
            <a:miter lim="800000"/>
          </a:ln>
        </p:spPr>
        <p:txBody>
          <a:bodyPr tIns="182880">
            <a:normAutofit/>
          </a:bodyPr>
          <a:lstStyle>
            <a:lvl1pPr algn="ctr">
              <a:buNone/>
              <a:defRPr sz="2000"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3657600"/>
            <a:ext cx="2423160" cy="2514600"/>
          </a:xfrm>
        </p:spPr>
        <p:txBody>
          <a:bodyPr>
            <a:noAutofit/>
          </a:bodyPr>
          <a:lstStyle>
            <a:lvl1pPr marL="231775" indent="-231775">
              <a:defRPr sz="1800"/>
            </a:lvl1pPr>
            <a:lvl2pPr marL="566738" indent="-219075">
              <a:defRPr sz="1600"/>
            </a:lvl2pPr>
            <a:lvl3pPr marL="914400" indent="-231775"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1A07-B22F-4A12-B6AE-5480EFA744A1}" type="datetime1">
              <a:rPr lang="en-US" smtClean="0"/>
              <a:pPr/>
              <a:t>6/12/2014</a:t>
            </a:fld>
            <a:endParaRPr lang="en-US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338286" y="3657600"/>
            <a:ext cx="2423160" cy="2514600"/>
          </a:xfrm>
        </p:spPr>
        <p:txBody>
          <a:bodyPr>
            <a:noAutofit/>
          </a:bodyPr>
          <a:lstStyle>
            <a:lvl1pPr marL="231775" indent="-231775">
              <a:defRPr sz="1800"/>
            </a:lvl1pPr>
            <a:lvl2pPr marL="566738" indent="-219075">
              <a:defRPr sz="1600"/>
            </a:lvl2pPr>
            <a:lvl3pPr marL="914400" indent="-231775"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 bwMode="gray">
          <a:xfrm>
            <a:off x="632867" y="1600200"/>
            <a:ext cx="2200274" cy="1777144"/>
          </a:xfrm>
          <a:ln w="152400">
            <a:solidFill>
              <a:schemeClr val="bg2"/>
            </a:solidFill>
            <a:miter lim="800000"/>
          </a:ln>
        </p:spPr>
        <p:txBody>
          <a:bodyPr tIns="182880">
            <a:normAutofit/>
          </a:bodyPr>
          <a:lstStyle>
            <a:lvl1pPr marL="0" indent="0" algn="ctr">
              <a:buNone/>
              <a:tabLst/>
              <a:defRPr sz="1800"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7"/>
          </p:nvPr>
        </p:nvSpPr>
        <p:spPr bwMode="gray">
          <a:xfrm>
            <a:off x="3470148" y="1600200"/>
            <a:ext cx="2203704" cy="1773936"/>
          </a:xfrm>
          <a:ln w="152400">
            <a:solidFill>
              <a:schemeClr val="bg2"/>
            </a:solidFill>
            <a:miter lim="800000"/>
          </a:ln>
        </p:spPr>
        <p:txBody>
          <a:bodyPr tIns="18288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 bwMode="gray">
          <a:xfrm>
            <a:off x="6314857" y="1600200"/>
            <a:ext cx="2199556" cy="1776564"/>
          </a:xfrm>
          <a:ln w="152400">
            <a:solidFill>
              <a:schemeClr val="bg2"/>
            </a:solidFill>
            <a:miter lim="800000"/>
          </a:ln>
        </p:spPr>
        <p:txBody>
          <a:bodyPr tIns="18288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6204858" y="3657600"/>
            <a:ext cx="2423160" cy="2514600"/>
          </a:xfrm>
        </p:spPr>
        <p:txBody>
          <a:bodyPr>
            <a:noAutofit/>
          </a:bodyPr>
          <a:lstStyle>
            <a:lvl1pPr marL="231775" indent="-231775">
              <a:defRPr sz="1800"/>
            </a:lvl1pPr>
            <a:lvl2pPr marL="566738" indent="-219075">
              <a:defRPr sz="1600"/>
            </a:lvl2pPr>
            <a:lvl3pPr marL="914400" indent="-231775"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37028" y="3657600"/>
            <a:ext cx="2343332" cy="25146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0" indent="0">
              <a:buNone/>
              <a:defRPr sz="1800"/>
            </a:lvl2pPr>
            <a:lvl3pPr marL="914400" indent="-231775"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B2A23-AE32-4526-B049-6593DD3B16B2}" type="datetime1">
              <a:rPr lang="en-US" smtClean="0"/>
              <a:pPr/>
              <a:t>6/12/2014</a:t>
            </a:fld>
            <a:endParaRPr lang="en-US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3418114" y="3657600"/>
            <a:ext cx="2343332" cy="25146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0" indent="0">
              <a:buNone/>
              <a:defRPr sz="1800"/>
            </a:lvl2pPr>
            <a:lvl3pPr marL="914400" indent="-231775"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6284686" y="3657600"/>
            <a:ext cx="2343332" cy="25146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0" indent="0">
              <a:buNone/>
              <a:defRPr sz="1800"/>
            </a:lvl2pPr>
            <a:lvl3pPr marL="914400" indent="-231775"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6"/>
          </p:nvPr>
        </p:nvSpPr>
        <p:spPr bwMode="gray">
          <a:xfrm>
            <a:off x="632867" y="1600200"/>
            <a:ext cx="2200274" cy="1777144"/>
          </a:xfrm>
          <a:ln w="152400">
            <a:solidFill>
              <a:schemeClr val="bg2"/>
            </a:solidFill>
            <a:miter lim="800000"/>
          </a:ln>
        </p:spPr>
        <p:txBody>
          <a:bodyPr tIns="182880">
            <a:normAutofit/>
          </a:bodyPr>
          <a:lstStyle>
            <a:lvl1pPr marL="0" indent="0" algn="ctr">
              <a:buNone/>
              <a:tabLst/>
              <a:defRPr sz="1800"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7"/>
          </p:nvPr>
        </p:nvSpPr>
        <p:spPr bwMode="gray">
          <a:xfrm>
            <a:off x="3470148" y="1600200"/>
            <a:ext cx="2203704" cy="1773936"/>
          </a:xfrm>
          <a:ln w="152400">
            <a:solidFill>
              <a:schemeClr val="bg2"/>
            </a:solidFill>
            <a:miter lim="800000"/>
          </a:ln>
        </p:spPr>
        <p:txBody>
          <a:bodyPr tIns="18288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3"/>
          </p:nvPr>
        </p:nvSpPr>
        <p:spPr bwMode="gray">
          <a:xfrm>
            <a:off x="6314857" y="1600200"/>
            <a:ext cx="2199556" cy="1776564"/>
          </a:xfrm>
          <a:ln w="152400">
            <a:solidFill>
              <a:schemeClr val="bg2"/>
            </a:solidFill>
            <a:miter lim="800000"/>
          </a:ln>
        </p:spPr>
        <p:txBody>
          <a:bodyPr tIns="18288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One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3657600"/>
            <a:ext cx="8229600" cy="2514600"/>
          </a:xfrm>
        </p:spPr>
        <p:txBody>
          <a:bodyPr>
            <a:noAutofit/>
          </a:bodyPr>
          <a:lstStyle>
            <a:lvl1pPr marL="231775" indent="-231775">
              <a:defRPr sz="1800"/>
            </a:lvl1pPr>
            <a:lvl2pPr marL="566738" indent="-219075">
              <a:defRPr sz="1600"/>
            </a:lvl2pPr>
            <a:lvl3pPr marL="914400" indent="-231775"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360E5-E30C-4DA4-BD60-7B6AC863CF62}" type="datetime1">
              <a:rPr lang="en-US" smtClean="0"/>
              <a:pPr/>
              <a:t>6/12/2014</a:t>
            </a:fld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 bwMode="gray">
          <a:xfrm>
            <a:off x="632867" y="1600200"/>
            <a:ext cx="2200274" cy="1777144"/>
          </a:xfrm>
          <a:ln w="152400">
            <a:solidFill>
              <a:schemeClr val="bg2"/>
            </a:solidFill>
            <a:miter lim="800000"/>
          </a:ln>
        </p:spPr>
        <p:txBody>
          <a:bodyPr tIns="182880">
            <a:normAutofit/>
          </a:bodyPr>
          <a:lstStyle>
            <a:lvl1pPr marL="0" indent="0" algn="ctr">
              <a:buNone/>
              <a:tabLst/>
              <a:defRPr sz="1800"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7"/>
          </p:nvPr>
        </p:nvSpPr>
        <p:spPr bwMode="gray">
          <a:xfrm>
            <a:off x="3470148" y="1600200"/>
            <a:ext cx="2203704" cy="1773936"/>
          </a:xfrm>
          <a:ln w="152400">
            <a:solidFill>
              <a:schemeClr val="bg2"/>
            </a:solidFill>
            <a:miter lim="800000"/>
          </a:ln>
        </p:spPr>
        <p:txBody>
          <a:bodyPr tIns="18288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3"/>
          </p:nvPr>
        </p:nvSpPr>
        <p:spPr bwMode="gray">
          <a:xfrm>
            <a:off x="6314857" y="1600200"/>
            <a:ext cx="2199556" cy="1776564"/>
          </a:xfrm>
          <a:ln w="152400">
            <a:solidFill>
              <a:schemeClr val="bg2"/>
            </a:solidFill>
            <a:miter lim="800000"/>
          </a:ln>
        </p:spPr>
        <p:txBody>
          <a:bodyPr tIns="18288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rizont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4715"/>
            <a:ext cx="8229600" cy="838200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gray">
          <a:xfrm>
            <a:off x="1573968" y="1740674"/>
            <a:ext cx="5996066" cy="3837480"/>
          </a:xfrm>
          <a:ln w="152400">
            <a:solidFill>
              <a:schemeClr val="bg2"/>
            </a:solidFill>
            <a:miter lim="800000"/>
          </a:ln>
        </p:spPr>
        <p:txBody>
          <a:bodyPr tIns="182880">
            <a:no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E0CD2-63A1-4D15-92C2-5F1852DDD605}" type="datetime1">
              <a:rPr lang="en-US" smtClean="0"/>
              <a:pPr/>
              <a:t>6/12/2014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aya Log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owerOfWe_reverse2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 bwMode="black">
          <a:xfrm>
            <a:off x="2595608" y="2645764"/>
            <a:ext cx="3952784" cy="156647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84BA3-2030-4FC5-8B8A-D60DBF198AFE}" type="datetime1">
              <a:rPr lang="en-US" smtClean="0"/>
              <a:pPr/>
              <a:t>6/12/2014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8376920" y="6565900"/>
            <a:ext cx="309700" cy="20313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>
              <a:lnSpc>
                <a:spcPct val="90000"/>
              </a:lnSpc>
            </a:pPr>
            <a:fld id="{758C98C5-C197-4167-B328-DA835286C05A}" type="slidenum">
              <a:rPr lang="en-US" sz="800" smtClean="0">
                <a:solidFill>
                  <a:srgbClr val="8F8F8F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800" dirty="0" smtClean="0">
              <a:solidFill>
                <a:srgbClr val="8F8F8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20526-6F7B-4820-AE52-CBAF9D1B053E}" type="datetime1">
              <a:rPr lang="en-US" smtClean="0"/>
              <a:pPr/>
              <a:t>6/12/2014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6065"/>
            <a:ext cx="2057400" cy="57161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6065"/>
            <a:ext cx="6019800" cy="571613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93251-DD1A-43E1-955B-E09BA603CA18}" type="datetime1">
              <a:rPr lang="en-US" smtClean="0"/>
              <a:pPr/>
              <a:t>6/12/2014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79D8-FDCF-4695-B150-B4B6F53576B9}" type="datetime1">
              <a:rPr lang="en-US" smtClean="0"/>
              <a:pPr/>
              <a:t>6/12/2014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1295400"/>
            <a:ext cx="8229600" cy="4572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2200"/>
            </a:lvl2pPr>
            <a:lvl3pPr>
              <a:spcBef>
                <a:spcPts val="0"/>
              </a:spcBef>
              <a:buNone/>
              <a:defRPr sz="2200"/>
            </a:lvl3pPr>
            <a:lvl4pPr>
              <a:spcBef>
                <a:spcPts val="0"/>
              </a:spcBef>
              <a:buNone/>
              <a:defRPr sz="2200"/>
            </a:lvl4pPr>
            <a:lvl5pPr>
              <a:spcBef>
                <a:spcPts val="0"/>
              </a:spcBef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A722-CA97-4F30-B649-5B46967AD5BA}" type="datetime1">
              <a:rPr lang="en-US" smtClean="0"/>
              <a:pPr/>
              <a:t>6/12/2014</a:t>
            </a:fld>
            <a:endParaRPr lang="en-US"/>
          </a:p>
        </p:txBody>
      </p:sp>
      <p:sp>
        <p:nvSpPr>
          <p:cNvPr id="8" name="Rectangle 42"/>
          <p:cNvSpPr>
            <a:spLocks noChangeArrowheads="1"/>
          </p:cNvSpPr>
          <p:nvPr/>
        </p:nvSpPr>
        <p:spPr bwMode="invGray">
          <a:xfrm>
            <a:off x="0" y="1581151"/>
            <a:ext cx="9144000" cy="3475038"/>
          </a:xfrm>
          <a:prstGeom prst="rect">
            <a:avLst/>
          </a:prstGeom>
          <a:gradFill rotWithShape="1">
            <a:gsLst>
              <a:gs pos="0">
                <a:srgbClr val="98050E"/>
              </a:gs>
              <a:gs pos="100000">
                <a:srgbClr val="D1081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invGray">
          <a:xfrm>
            <a:off x="3159125" y="1581151"/>
            <a:ext cx="304800" cy="246063"/>
          </a:xfrm>
          <a:prstGeom prst="rect">
            <a:avLst/>
          </a:prstGeom>
          <a:solidFill>
            <a:srgbClr val="D10811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invGray">
          <a:xfrm>
            <a:off x="2843213" y="1581151"/>
            <a:ext cx="304800" cy="246063"/>
          </a:xfrm>
          <a:prstGeom prst="rect">
            <a:avLst/>
          </a:prstGeom>
          <a:solidFill>
            <a:srgbClr val="D10811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invGray">
          <a:xfrm>
            <a:off x="8526463" y="1581151"/>
            <a:ext cx="304800" cy="250825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invGray">
          <a:xfrm>
            <a:off x="8210550" y="1581151"/>
            <a:ext cx="304800" cy="250825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invGray">
          <a:xfrm>
            <a:off x="7894638" y="1581151"/>
            <a:ext cx="304800" cy="250825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invGray">
          <a:xfrm>
            <a:off x="7578725" y="1581151"/>
            <a:ext cx="304800" cy="250825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8"/>
          <p:cNvSpPr>
            <a:spLocks noChangeArrowheads="1"/>
          </p:cNvSpPr>
          <p:nvPr/>
        </p:nvSpPr>
        <p:spPr bwMode="invGray">
          <a:xfrm>
            <a:off x="7262813" y="1581151"/>
            <a:ext cx="304800" cy="250825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9"/>
          <p:cNvSpPr>
            <a:spLocks noChangeArrowheads="1"/>
          </p:cNvSpPr>
          <p:nvPr/>
        </p:nvSpPr>
        <p:spPr bwMode="invGray">
          <a:xfrm>
            <a:off x="6946900" y="1581151"/>
            <a:ext cx="304800" cy="250825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20"/>
          <p:cNvSpPr>
            <a:spLocks noChangeArrowheads="1"/>
          </p:cNvSpPr>
          <p:nvPr/>
        </p:nvSpPr>
        <p:spPr bwMode="invGray">
          <a:xfrm>
            <a:off x="6630988" y="1581151"/>
            <a:ext cx="304800" cy="250825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21"/>
          <p:cNvSpPr>
            <a:spLocks noChangeArrowheads="1"/>
          </p:cNvSpPr>
          <p:nvPr/>
        </p:nvSpPr>
        <p:spPr bwMode="invGray">
          <a:xfrm>
            <a:off x="6316663" y="1581151"/>
            <a:ext cx="304800" cy="250825"/>
          </a:xfrm>
          <a:prstGeom prst="rect">
            <a:avLst/>
          </a:prstGeom>
          <a:solidFill>
            <a:srgbClr val="D1081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22"/>
          <p:cNvSpPr>
            <a:spLocks noChangeArrowheads="1"/>
          </p:cNvSpPr>
          <p:nvPr/>
        </p:nvSpPr>
        <p:spPr bwMode="invGray">
          <a:xfrm>
            <a:off x="6000750" y="1581151"/>
            <a:ext cx="304800" cy="250825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23"/>
          <p:cNvSpPr>
            <a:spLocks noChangeArrowheads="1"/>
          </p:cNvSpPr>
          <p:nvPr/>
        </p:nvSpPr>
        <p:spPr bwMode="invGray">
          <a:xfrm>
            <a:off x="5684838" y="1581151"/>
            <a:ext cx="304800" cy="250825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24"/>
          <p:cNvSpPr>
            <a:spLocks noChangeArrowheads="1"/>
          </p:cNvSpPr>
          <p:nvPr/>
        </p:nvSpPr>
        <p:spPr bwMode="invGray">
          <a:xfrm>
            <a:off x="5368925" y="1581151"/>
            <a:ext cx="304800" cy="250825"/>
          </a:xfrm>
          <a:prstGeom prst="rect">
            <a:avLst/>
          </a:prstGeom>
          <a:solidFill>
            <a:srgbClr val="D10811">
              <a:alpha val="3803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6"/>
          <p:cNvSpPr>
            <a:spLocks noChangeArrowheads="1"/>
          </p:cNvSpPr>
          <p:nvPr/>
        </p:nvSpPr>
        <p:spPr bwMode="invGray">
          <a:xfrm>
            <a:off x="4737100" y="1581151"/>
            <a:ext cx="304800" cy="250825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ectangle 27"/>
          <p:cNvSpPr>
            <a:spLocks noChangeArrowheads="1"/>
          </p:cNvSpPr>
          <p:nvPr/>
        </p:nvSpPr>
        <p:spPr bwMode="invGray">
          <a:xfrm>
            <a:off x="4421188" y="1581151"/>
            <a:ext cx="304800" cy="250825"/>
          </a:xfrm>
          <a:prstGeom prst="rect">
            <a:avLst/>
          </a:prstGeom>
          <a:solidFill>
            <a:srgbClr val="D10811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301"/>
          <p:cNvSpPr>
            <a:spLocks noChangeArrowheads="1"/>
          </p:cNvSpPr>
          <p:nvPr/>
        </p:nvSpPr>
        <p:spPr bwMode="invGray">
          <a:xfrm>
            <a:off x="3473450" y="4767264"/>
            <a:ext cx="304800" cy="274638"/>
          </a:xfrm>
          <a:prstGeom prst="rect">
            <a:avLst/>
          </a:prstGeom>
          <a:solidFill>
            <a:srgbClr val="D10811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ectangle 302"/>
          <p:cNvSpPr>
            <a:spLocks noChangeArrowheads="1"/>
          </p:cNvSpPr>
          <p:nvPr/>
        </p:nvSpPr>
        <p:spPr bwMode="invGray">
          <a:xfrm>
            <a:off x="3157538" y="4767264"/>
            <a:ext cx="304800" cy="274638"/>
          </a:xfrm>
          <a:prstGeom prst="rect">
            <a:avLst/>
          </a:prstGeom>
          <a:solidFill>
            <a:srgbClr val="D10811">
              <a:alpha val="3803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304"/>
          <p:cNvSpPr>
            <a:spLocks noChangeArrowheads="1"/>
          </p:cNvSpPr>
          <p:nvPr/>
        </p:nvSpPr>
        <p:spPr bwMode="invGray">
          <a:xfrm>
            <a:off x="2525713" y="4767264"/>
            <a:ext cx="304800" cy="274638"/>
          </a:xfrm>
          <a:prstGeom prst="rect">
            <a:avLst/>
          </a:prstGeom>
          <a:solidFill>
            <a:srgbClr val="D10811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angle 305"/>
          <p:cNvSpPr>
            <a:spLocks noChangeArrowheads="1"/>
          </p:cNvSpPr>
          <p:nvPr/>
        </p:nvSpPr>
        <p:spPr bwMode="invGray">
          <a:xfrm>
            <a:off x="2209800" y="4767264"/>
            <a:ext cx="304800" cy="274638"/>
          </a:xfrm>
          <a:prstGeom prst="rect">
            <a:avLst/>
          </a:prstGeom>
          <a:solidFill>
            <a:srgbClr val="D10811">
              <a:alpha val="3686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Rectangle 307"/>
          <p:cNvSpPr>
            <a:spLocks noChangeArrowheads="1"/>
          </p:cNvSpPr>
          <p:nvPr/>
        </p:nvSpPr>
        <p:spPr bwMode="invGray">
          <a:xfrm>
            <a:off x="1579563" y="4767264"/>
            <a:ext cx="304800" cy="274638"/>
          </a:xfrm>
          <a:prstGeom prst="rect">
            <a:avLst/>
          </a:prstGeom>
          <a:solidFill>
            <a:srgbClr val="D10811">
              <a:alpha val="3686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ectangle 311"/>
          <p:cNvSpPr>
            <a:spLocks noChangeArrowheads="1"/>
          </p:cNvSpPr>
          <p:nvPr/>
        </p:nvSpPr>
        <p:spPr bwMode="invGray">
          <a:xfrm>
            <a:off x="8524875" y="4767264"/>
            <a:ext cx="304800" cy="274638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Rectangle 312"/>
          <p:cNvSpPr>
            <a:spLocks noChangeArrowheads="1"/>
          </p:cNvSpPr>
          <p:nvPr/>
        </p:nvSpPr>
        <p:spPr bwMode="invGray">
          <a:xfrm>
            <a:off x="8208963" y="4767264"/>
            <a:ext cx="304800" cy="274638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ectangle 314"/>
          <p:cNvSpPr>
            <a:spLocks noChangeArrowheads="1"/>
          </p:cNvSpPr>
          <p:nvPr/>
        </p:nvSpPr>
        <p:spPr bwMode="invGray">
          <a:xfrm>
            <a:off x="7577138" y="4767264"/>
            <a:ext cx="304800" cy="274638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Rectangle 315"/>
          <p:cNvSpPr>
            <a:spLocks noChangeArrowheads="1"/>
          </p:cNvSpPr>
          <p:nvPr/>
        </p:nvSpPr>
        <p:spPr bwMode="invGray">
          <a:xfrm>
            <a:off x="7261225" y="4767264"/>
            <a:ext cx="304800" cy="274638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Rectangle 317"/>
          <p:cNvSpPr>
            <a:spLocks noChangeArrowheads="1"/>
          </p:cNvSpPr>
          <p:nvPr/>
        </p:nvSpPr>
        <p:spPr bwMode="invGray">
          <a:xfrm>
            <a:off x="6629400" y="4767264"/>
            <a:ext cx="304800" cy="274638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Rectangle 318"/>
          <p:cNvSpPr>
            <a:spLocks noChangeArrowheads="1"/>
          </p:cNvSpPr>
          <p:nvPr/>
        </p:nvSpPr>
        <p:spPr bwMode="invGray">
          <a:xfrm>
            <a:off x="6315075" y="4767264"/>
            <a:ext cx="304800" cy="274638"/>
          </a:xfrm>
          <a:prstGeom prst="rect">
            <a:avLst/>
          </a:prstGeom>
          <a:solidFill>
            <a:srgbClr val="D1081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Rectangle 321"/>
          <p:cNvSpPr>
            <a:spLocks noChangeArrowheads="1"/>
          </p:cNvSpPr>
          <p:nvPr/>
        </p:nvSpPr>
        <p:spPr bwMode="invGray">
          <a:xfrm>
            <a:off x="5367338" y="4767264"/>
            <a:ext cx="304800" cy="274638"/>
          </a:xfrm>
          <a:prstGeom prst="rect">
            <a:avLst/>
          </a:prstGeom>
          <a:solidFill>
            <a:srgbClr val="D10811">
              <a:alpha val="38039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Rectangle 323"/>
          <p:cNvSpPr>
            <a:spLocks noChangeArrowheads="1"/>
          </p:cNvSpPr>
          <p:nvPr/>
        </p:nvSpPr>
        <p:spPr bwMode="invGray">
          <a:xfrm>
            <a:off x="4735513" y="4767264"/>
            <a:ext cx="304800" cy="274638"/>
          </a:xfrm>
          <a:prstGeom prst="rect">
            <a:avLst/>
          </a:prstGeom>
          <a:solidFill>
            <a:srgbClr val="D10811">
              <a:alpha val="38039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 bwMode="white">
          <a:xfrm>
            <a:off x="0" y="1847088"/>
            <a:ext cx="9144000" cy="2926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818"/>
          <p:cNvGrpSpPr>
            <a:grpSpLocks/>
          </p:cNvGrpSpPr>
          <p:nvPr/>
        </p:nvGrpSpPr>
        <p:grpSpPr bwMode="black">
          <a:xfrm>
            <a:off x="7472363" y="701675"/>
            <a:ext cx="1111250" cy="314325"/>
            <a:chOff x="3063" y="4976"/>
            <a:chExt cx="2916" cy="828"/>
          </a:xfrm>
        </p:grpSpPr>
        <p:sp>
          <p:nvSpPr>
            <p:cNvPr id="43" name="Freeform 819"/>
            <p:cNvSpPr>
              <a:spLocks/>
            </p:cNvSpPr>
            <p:nvPr/>
          </p:nvSpPr>
          <p:spPr bwMode="black">
            <a:xfrm>
              <a:off x="5307" y="4976"/>
              <a:ext cx="672" cy="606"/>
            </a:xfrm>
            <a:custGeom>
              <a:avLst/>
              <a:gdLst>
                <a:gd name="T0" fmla="*/ 199 w 672"/>
                <a:gd name="T1" fmla="*/ 433 h 606"/>
                <a:gd name="T2" fmla="*/ 399 w 672"/>
                <a:gd name="T3" fmla="*/ 433 h 606"/>
                <a:gd name="T4" fmla="*/ 430 w 672"/>
                <a:gd name="T5" fmla="*/ 512 h 606"/>
                <a:gd name="T6" fmla="*/ 161 w 672"/>
                <a:gd name="T7" fmla="*/ 512 h 606"/>
                <a:gd name="T8" fmla="*/ 117 w 672"/>
                <a:gd name="T9" fmla="*/ 606 h 606"/>
                <a:gd name="T10" fmla="*/ 0 w 672"/>
                <a:gd name="T11" fmla="*/ 606 h 606"/>
                <a:gd name="T12" fmla="*/ 294 w 672"/>
                <a:gd name="T13" fmla="*/ 0 h 606"/>
                <a:gd name="T14" fmla="*/ 375 w 672"/>
                <a:gd name="T15" fmla="*/ 0 h 606"/>
                <a:gd name="T16" fmla="*/ 672 w 672"/>
                <a:gd name="T17" fmla="*/ 606 h 606"/>
                <a:gd name="T18" fmla="*/ 552 w 672"/>
                <a:gd name="T19" fmla="*/ 606 h 606"/>
                <a:gd name="T20" fmla="*/ 337 w 672"/>
                <a:gd name="T21" fmla="*/ 138 h 606"/>
                <a:gd name="T22" fmla="*/ 199 w 672"/>
                <a:gd name="T23" fmla="*/ 433 h 606"/>
                <a:gd name="T24" fmla="*/ 199 w 672"/>
                <a:gd name="T25" fmla="*/ 433 h 606"/>
                <a:gd name="T26" fmla="*/ 199 w 672"/>
                <a:gd name="T27" fmla="*/ 433 h 60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72"/>
                <a:gd name="T43" fmla="*/ 0 h 606"/>
                <a:gd name="T44" fmla="*/ 672 w 672"/>
                <a:gd name="T45" fmla="*/ 606 h 60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72" h="606">
                  <a:moveTo>
                    <a:pt x="199" y="433"/>
                  </a:moveTo>
                  <a:lnTo>
                    <a:pt x="399" y="433"/>
                  </a:lnTo>
                  <a:lnTo>
                    <a:pt x="430" y="512"/>
                  </a:lnTo>
                  <a:lnTo>
                    <a:pt x="161" y="512"/>
                  </a:lnTo>
                  <a:lnTo>
                    <a:pt x="117" y="606"/>
                  </a:lnTo>
                  <a:lnTo>
                    <a:pt x="0" y="606"/>
                  </a:lnTo>
                  <a:lnTo>
                    <a:pt x="294" y="0"/>
                  </a:lnTo>
                  <a:lnTo>
                    <a:pt x="375" y="0"/>
                  </a:lnTo>
                  <a:lnTo>
                    <a:pt x="672" y="606"/>
                  </a:lnTo>
                  <a:lnTo>
                    <a:pt x="552" y="606"/>
                  </a:lnTo>
                  <a:lnTo>
                    <a:pt x="337" y="138"/>
                  </a:lnTo>
                  <a:lnTo>
                    <a:pt x="199" y="433"/>
                  </a:lnTo>
                  <a:close/>
                </a:path>
              </a:pathLst>
            </a:custGeom>
            <a:solidFill>
              <a:srgbClr val="C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820"/>
            <p:cNvSpPr>
              <a:spLocks/>
            </p:cNvSpPr>
            <p:nvPr/>
          </p:nvSpPr>
          <p:spPr bwMode="black">
            <a:xfrm>
              <a:off x="3063" y="4982"/>
              <a:ext cx="672" cy="600"/>
            </a:xfrm>
            <a:custGeom>
              <a:avLst/>
              <a:gdLst>
                <a:gd name="T0" fmla="*/ 199 w 672"/>
                <a:gd name="T1" fmla="*/ 430 h 600"/>
                <a:gd name="T2" fmla="*/ 399 w 672"/>
                <a:gd name="T3" fmla="*/ 430 h 600"/>
                <a:gd name="T4" fmla="*/ 434 w 672"/>
                <a:gd name="T5" fmla="*/ 507 h 600"/>
                <a:gd name="T6" fmla="*/ 165 w 672"/>
                <a:gd name="T7" fmla="*/ 507 h 600"/>
                <a:gd name="T8" fmla="*/ 122 w 672"/>
                <a:gd name="T9" fmla="*/ 600 h 600"/>
                <a:gd name="T10" fmla="*/ 0 w 672"/>
                <a:gd name="T11" fmla="*/ 600 h 600"/>
                <a:gd name="T12" fmla="*/ 298 w 672"/>
                <a:gd name="T13" fmla="*/ 0 h 600"/>
                <a:gd name="T14" fmla="*/ 380 w 672"/>
                <a:gd name="T15" fmla="*/ 0 h 600"/>
                <a:gd name="T16" fmla="*/ 672 w 672"/>
                <a:gd name="T17" fmla="*/ 600 h 600"/>
                <a:gd name="T18" fmla="*/ 555 w 672"/>
                <a:gd name="T19" fmla="*/ 600 h 600"/>
                <a:gd name="T20" fmla="*/ 337 w 672"/>
                <a:gd name="T21" fmla="*/ 135 h 600"/>
                <a:gd name="T22" fmla="*/ 199 w 672"/>
                <a:gd name="T23" fmla="*/ 430 h 600"/>
                <a:gd name="T24" fmla="*/ 199 w 672"/>
                <a:gd name="T25" fmla="*/ 430 h 600"/>
                <a:gd name="T26" fmla="*/ 199 w 672"/>
                <a:gd name="T27" fmla="*/ 430 h 6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72"/>
                <a:gd name="T43" fmla="*/ 0 h 600"/>
                <a:gd name="T44" fmla="*/ 672 w 672"/>
                <a:gd name="T45" fmla="*/ 600 h 6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72" h="600">
                  <a:moveTo>
                    <a:pt x="199" y="430"/>
                  </a:moveTo>
                  <a:lnTo>
                    <a:pt x="399" y="430"/>
                  </a:lnTo>
                  <a:lnTo>
                    <a:pt x="434" y="507"/>
                  </a:lnTo>
                  <a:lnTo>
                    <a:pt x="165" y="507"/>
                  </a:lnTo>
                  <a:lnTo>
                    <a:pt x="122" y="600"/>
                  </a:lnTo>
                  <a:lnTo>
                    <a:pt x="0" y="600"/>
                  </a:lnTo>
                  <a:lnTo>
                    <a:pt x="298" y="0"/>
                  </a:lnTo>
                  <a:lnTo>
                    <a:pt x="380" y="0"/>
                  </a:lnTo>
                  <a:lnTo>
                    <a:pt x="672" y="600"/>
                  </a:lnTo>
                  <a:lnTo>
                    <a:pt x="555" y="600"/>
                  </a:lnTo>
                  <a:lnTo>
                    <a:pt x="337" y="135"/>
                  </a:lnTo>
                  <a:lnTo>
                    <a:pt x="199" y="430"/>
                  </a:lnTo>
                  <a:close/>
                </a:path>
              </a:pathLst>
            </a:custGeom>
            <a:solidFill>
              <a:srgbClr val="C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821"/>
            <p:cNvSpPr>
              <a:spLocks/>
            </p:cNvSpPr>
            <p:nvPr/>
          </p:nvSpPr>
          <p:spPr bwMode="black">
            <a:xfrm>
              <a:off x="4179" y="4982"/>
              <a:ext cx="672" cy="600"/>
            </a:xfrm>
            <a:custGeom>
              <a:avLst/>
              <a:gdLst>
                <a:gd name="T0" fmla="*/ 199 w 672"/>
                <a:gd name="T1" fmla="*/ 430 h 600"/>
                <a:gd name="T2" fmla="*/ 402 w 672"/>
                <a:gd name="T3" fmla="*/ 430 h 600"/>
                <a:gd name="T4" fmla="*/ 434 w 672"/>
                <a:gd name="T5" fmla="*/ 507 h 600"/>
                <a:gd name="T6" fmla="*/ 164 w 672"/>
                <a:gd name="T7" fmla="*/ 507 h 600"/>
                <a:gd name="T8" fmla="*/ 121 w 672"/>
                <a:gd name="T9" fmla="*/ 600 h 600"/>
                <a:gd name="T10" fmla="*/ 0 w 672"/>
                <a:gd name="T11" fmla="*/ 600 h 600"/>
                <a:gd name="T12" fmla="*/ 297 w 672"/>
                <a:gd name="T13" fmla="*/ 0 h 600"/>
                <a:gd name="T14" fmla="*/ 379 w 672"/>
                <a:gd name="T15" fmla="*/ 0 h 600"/>
                <a:gd name="T16" fmla="*/ 672 w 672"/>
                <a:gd name="T17" fmla="*/ 600 h 600"/>
                <a:gd name="T18" fmla="*/ 555 w 672"/>
                <a:gd name="T19" fmla="*/ 600 h 600"/>
                <a:gd name="T20" fmla="*/ 336 w 672"/>
                <a:gd name="T21" fmla="*/ 135 h 600"/>
                <a:gd name="T22" fmla="*/ 199 w 672"/>
                <a:gd name="T23" fmla="*/ 430 h 600"/>
                <a:gd name="T24" fmla="*/ 199 w 672"/>
                <a:gd name="T25" fmla="*/ 430 h 600"/>
                <a:gd name="T26" fmla="*/ 199 w 672"/>
                <a:gd name="T27" fmla="*/ 430 h 6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72"/>
                <a:gd name="T43" fmla="*/ 0 h 600"/>
                <a:gd name="T44" fmla="*/ 672 w 672"/>
                <a:gd name="T45" fmla="*/ 600 h 6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72" h="600">
                  <a:moveTo>
                    <a:pt x="199" y="430"/>
                  </a:moveTo>
                  <a:lnTo>
                    <a:pt x="402" y="430"/>
                  </a:lnTo>
                  <a:lnTo>
                    <a:pt x="434" y="507"/>
                  </a:lnTo>
                  <a:lnTo>
                    <a:pt x="164" y="507"/>
                  </a:lnTo>
                  <a:lnTo>
                    <a:pt x="121" y="600"/>
                  </a:lnTo>
                  <a:lnTo>
                    <a:pt x="0" y="600"/>
                  </a:lnTo>
                  <a:lnTo>
                    <a:pt x="297" y="0"/>
                  </a:lnTo>
                  <a:lnTo>
                    <a:pt x="379" y="0"/>
                  </a:lnTo>
                  <a:lnTo>
                    <a:pt x="672" y="600"/>
                  </a:lnTo>
                  <a:lnTo>
                    <a:pt x="555" y="600"/>
                  </a:lnTo>
                  <a:lnTo>
                    <a:pt x="336" y="135"/>
                  </a:lnTo>
                  <a:lnTo>
                    <a:pt x="199" y="430"/>
                  </a:lnTo>
                  <a:close/>
                </a:path>
              </a:pathLst>
            </a:custGeom>
            <a:solidFill>
              <a:srgbClr val="C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822"/>
            <p:cNvSpPr>
              <a:spLocks/>
            </p:cNvSpPr>
            <p:nvPr/>
          </p:nvSpPr>
          <p:spPr bwMode="black">
            <a:xfrm>
              <a:off x="3627" y="4976"/>
              <a:ext cx="666" cy="606"/>
            </a:xfrm>
            <a:custGeom>
              <a:avLst/>
              <a:gdLst>
                <a:gd name="T0" fmla="*/ 0 w 666"/>
                <a:gd name="T1" fmla="*/ 0 h 606"/>
                <a:gd name="T2" fmla="*/ 291 w 666"/>
                <a:gd name="T3" fmla="*/ 606 h 606"/>
                <a:gd name="T4" fmla="*/ 298 w 666"/>
                <a:gd name="T5" fmla="*/ 606 h 606"/>
                <a:gd name="T6" fmla="*/ 369 w 666"/>
                <a:gd name="T7" fmla="*/ 606 h 606"/>
                <a:gd name="T8" fmla="*/ 376 w 666"/>
                <a:gd name="T9" fmla="*/ 606 h 606"/>
                <a:gd name="T10" fmla="*/ 666 w 666"/>
                <a:gd name="T11" fmla="*/ 0 h 606"/>
                <a:gd name="T12" fmla="*/ 550 w 666"/>
                <a:gd name="T13" fmla="*/ 0 h 606"/>
                <a:gd name="T14" fmla="*/ 334 w 666"/>
                <a:gd name="T15" fmla="*/ 477 h 606"/>
                <a:gd name="T16" fmla="*/ 117 w 666"/>
                <a:gd name="T17" fmla="*/ 0 h 606"/>
                <a:gd name="T18" fmla="*/ 0 w 666"/>
                <a:gd name="T19" fmla="*/ 0 h 606"/>
                <a:gd name="T20" fmla="*/ 0 w 666"/>
                <a:gd name="T21" fmla="*/ 0 h 606"/>
                <a:gd name="T22" fmla="*/ 0 w 666"/>
                <a:gd name="T23" fmla="*/ 0 h 60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66"/>
                <a:gd name="T37" fmla="*/ 0 h 606"/>
                <a:gd name="T38" fmla="*/ 666 w 666"/>
                <a:gd name="T39" fmla="*/ 606 h 60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66" h="606">
                  <a:moveTo>
                    <a:pt x="0" y="0"/>
                  </a:moveTo>
                  <a:lnTo>
                    <a:pt x="291" y="606"/>
                  </a:lnTo>
                  <a:lnTo>
                    <a:pt x="298" y="606"/>
                  </a:lnTo>
                  <a:lnTo>
                    <a:pt x="369" y="606"/>
                  </a:lnTo>
                  <a:lnTo>
                    <a:pt x="376" y="606"/>
                  </a:lnTo>
                  <a:lnTo>
                    <a:pt x="666" y="0"/>
                  </a:lnTo>
                  <a:lnTo>
                    <a:pt x="550" y="0"/>
                  </a:lnTo>
                  <a:lnTo>
                    <a:pt x="334" y="477"/>
                  </a:lnTo>
                  <a:lnTo>
                    <a:pt x="1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823"/>
            <p:cNvSpPr>
              <a:spLocks/>
            </p:cNvSpPr>
            <p:nvPr/>
          </p:nvSpPr>
          <p:spPr bwMode="black">
            <a:xfrm>
              <a:off x="4755" y="4976"/>
              <a:ext cx="666" cy="828"/>
            </a:xfrm>
            <a:custGeom>
              <a:avLst/>
              <a:gdLst>
                <a:gd name="T0" fmla="*/ 264 w 666"/>
                <a:gd name="T1" fmla="*/ 828 h 828"/>
                <a:gd name="T2" fmla="*/ 666 w 666"/>
                <a:gd name="T3" fmla="*/ 0 h 828"/>
                <a:gd name="T4" fmla="*/ 546 w 666"/>
                <a:gd name="T5" fmla="*/ 0 h 828"/>
                <a:gd name="T6" fmla="*/ 325 w 666"/>
                <a:gd name="T7" fmla="*/ 482 h 828"/>
                <a:gd name="T8" fmla="*/ 115 w 666"/>
                <a:gd name="T9" fmla="*/ 0 h 828"/>
                <a:gd name="T10" fmla="*/ 0 w 666"/>
                <a:gd name="T11" fmla="*/ 0 h 828"/>
                <a:gd name="T12" fmla="*/ 264 w 666"/>
                <a:gd name="T13" fmla="*/ 603 h 828"/>
                <a:gd name="T14" fmla="*/ 151 w 666"/>
                <a:gd name="T15" fmla="*/ 828 h 828"/>
                <a:gd name="T16" fmla="*/ 264 w 666"/>
                <a:gd name="T17" fmla="*/ 828 h 828"/>
                <a:gd name="T18" fmla="*/ 264 w 666"/>
                <a:gd name="T19" fmla="*/ 828 h 828"/>
                <a:gd name="T20" fmla="*/ 264 w 666"/>
                <a:gd name="T21" fmla="*/ 828 h 82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6"/>
                <a:gd name="T34" fmla="*/ 0 h 828"/>
                <a:gd name="T35" fmla="*/ 666 w 666"/>
                <a:gd name="T36" fmla="*/ 828 h 82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6" h="828">
                  <a:moveTo>
                    <a:pt x="264" y="828"/>
                  </a:moveTo>
                  <a:lnTo>
                    <a:pt x="666" y="0"/>
                  </a:lnTo>
                  <a:lnTo>
                    <a:pt x="546" y="0"/>
                  </a:lnTo>
                  <a:lnTo>
                    <a:pt x="325" y="482"/>
                  </a:lnTo>
                  <a:lnTo>
                    <a:pt x="115" y="0"/>
                  </a:lnTo>
                  <a:lnTo>
                    <a:pt x="0" y="0"/>
                  </a:lnTo>
                  <a:lnTo>
                    <a:pt x="264" y="603"/>
                  </a:lnTo>
                  <a:lnTo>
                    <a:pt x="151" y="828"/>
                  </a:lnTo>
                  <a:lnTo>
                    <a:pt x="264" y="828"/>
                  </a:lnTo>
                  <a:close/>
                </a:path>
              </a:pathLst>
            </a:custGeom>
            <a:solidFill>
              <a:srgbClr val="C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2130552"/>
            <a:ext cx="6400800" cy="1097280"/>
          </a:xfrm>
        </p:spPr>
        <p:txBody>
          <a:bodyPr anchor="b"/>
          <a:lstStyle>
            <a:lvl1pPr algn="r">
              <a:defRPr sz="2800" b="0" i="0" cap="none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3300984"/>
            <a:ext cx="6400800" cy="1130300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457200" y="6537960"/>
            <a:ext cx="4373313" cy="20313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 smtClean="0">
                <a:solidFill>
                  <a:srgbClr val="8F8F8F"/>
                </a:solidFill>
              </a:rPr>
              <a:t>Avaya – Confidential &amp; Proprietary. Use pursuant to your signed agreement or Avaya Policy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8376920" y="6565900"/>
            <a:ext cx="309700" cy="20313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>
              <a:lnSpc>
                <a:spcPct val="90000"/>
              </a:lnSpc>
            </a:pPr>
            <a:fld id="{758C98C5-C197-4167-B328-DA835286C05A}" type="slidenum">
              <a:rPr lang="en-US" sz="800" smtClean="0">
                <a:solidFill>
                  <a:srgbClr val="8F8F8F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800" dirty="0" smtClean="0">
              <a:solidFill>
                <a:srgbClr val="8F8F8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00903-47A6-419A-A235-56C96EEC252B}" type="datetime1">
              <a:rPr lang="en-US" smtClean="0"/>
              <a:pPr/>
              <a:t>6/12/2014</a:t>
            </a:fld>
            <a:endParaRPr lang="en-US"/>
          </a:p>
        </p:txBody>
      </p:sp>
      <p:sp>
        <p:nvSpPr>
          <p:cNvPr id="8" name="Rectangle 42"/>
          <p:cNvSpPr>
            <a:spLocks noChangeArrowheads="1"/>
          </p:cNvSpPr>
          <p:nvPr/>
        </p:nvSpPr>
        <p:spPr bwMode="invGray">
          <a:xfrm>
            <a:off x="0" y="1581151"/>
            <a:ext cx="9144000" cy="3475038"/>
          </a:xfrm>
          <a:prstGeom prst="rect">
            <a:avLst/>
          </a:prstGeom>
          <a:gradFill rotWithShape="1">
            <a:gsLst>
              <a:gs pos="0">
                <a:srgbClr val="98050E"/>
              </a:gs>
              <a:gs pos="100000">
                <a:srgbClr val="D1081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invGray">
          <a:xfrm>
            <a:off x="3159125" y="1581151"/>
            <a:ext cx="304800" cy="246063"/>
          </a:xfrm>
          <a:prstGeom prst="rect">
            <a:avLst/>
          </a:prstGeom>
          <a:solidFill>
            <a:srgbClr val="D10811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invGray">
          <a:xfrm>
            <a:off x="2843213" y="1581151"/>
            <a:ext cx="304800" cy="246063"/>
          </a:xfrm>
          <a:prstGeom prst="rect">
            <a:avLst/>
          </a:prstGeom>
          <a:solidFill>
            <a:srgbClr val="D10811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invGray">
          <a:xfrm>
            <a:off x="8526463" y="1581151"/>
            <a:ext cx="304800" cy="250825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invGray">
          <a:xfrm>
            <a:off x="8210550" y="1581151"/>
            <a:ext cx="304800" cy="250825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invGray">
          <a:xfrm>
            <a:off x="7894638" y="1581151"/>
            <a:ext cx="304800" cy="250825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invGray">
          <a:xfrm>
            <a:off x="7578725" y="1581151"/>
            <a:ext cx="304800" cy="250825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8"/>
          <p:cNvSpPr>
            <a:spLocks noChangeArrowheads="1"/>
          </p:cNvSpPr>
          <p:nvPr/>
        </p:nvSpPr>
        <p:spPr bwMode="invGray">
          <a:xfrm>
            <a:off x="7262813" y="1581151"/>
            <a:ext cx="304800" cy="250825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9"/>
          <p:cNvSpPr>
            <a:spLocks noChangeArrowheads="1"/>
          </p:cNvSpPr>
          <p:nvPr/>
        </p:nvSpPr>
        <p:spPr bwMode="invGray">
          <a:xfrm>
            <a:off x="6946900" y="1581151"/>
            <a:ext cx="304800" cy="250825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20"/>
          <p:cNvSpPr>
            <a:spLocks noChangeArrowheads="1"/>
          </p:cNvSpPr>
          <p:nvPr/>
        </p:nvSpPr>
        <p:spPr bwMode="invGray">
          <a:xfrm>
            <a:off x="6630988" y="1581151"/>
            <a:ext cx="304800" cy="250825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21"/>
          <p:cNvSpPr>
            <a:spLocks noChangeArrowheads="1"/>
          </p:cNvSpPr>
          <p:nvPr/>
        </p:nvSpPr>
        <p:spPr bwMode="invGray">
          <a:xfrm>
            <a:off x="6316663" y="1581151"/>
            <a:ext cx="304800" cy="250825"/>
          </a:xfrm>
          <a:prstGeom prst="rect">
            <a:avLst/>
          </a:prstGeom>
          <a:solidFill>
            <a:srgbClr val="D1081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22"/>
          <p:cNvSpPr>
            <a:spLocks noChangeArrowheads="1"/>
          </p:cNvSpPr>
          <p:nvPr/>
        </p:nvSpPr>
        <p:spPr bwMode="invGray">
          <a:xfrm>
            <a:off x="6000750" y="1581151"/>
            <a:ext cx="304800" cy="250825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23"/>
          <p:cNvSpPr>
            <a:spLocks noChangeArrowheads="1"/>
          </p:cNvSpPr>
          <p:nvPr/>
        </p:nvSpPr>
        <p:spPr bwMode="invGray">
          <a:xfrm>
            <a:off x="5684838" y="1581151"/>
            <a:ext cx="304800" cy="250825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24"/>
          <p:cNvSpPr>
            <a:spLocks noChangeArrowheads="1"/>
          </p:cNvSpPr>
          <p:nvPr/>
        </p:nvSpPr>
        <p:spPr bwMode="invGray">
          <a:xfrm>
            <a:off x="5368925" y="1581151"/>
            <a:ext cx="304800" cy="250825"/>
          </a:xfrm>
          <a:prstGeom prst="rect">
            <a:avLst/>
          </a:prstGeom>
          <a:solidFill>
            <a:srgbClr val="D10811">
              <a:alpha val="3803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6"/>
          <p:cNvSpPr>
            <a:spLocks noChangeArrowheads="1"/>
          </p:cNvSpPr>
          <p:nvPr/>
        </p:nvSpPr>
        <p:spPr bwMode="invGray">
          <a:xfrm>
            <a:off x="4737100" y="1581151"/>
            <a:ext cx="304800" cy="250825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ectangle 27"/>
          <p:cNvSpPr>
            <a:spLocks noChangeArrowheads="1"/>
          </p:cNvSpPr>
          <p:nvPr/>
        </p:nvSpPr>
        <p:spPr bwMode="invGray">
          <a:xfrm>
            <a:off x="4421188" y="1581151"/>
            <a:ext cx="304800" cy="250825"/>
          </a:xfrm>
          <a:prstGeom prst="rect">
            <a:avLst/>
          </a:prstGeom>
          <a:solidFill>
            <a:srgbClr val="D10811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301"/>
          <p:cNvSpPr>
            <a:spLocks noChangeArrowheads="1"/>
          </p:cNvSpPr>
          <p:nvPr/>
        </p:nvSpPr>
        <p:spPr bwMode="invGray">
          <a:xfrm>
            <a:off x="3473450" y="4767264"/>
            <a:ext cx="304800" cy="274638"/>
          </a:xfrm>
          <a:prstGeom prst="rect">
            <a:avLst/>
          </a:prstGeom>
          <a:solidFill>
            <a:srgbClr val="D10811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ectangle 302"/>
          <p:cNvSpPr>
            <a:spLocks noChangeArrowheads="1"/>
          </p:cNvSpPr>
          <p:nvPr/>
        </p:nvSpPr>
        <p:spPr bwMode="invGray">
          <a:xfrm>
            <a:off x="3157538" y="4767264"/>
            <a:ext cx="304800" cy="274638"/>
          </a:xfrm>
          <a:prstGeom prst="rect">
            <a:avLst/>
          </a:prstGeom>
          <a:solidFill>
            <a:srgbClr val="D10811">
              <a:alpha val="3803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304"/>
          <p:cNvSpPr>
            <a:spLocks noChangeArrowheads="1"/>
          </p:cNvSpPr>
          <p:nvPr/>
        </p:nvSpPr>
        <p:spPr bwMode="invGray">
          <a:xfrm>
            <a:off x="2525713" y="4767264"/>
            <a:ext cx="304800" cy="274638"/>
          </a:xfrm>
          <a:prstGeom prst="rect">
            <a:avLst/>
          </a:prstGeom>
          <a:solidFill>
            <a:srgbClr val="D10811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angle 305"/>
          <p:cNvSpPr>
            <a:spLocks noChangeArrowheads="1"/>
          </p:cNvSpPr>
          <p:nvPr/>
        </p:nvSpPr>
        <p:spPr bwMode="invGray">
          <a:xfrm>
            <a:off x="2209800" y="4767264"/>
            <a:ext cx="304800" cy="274638"/>
          </a:xfrm>
          <a:prstGeom prst="rect">
            <a:avLst/>
          </a:prstGeom>
          <a:solidFill>
            <a:srgbClr val="D10811">
              <a:alpha val="3686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Rectangle 307"/>
          <p:cNvSpPr>
            <a:spLocks noChangeArrowheads="1"/>
          </p:cNvSpPr>
          <p:nvPr/>
        </p:nvSpPr>
        <p:spPr bwMode="invGray">
          <a:xfrm>
            <a:off x="1579563" y="4767264"/>
            <a:ext cx="304800" cy="274638"/>
          </a:xfrm>
          <a:prstGeom prst="rect">
            <a:avLst/>
          </a:prstGeom>
          <a:solidFill>
            <a:srgbClr val="D10811">
              <a:alpha val="3686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ectangle 311"/>
          <p:cNvSpPr>
            <a:spLocks noChangeArrowheads="1"/>
          </p:cNvSpPr>
          <p:nvPr/>
        </p:nvSpPr>
        <p:spPr bwMode="invGray">
          <a:xfrm>
            <a:off x="8524875" y="4767264"/>
            <a:ext cx="304800" cy="274638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Rectangle 312"/>
          <p:cNvSpPr>
            <a:spLocks noChangeArrowheads="1"/>
          </p:cNvSpPr>
          <p:nvPr/>
        </p:nvSpPr>
        <p:spPr bwMode="invGray">
          <a:xfrm>
            <a:off x="8208963" y="4767264"/>
            <a:ext cx="304800" cy="274638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ectangle 314"/>
          <p:cNvSpPr>
            <a:spLocks noChangeArrowheads="1"/>
          </p:cNvSpPr>
          <p:nvPr/>
        </p:nvSpPr>
        <p:spPr bwMode="invGray">
          <a:xfrm>
            <a:off x="7577138" y="4767264"/>
            <a:ext cx="304800" cy="274638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Rectangle 315"/>
          <p:cNvSpPr>
            <a:spLocks noChangeArrowheads="1"/>
          </p:cNvSpPr>
          <p:nvPr/>
        </p:nvSpPr>
        <p:spPr bwMode="invGray">
          <a:xfrm>
            <a:off x="7261225" y="4767264"/>
            <a:ext cx="304800" cy="274638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Rectangle 317"/>
          <p:cNvSpPr>
            <a:spLocks noChangeArrowheads="1"/>
          </p:cNvSpPr>
          <p:nvPr/>
        </p:nvSpPr>
        <p:spPr bwMode="invGray">
          <a:xfrm>
            <a:off x="6629400" y="4767264"/>
            <a:ext cx="304800" cy="274638"/>
          </a:xfrm>
          <a:prstGeom prst="rect">
            <a:avLst/>
          </a:prstGeom>
          <a:solidFill>
            <a:srgbClr val="D10811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Rectangle 318"/>
          <p:cNvSpPr>
            <a:spLocks noChangeArrowheads="1"/>
          </p:cNvSpPr>
          <p:nvPr/>
        </p:nvSpPr>
        <p:spPr bwMode="invGray">
          <a:xfrm>
            <a:off x="6315075" y="4767264"/>
            <a:ext cx="304800" cy="274638"/>
          </a:xfrm>
          <a:prstGeom prst="rect">
            <a:avLst/>
          </a:prstGeom>
          <a:solidFill>
            <a:srgbClr val="D1081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Rectangle 321"/>
          <p:cNvSpPr>
            <a:spLocks noChangeArrowheads="1"/>
          </p:cNvSpPr>
          <p:nvPr/>
        </p:nvSpPr>
        <p:spPr bwMode="invGray">
          <a:xfrm>
            <a:off x="5367338" y="4767264"/>
            <a:ext cx="304800" cy="274638"/>
          </a:xfrm>
          <a:prstGeom prst="rect">
            <a:avLst/>
          </a:prstGeom>
          <a:solidFill>
            <a:srgbClr val="D10811">
              <a:alpha val="38039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Rectangle 323"/>
          <p:cNvSpPr>
            <a:spLocks noChangeArrowheads="1"/>
          </p:cNvSpPr>
          <p:nvPr/>
        </p:nvSpPr>
        <p:spPr bwMode="invGray">
          <a:xfrm>
            <a:off x="4735513" y="4767264"/>
            <a:ext cx="304800" cy="274638"/>
          </a:xfrm>
          <a:prstGeom prst="rect">
            <a:avLst/>
          </a:prstGeom>
          <a:solidFill>
            <a:srgbClr val="D10811">
              <a:alpha val="38039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 bwMode="white">
          <a:xfrm>
            <a:off x="0" y="1847088"/>
            <a:ext cx="9144000" cy="2926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818"/>
          <p:cNvGrpSpPr>
            <a:grpSpLocks/>
          </p:cNvGrpSpPr>
          <p:nvPr/>
        </p:nvGrpSpPr>
        <p:grpSpPr bwMode="black">
          <a:xfrm>
            <a:off x="7472363" y="701675"/>
            <a:ext cx="1111250" cy="314325"/>
            <a:chOff x="3063" y="4976"/>
            <a:chExt cx="2916" cy="828"/>
          </a:xfrm>
        </p:grpSpPr>
        <p:sp>
          <p:nvSpPr>
            <p:cNvPr id="43" name="Freeform 819"/>
            <p:cNvSpPr>
              <a:spLocks/>
            </p:cNvSpPr>
            <p:nvPr/>
          </p:nvSpPr>
          <p:spPr bwMode="black">
            <a:xfrm>
              <a:off x="5307" y="4976"/>
              <a:ext cx="672" cy="606"/>
            </a:xfrm>
            <a:custGeom>
              <a:avLst/>
              <a:gdLst>
                <a:gd name="T0" fmla="*/ 199 w 672"/>
                <a:gd name="T1" fmla="*/ 433 h 606"/>
                <a:gd name="T2" fmla="*/ 399 w 672"/>
                <a:gd name="T3" fmla="*/ 433 h 606"/>
                <a:gd name="T4" fmla="*/ 430 w 672"/>
                <a:gd name="T5" fmla="*/ 512 h 606"/>
                <a:gd name="T6" fmla="*/ 161 w 672"/>
                <a:gd name="T7" fmla="*/ 512 h 606"/>
                <a:gd name="T8" fmla="*/ 117 w 672"/>
                <a:gd name="T9" fmla="*/ 606 h 606"/>
                <a:gd name="T10" fmla="*/ 0 w 672"/>
                <a:gd name="T11" fmla="*/ 606 h 606"/>
                <a:gd name="T12" fmla="*/ 294 w 672"/>
                <a:gd name="T13" fmla="*/ 0 h 606"/>
                <a:gd name="T14" fmla="*/ 375 w 672"/>
                <a:gd name="T15" fmla="*/ 0 h 606"/>
                <a:gd name="T16" fmla="*/ 672 w 672"/>
                <a:gd name="T17" fmla="*/ 606 h 606"/>
                <a:gd name="T18" fmla="*/ 552 w 672"/>
                <a:gd name="T19" fmla="*/ 606 h 606"/>
                <a:gd name="T20" fmla="*/ 337 w 672"/>
                <a:gd name="T21" fmla="*/ 138 h 606"/>
                <a:gd name="T22" fmla="*/ 199 w 672"/>
                <a:gd name="T23" fmla="*/ 433 h 606"/>
                <a:gd name="T24" fmla="*/ 199 w 672"/>
                <a:gd name="T25" fmla="*/ 433 h 606"/>
                <a:gd name="T26" fmla="*/ 199 w 672"/>
                <a:gd name="T27" fmla="*/ 433 h 60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72"/>
                <a:gd name="T43" fmla="*/ 0 h 606"/>
                <a:gd name="T44" fmla="*/ 672 w 672"/>
                <a:gd name="T45" fmla="*/ 606 h 60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72" h="606">
                  <a:moveTo>
                    <a:pt x="199" y="433"/>
                  </a:moveTo>
                  <a:lnTo>
                    <a:pt x="399" y="433"/>
                  </a:lnTo>
                  <a:lnTo>
                    <a:pt x="430" y="512"/>
                  </a:lnTo>
                  <a:lnTo>
                    <a:pt x="161" y="512"/>
                  </a:lnTo>
                  <a:lnTo>
                    <a:pt x="117" y="606"/>
                  </a:lnTo>
                  <a:lnTo>
                    <a:pt x="0" y="606"/>
                  </a:lnTo>
                  <a:lnTo>
                    <a:pt x="294" y="0"/>
                  </a:lnTo>
                  <a:lnTo>
                    <a:pt x="375" y="0"/>
                  </a:lnTo>
                  <a:lnTo>
                    <a:pt x="672" y="606"/>
                  </a:lnTo>
                  <a:lnTo>
                    <a:pt x="552" y="606"/>
                  </a:lnTo>
                  <a:lnTo>
                    <a:pt x="337" y="138"/>
                  </a:lnTo>
                  <a:lnTo>
                    <a:pt x="199" y="433"/>
                  </a:lnTo>
                  <a:close/>
                </a:path>
              </a:pathLst>
            </a:custGeom>
            <a:solidFill>
              <a:srgbClr val="C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820"/>
            <p:cNvSpPr>
              <a:spLocks/>
            </p:cNvSpPr>
            <p:nvPr/>
          </p:nvSpPr>
          <p:spPr bwMode="black">
            <a:xfrm>
              <a:off x="3063" y="4982"/>
              <a:ext cx="672" cy="600"/>
            </a:xfrm>
            <a:custGeom>
              <a:avLst/>
              <a:gdLst>
                <a:gd name="T0" fmla="*/ 199 w 672"/>
                <a:gd name="T1" fmla="*/ 430 h 600"/>
                <a:gd name="T2" fmla="*/ 399 w 672"/>
                <a:gd name="T3" fmla="*/ 430 h 600"/>
                <a:gd name="T4" fmla="*/ 434 w 672"/>
                <a:gd name="T5" fmla="*/ 507 h 600"/>
                <a:gd name="T6" fmla="*/ 165 w 672"/>
                <a:gd name="T7" fmla="*/ 507 h 600"/>
                <a:gd name="T8" fmla="*/ 122 w 672"/>
                <a:gd name="T9" fmla="*/ 600 h 600"/>
                <a:gd name="T10" fmla="*/ 0 w 672"/>
                <a:gd name="T11" fmla="*/ 600 h 600"/>
                <a:gd name="T12" fmla="*/ 298 w 672"/>
                <a:gd name="T13" fmla="*/ 0 h 600"/>
                <a:gd name="T14" fmla="*/ 380 w 672"/>
                <a:gd name="T15" fmla="*/ 0 h 600"/>
                <a:gd name="T16" fmla="*/ 672 w 672"/>
                <a:gd name="T17" fmla="*/ 600 h 600"/>
                <a:gd name="T18" fmla="*/ 555 w 672"/>
                <a:gd name="T19" fmla="*/ 600 h 600"/>
                <a:gd name="T20" fmla="*/ 337 w 672"/>
                <a:gd name="T21" fmla="*/ 135 h 600"/>
                <a:gd name="T22" fmla="*/ 199 w 672"/>
                <a:gd name="T23" fmla="*/ 430 h 600"/>
                <a:gd name="T24" fmla="*/ 199 w 672"/>
                <a:gd name="T25" fmla="*/ 430 h 600"/>
                <a:gd name="T26" fmla="*/ 199 w 672"/>
                <a:gd name="T27" fmla="*/ 430 h 6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72"/>
                <a:gd name="T43" fmla="*/ 0 h 600"/>
                <a:gd name="T44" fmla="*/ 672 w 672"/>
                <a:gd name="T45" fmla="*/ 600 h 6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72" h="600">
                  <a:moveTo>
                    <a:pt x="199" y="430"/>
                  </a:moveTo>
                  <a:lnTo>
                    <a:pt x="399" y="430"/>
                  </a:lnTo>
                  <a:lnTo>
                    <a:pt x="434" y="507"/>
                  </a:lnTo>
                  <a:lnTo>
                    <a:pt x="165" y="507"/>
                  </a:lnTo>
                  <a:lnTo>
                    <a:pt x="122" y="600"/>
                  </a:lnTo>
                  <a:lnTo>
                    <a:pt x="0" y="600"/>
                  </a:lnTo>
                  <a:lnTo>
                    <a:pt x="298" y="0"/>
                  </a:lnTo>
                  <a:lnTo>
                    <a:pt x="380" y="0"/>
                  </a:lnTo>
                  <a:lnTo>
                    <a:pt x="672" y="600"/>
                  </a:lnTo>
                  <a:lnTo>
                    <a:pt x="555" y="600"/>
                  </a:lnTo>
                  <a:lnTo>
                    <a:pt x="337" y="135"/>
                  </a:lnTo>
                  <a:lnTo>
                    <a:pt x="199" y="430"/>
                  </a:lnTo>
                  <a:close/>
                </a:path>
              </a:pathLst>
            </a:custGeom>
            <a:solidFill>
              <a:srgbClr val="C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821"/>
            <p:cNvSpPr>
              <a:spLocks/>
            </p:cNvSpPr>
            <p:nvPr/>
          </p:nvSpPr>
          <p:spPr bwMode="black">
            <a:xfrm>
              <a:off x="4179" y="4982"/>
              <a:ext cx="672" cy="600"/>
            </a:xfrm>
            <a:custGeom>
              <a:avLst/>
              <a:gdLst>
                <a:gd name="T0" fmla="*/ 199 w 672"/>
                <a:gd name="T1" fmla="*/ 430 h 600"/>
                <a:gd name="T2" fmla="*/ 402 w 672"/>
                <a:gd name="T3" fmla="*/ 430 h 600"/>
                <a:gd name="T4" fmla="*/ 434 w 672"/>
                <a:gd name="T5" fmla="*/ 507 h 600"/>
                <a:gd name="T6" fmla="*/ 164 w 672"/>
                <a:gd name="T7" fmla="*/ 507 h 600"/>
                <a:gd name="T8" fmla="*/ 121 w 672"/>
                <a:gd name="T9" fmla="*/ 600 h 600"/>
                <a:gd name="T10" fmla="*/ 0 w 672"/>
                <a:gd name="T11" fmla="*/ 600 h 600"/>
                <a:gd name="T12" fmla="*/ 297 w 672"/>
                <a:gd name="T13" fmla="*/ 0 h 600"/>
                <a:gd name="T14" fmla="*/ 379 w 672"/>
                <a:gd name="T15" fmla="*/ 0 h 600"/>
                <a:gd name="T16" fmla="*/ 672 w 672"/>
                <a:gd name="T17" fmla="*/ 600 h 600"/>
                <a:gd name="T18" fmla="*/ 555 w 672"/>
                <a:gd name="T19" fmla="*/ 600 h 600"/>
                <a:gd name="T20" fmla="*/ 336 w 672"/>
                <a:gd name="T21" fmla="*/ 135 h 600"/>
                <a:gd name="T22" fmla="*/ 199 w 672"/>
                <a:gd name="T23" fmla="*/ 430 h 600"/>
                <a:gd name="T24" fmla="*/ 199 w 672"/>
                <a:gd name="T25" fmla="*/ 430 h 600"/>
                <a:gd name="T26" fmla="*/ 199 w 672"/>
                <a:gd name="T27" fmla="*/ 430 h 6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72"/>
                <a:gd name="T43" fmla="*/ 0 h 600"/>
                <a:gd name="T44" fmla="*/ 672 w 672"/>
                <a:gd name="T45" fmla="*/ 600 h 6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72" h="600">
                  <a:moveTo>
                    <a:pt x="199" y="430"/>
                  </a:moveTo>
                  <a:lnTo>
                    <a:pt x="402" y="430"/>
                  </a:lnTo>
                  <a:lnTo>
                    <a:pt x="434" y="507"/>
                  </a:lnTo>
                  <a:lnTo>
                    <a:pt x="164" y="507"/>
                  </a:lnTo>
                  <a:lnTo>
                    <a:pt x="121" y="600"/>
                  </a:lnTo>
                  <a:lnTo>
                    <a:pt x="0" y="600"/>
                  </a:lnTo>
                  <a:lnTo>
                    <a:pt x="297" y="0"/>
                  </a:lnTo>
                  <a:lnTo>
                    <a:pt x="379" y="0"/>
                  </a:lnTo>
                  <a:lnTo>
                    <a:pt x="672" y="600"/>
                  </a:lnTo>
                  <a:lnTo>
                    <a:pt x="555" y="600"/>
                  </a:lnTo>
                  <a:lnTo>
                    <a:pt x="336" y="135"/>
                  </a:lnTo>
                  <a:lnTo>
                    <a:pt x="199" y="430"/>
                  </a:lnTo>
                  <a:close/>
                </a:path>
              </a:pathLst>
            </a:custGeom>
            <a:solidFill>
              <a:srgbClr val="C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822"/>
            <p:cNvSpPr>
              <a:spLocks/>
            </p:cNvSpPr>
            <p:nvPr/>
          </p:nvSpPr>
          <p:spPr bwMode="black">
            <a:xfrm>
              <a:off x="3627" y="4976"/>
              <a:ext cx="666" cy="606"/>
            </a:xfrm>
            <a:custGeom>
              <a:avLst/>
              <a:gdLst>
                <a:gd name="T0" fmla="*/ 0 w 666"/>
                <a:gd name="T1" fmla="*/ 0 h 606"/>
                <a:gd name="T2" fmla="*/ 291 w 666"/>
                <a:gd name="T3" fmla="*/ 606 h 606"/>
                <a:gd name="T4" fmla="*/ 298 w 666"/>
                <a:gd name="T5" fmla="*/ 606 h 606"/>
                <a:gd name="T6" fmla="*/ 369 w 666"/>
                <a:gd name="T7" fmla="*/ 606 h 606"/>
                <a:gd name="T8" fmla="*/ 376 w 666"/>
                <a:gd name="T9" fmla="*/ 606 h 606"/>
                <a:gd name="T10" fmla="*/ 666 w 666"/>
                <a:gd name="T11" fmla="*/ 0 h 606"/>
                <a:gd name="T12" fmla="*/ 550 w 666"/>
                <a:gd name="T13" fmla="*/ 0 h 606"/>
                <a:gd name="T14" fmla="*/ 334 w 666"/>
                <a:gd name="T15" fmla="*/ 477 h 606"/>
                <a:gd name="T16" fmla="*/ 117 w 666"/>
                <a:gd name="T17" fmla="*/ 0 h 606"/>
                <a:gd name="T18" fmla="*/ 0 w 666"/>
                <a:gd name="T19" fmla="*/ 0 h 606"/>
                <a:gd name="T20" fmla="*/ 0 w 666"/>
                <a:gd name="T21" fmla="*/ 0 h 606"/>
                <a:gd name="T22" fmla="*/ 0 w 666"/>
                <a:gd name="T23" fmla="*/ 0 h 60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66"/>
                <a:gd name="T37" fmla="*/ 0 h 606"/>
                <a:gd name="T38" fmla="*/ 666 w 666"/>
                <a:gd name="T39" fmla="*/ 606 h 60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66" h="606">
                  <a:moveTo>
                    <a:pt x="0" y="0"/>
                  </a:moveTo>
                  <a:lnTo>
                    <a:pt x="291" y="606"/>
                  </a:lnTo>
                  <a:lnTo>
                    <a:pt x="298" y="606"/>
                  </a:lnTo>
                  <a:lnTo>
                    <a:pt x="369" y="606"/>
                  </a:lnTo>
                  <a:lnTo>
                    <a:pt x="376" y="606"/>
                  </a:lnTo>
                  <a:lnTo>
                    <a:pt x="666" y="0"/>
                  </a:lnTo>
                  <a:lnTo>
                    <a:pt x="550" y="0"/>
                  </a:lnTo>
                  <a:lnTo>
                    <a:pt x="334" y="477"/>
                  </a:lnTo>
                  <a:lnTo>
                    <a:pt x="1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823"/>
            <p:cNvSpPr>
              <a:spLocks/>
            </p:cNvSpPr>
            <p:nvPr/>
          </p:nvSpPr>
          <p:spPr bwMode="black">
            <a:xfrm>
              <a:off x="4755" y="4976"/>
              <a:ext cx="666" cy="828"/>
            </a:xfrm>
            <a:custGeom>
              <a:avLst/>
              <a:gdLst>
                <a:gd name="T0" fmla="*/ 264 w 666"/>
                <a:gd name="T1" fmla="*/ 828 h 828"/>
                <a:gd name="T2" fmla="*/ 666 w 666"/>
                <a:gd name="T3" fmla="*/ 0 h 828"/>
                <a:gd name="T4" fmla="*/ 546 w 666"/>
                <a:gd name="T5" fmla="*/ 0 h 828"/>
                <a:gd name="T6" fmla="*/ 325 w 666"/>
                <a:gd name="T7" fmla="*/ 482 h 828"/>
                <a:gd name="T8" fmla="*/ 115 w 666"/>
                <a:gd name="T9" fmla="*/ 0 h 828"/>
                <a:gd name="T10" fmla="*/ 0 w 666"/>
                <a:gd name="T11" fmla="*/ 0 h 828"/>
                <a:gd name="T12" fmla="*/ 264 w 666"/>
                <a:gd name="T13" fmla="*/ 603 h 828"/>
                <a:gd name="T14" fmla="*/ 151 w 666"/>
                <a:gd name="T15" fmla="*/ 828 h 828"/>
                <a:gd name="T16" fmla="*/ 264 w 666"/>
                <a:gd name="T17" fmla="*/ 828 h 828"/>
                <a:gd name="T18" fmla="*/ 264 w 666"/>
                <a:gd name="T19" fmla="*/ 828 h 828"/>
                <a:gd name="T20" fmla="*/ 264 w 666"/>
                <a:gd name="T21" fmla="*/ 828 h 82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6"/>
                <a:gd name="T34" fmla="*/ 0 h 828"/>
                <a:gd name="T35" fmla="*/ 666 w 666"/>
                <a:gd name="T36" fmla="*/ 828 h 82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6" h="828">
                  <a:moveTo>
                    <a:pt x="264" y="828"/>
                  </a:moveTo>
                  <a:lnTo>
                    <a:pt x="666" y="0"/>
                  </a:lnTo>
                  <a:lnTo>
                    <a:pt x="546" y="0"/>
                  </a:lnTo>
                  <a:lnTo>
                    <a:pt x="325" y="482"/>
                  </a:lnTo>
                  <a:lnTo>
                    <a:pt x="115" y="0"/>
                  </a:lnTo>
                  <a:lnTo>
                    <a:pt x="0" y="0"/>
                  </a:lnTo>
                  <a:lnTo>
                    <a:pt x="264" y="603"/>
                  </a:lnTo>
                  <a:lnTo>
                    <a:pt x="151" y="828"/>
                  </a:lnTo>
                  <a:lnTo>
                    <a:pt x="264" y="828"/>
                  </a:lnTo>
                  <a:close/>
                </a:path>
              </a:pathLst>
            </a:custGeom>
            <a:solidFill>
              <a:srgbClr val="C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130552"/>
            <a:ext cx="6745224" cy="2029968"/>
          </a:xfrm>
        </p:spPr>
        <p:txBody>
          <a:bodyPr anchor="ctr"/>
          <a:lstStyle>
            <a:lvl1pPr algn="r">
              <a:defRPr sz="2800" b="0" i="0" cap="none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5357611"/>
            <a:ext cx="6745224" cy="476519"/>
          </a:xfrm>
        </p:spPr>
        <p:txBody>
          <a:bodyPr anchor="b" anchorCtr="0">
            <a:no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Text Placeholder 2"/>
          <p:cNvSpPr>
            <a:spLocks noGrp="1"/>
          </p:cNvSpPr>
          <p:nvPr>
            <p:ph type="body" idx="13"/>
          </p:nvPr>
        </p:nvSpPr>
        <p:spPr>
          <a:xfrm>
            <a:off x="1447800" y="5841642"/>
            <a:ext cx="6745224" cy="381000"/>
          </a:xfrm>
        </p:spPr>
        <p:txBody>
          <a:bodyPr anchor="t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2000" i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457200" y="6537960"/>
            <a:ext cx="4373313" cy="20313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 smtClean="0">
                <a:solidFill>
                  <a:srgbClr val="8F8F8F"/>
                </a:solidFill>
              </a:rPr>
              <a:t>Avaya – Confidential &amp; Proprietary. Use pursuant to your signed agreement or Avaya Policy</a:t>
            </a:r>
          </a:p>
        </p:txBody>
      </p:sp>
      <p:sp>
        <p:nvSpPr>
          <p:cNvPr id="50" name="TextBox 49"/>
          <p:cNvSpPr txBox="1"/>
          <p:nvPr userDrawn="1"/>
        </p:nvSpPr>
        <p:spPr>
          <a:xfrm>
            <a:off x="8376920" y="6565900"/>
            <a:ext cx="309700" cy="20313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>
              <a:lnSpc>
                <a:spcPct val="90000"/>
              </a:lnSpc>
            </a:pPr>
            <a:fld id="{758C98C5-C197-4167-B328-DA835286C05A}" type="slidenum">
              <a:rPr lang="en-US" sz="800" smtClean="0">
                <a:solidFill>
                  <a:srgbClr val="8F8F8F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800" dirty="0" smtClean="0">
              <a:solidFill>
                <a:srgbClr val="8F8F8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724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724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C66DC-58A3-45CF-9D17-0D017B4FC3F7}" type="datetime1">
              <a:rPr lang="en-US" smtClean="0"/>
              <a:pPr/>
              <a:t>6/12/2014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4040188" cy="750888"/>
          </a:xfrm>
        </p:spPr>
        <p:txBody>
          <a:bodyPr anchor="b">
            <a:norm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86000"/>
            <a:ext cx="4040188" cy="38862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47800"/>
            <a:ext cx="4041775" cy="750888"/>
          </a:xfrm>
        </p:spPr>
        <p:txBody>
          <a:bodyPr anchor="b">
            <a:norm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86000"/>
            <a:ext cx="4041775" cy="38862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103C9-D9D6-439D-B241-1330331395D1}" type="datetime1">
              <a:rPr lang="en-US" smtClean="0"/>
              <a:pPr/>
              <a:t>6/12/2014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3CB3-A0A6-46C4-8F56-D534DFAFCF5F}" type="datetime1">
              <a:rPr lang="en-US" smtClean="0"/>
              <a:pPr/>
              <a:t>6/12/2014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26B10-C767-489B-8EE2-DD66B48A8BAD}" type="datetime1">
              <a:rPr lang="en-US" smtClean="0"/>
              <a:pPr/>
              <a:t>6/12/2014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7200" y="1295400"/>
            <a:ext cx="8229600" cy="457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invGray">
          <a:xfrm>
            <a:off x="0" y="-7938"/>
            <a:ext cx="9144000" cy="366713"/>
          </a:xfrm>
          <a:prstGeom prst="rect">
            <a:avLst/>
          </a:prstGeom>
          <a:gradFill rotWithShape="1">
            <a:gsLst>
              <a:gs pos="0">
                <a:srgbClr val="91050F">
                  <a:alpha val="76000"/>
                </a:srgbClr>
              </a:gs>
              <a:gs pos="100000">
                <a:srgbClr val="D1081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" name="Rectangle 68"/>
          <p:cNvSpPr>
            <a:spLocks noChangeArrowheads="1"/>
          </p:cNvSpPr>
          <p:nvPr/>
        </p:nvSpPr>
        <p:spPr bwMode="invGray">
          <a:xfrm>
            <a:off x="5663119" y="-7938"/>
            <a:ext cx="390560" cy="3657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0" name="Rectangle 69"/>
          <p:cNvSpPr>
            <a:spLocks noChangeArrowheads="1"/>
          </p:cNvSpPr>
          <p:nvPr/>
        </p:nvSpPr>
        <p:spPr bwMode="invGray">
          <a:xfrm>
            <a:off x="5258320" y="-7938"/>
            <a:ext cx="390560" cy="3657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1" name="Rectangle 72"/>
          <p:cNvSpPr>
            <a:spLocks noChangeArrowheads="1"/>
          </p:cNvSpPr>
          <p:nvPr/>
        </p:nvSpPr>
        <p:spPr bwMode="invGray">
          <a:xfrm>
            <a:off x="4043922" y="-7938"/>
            <a:ext cx="390560" cy="36576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2" name="Rectangle 73"/>
          <p:cNvSpPr>
            <a:spLocks noChangeArrowheads="1"/>
          </p:cNvSpPr>
          <p:nvPr/>
        </p:nvSpPr>
        <p:spPr bwMode="invGray">
          <a:xfrm>
            <a:off x="3639123" y="-7938"/>
            <a:ext cx="390560" cy="36576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3" name="Rectangle 76"/>
          <p:cNvSpPr>
            <a:spLocks noChangeArrowheads="1"/>
          </p:cNvSpPr>
          <p:nvPr/>
        </p:nvSpPr>
        <p:spPr bwMode="invGray">
          <a:xfrm>
            <a:off x="2426760" y="-7938"/>
            <a:ext cx="390560" cy="3657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4" name="Rectangle 77"/>
          <p:cNvSpPr>
            <a:spLocks noChangeArrowheads="1"/>
          </p:cNvSpPr>
          <p:nvPr/>
        </p:nvSpPr>
        <p:spPr bwMode="invGray">
          <a:xfrm>
            <a:off x="2021961" y="-7938"/>
            <a:ext cx="390560" cy="36576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5" name="Rectangle 79"/>
          <p:cNvSpPr>
            <a:spLocks noChangeArrowheads="1"/>
          </p:cNvSpPr>
          <p:nvPr/>
        </p:nvSpPr>
        <p:spPr bwMode="invGray">
          <a:xfrm>
            <a:off x="1212363" y="-7938"/>
            <a:ext cx="390560" cy="3657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6" name="Rectangle 82"/>
          <p:cNvSpPr>
            <a:spLocks noChangeArrowheads="1"/>
          </p:cNvSpPr>
          <p:nvPr/>
        </p:nvSpPr>
        <p:spPr bwMode="invGray">
          <a:xfrm>
            <a:off x="0" y="-7938"/>
            <a:ext cx="390560" cy="3657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invGray">
          <a:xfrm>
            <a:off x="0" y="-7938"/>
            <a:ext cx="9144000" cy="366713"/>
          </a:xfrm>
          <a:prstGeom prst="rect">
            <a:avLst/>
          </a:prstGeom>
          <a:gradFill rotWithShape="1">
            <a:gsLst>
              <a:gs pos="0">
                <a:srgbClr val="91050F">
                  <a:alpha val="76000"/>
                </a:srgbClr>
              </a:gs>
              <a:gs pos="100000">
                <a:srgbClr val="D1081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8" name="Group 127"/>
          <p:cNvGrpSpPr>
            <a:grpSpLocks/>
          </p:cNvGrpSpPr>
          <p:nvPr/>
        </p:nvGrpSpPr>
        <p:grpSpPr bwMode="black">
          <a:xfrm>
            <a:off x="7908916" y="80554"/>
            <a:ext cx="858838" cy="242887"/>
            <a:chOff x="4707" y="440"/>
            <a:chExt cx="700" cy="198"/>
          </a:xfrm>
          <a:solidFill>
            <a:sysClr val="window" lastClr="FFFFFF"/>
          </a:solidFill>
        </p:grpSpPr>
        <p:sp>
          <p:nvSpPr>
            <p:cNvPr id="23" name="Freeform 128"/>
            <p:cNvSpPr>
              <a:spLocks/>
            </p:cNvSpPr>
            <p:nvPr/>
          </p:nvSpPr>
          <p:spPr bwMode="black">
            <a:xfrm>
              <a:off x="5247" y="440"/>
              <a:ext cx="160" cy="145"/>
            </a:xfrm>
            <a:custGeom>
              <a:avLst/>
              <a:gdLst>
                <a:gd name="T0" fmla="*/ 199 w 672"/>
                <a:gd name="T1" fmla="*/ 433 h 606"/>
                <a:gd name="T2" fmla="*/ 399 w 672"/>
                <a:gd name="T3" fmla="*/ 433 h 606"/>
                <a:gd name="T4" fmla="*/ 430 w 672"/>
                <a:gd name="T5" fmla="*/ 512 h 606"/>
                <a:gd name="T6" fmla="*/ 161 w 672"/>
                <a:gd name="T7" fmla="*/ 512 h 606"/>
                <a:gd name="T8" fmla="*/ 117 w 672"/>
                <a:gd name="T9" fmla="*/ 606 h 606"/>
                <a:gd name="T10" fmla="*/ 0 w 672"/>
                <a:gd name="T11" fmla="*/ 606 h 606"/>
                <a:gd name="T12" fmla="*/ 294 w 672"/>
                <a:gd name="T13" fmla="*/ 0 h 606"/>
                <a:gd name="T14" fmla="*/ 375 w 672"/>
                <a:gd name="T15" fmla="*/ 0 h 606"/>
                <a:gd name="T16" fmla="*/ 672 w 672"/>
                <a:gd name="T17" fmla="*/ 606 h 606"/>
                <a:gd name="T18" fmla="*/ 552 w 672"/>
                <a:gd name="T19" fmla="*/ 606 h 606"/>
                <a:gd name="T20" fmla="*/ 337 w 672"/>
                <a:gd name="T21" fmla="*/ 138 h 606"/>
                <a:gd name="T22" fmla="*/ 199 w 672"/>
                <a:gd name="T23" fmla="*/ 433 h 606"/>
                <a:gd name="T24" fmla="*/ 199 w 672"/>
                <a:gd name="T25" fmla="*/ 433 h 606"/>
                <a:gd name="T26" fmla="*/ 199 w 672"/>
                <a:gd name="T27" fmla="*/ 433 h 60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72"/>
                <a:gd name="T43" fmla="*/ 0 h 606"/>
                <a:gd name="T44" fmla="*/ 672 w 672"/>
                <a:gd name="T45" fmla="*/ 606 h 60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72" h="606">
                  <a:moveTo>
                    <a:pt x="199" y="433"/>
                  </a:moveTo>
                  <a:lnTo>
                    <a:pt x="399" y="433"/>
                  </a:lnTo>
                  <a:lnTo>
                    <a:pt x="430" y="512"/>
                  </a:lnTo>
                  <a:lnTo>
                    <a:pt x="161" y="512"/>
                  </a:lnTo>
                  <a:lnTo>
                    <a:pt x="117" y="606"/>
                  </a:lnTo>
                  <a:lnTo>
                    <a:pt x="0" y="606"/>
                  </a:lnTo>
                  <a:lnTo>
                    <a:pt x="294" y="0"/>
                  </a:lnTo>
                  <a:lnTo>
                    <a:pt x="375" y="0"/>
                  </a:lnTo>
                  <a:lnTo>
                    <a:pt x="672" y="606"/>
                  </a:lnTo>
                  <a:lnTo>
                    <a:pt x="552" y="606"/>
                  </a:lnTo>
                  <a:lnTo>
                    <a:pt x="337" y="138"/>
                  </a:lnTo>
                  <a:lnTo>
                    <a:pt x="199" y="43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24" name="Freeform 129"/>
            <p:cNvSpPr>
              <a:spLocks/>
            </p:cNvSpPr>
            <p:nvPr/>
          </p:nvSpPr>
          <p:spPr bwMode="black">
            <a:xfrm>
              <a:off x="4707" y="441"/>
              <a:ext cx="160" cy="144"/>
            </a:xfrm>
            <a:custGeom>
              <a:avLst/>
              <a:gdLst>
                <a:gd name="T0" fmla="*/ 199 w 672"/>
                <a:gd name="T1" fmla="*/ 430 h 600"/>
                <a:gd name="T2" fmla="*/ 399 w 672"/>
                <a:gd name="T3" fmla="*/ 430 h 600"/>
                <a:gd name="T4" fmla="*/ 434 w 672"/>
                <a:gd name="T5" fmla="*/ 507 h 600"/>
                <a:gd name="T6" fmla="*/ 165 w 672"/>
                <a:gd name="T7" fmla="*/ 507 h 600"/>
                <a:gd name="T8" fmla="*/ 122 w 672"/>
                <a:gd name="T9" fmla="*/ 600 h 600"/>
                <a:gd name="T10" fmla="*/ 0 w 672"/>
                <a:gd name="T11" fmla="*/ 600 h 600"/>
                <a:gd name="T12" fmla="*/ 298 w 672"/>
                <a:gd name="T13" fmla="*/ 0 h 600"/>
                <a:gd name="T14" fmla="*/ 380 w 672"/>
                <a:gd name="T15" fmla="*/ 0 h 600"/>
                <a:gd name="T16" fmla="*/ 672 w 672"/>
                <a:gd name="T17" fmla="*/ 600 h 600"/>
                <a:gd name="T18" fmla="*/ 555 w 672"/>
                <a:gd name="T19" fmla="*/ 600 h 600"/>
                <a:gd name="T20" fmla="*/ 337 w 672"/>
                <a:gd name="T21" fmla="*/ 135 h 600"/>
                <a:gd name="T22" fmla="*/ 199 w 672"/>
                <a:gd name="T23" fmla="*/ 430 h 600"/>
                <a:gd name="T24" fmla="*/ 199 w 672"/>
                <a:gd name="T25" fmla="*/ 430 h 600"/>
                <a:gd name="T26" fmla="*/ 199 w 672"/>
                <a:gd name="T27" fmla="*/ 430 h 6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72"/>
                <a:gd name="T43" fmla="*/ 0 h 600"/>
                <a:gd name="T44" fmla="*/ 672 w 672"/>
                <a:gd name="T45" fmla="*/ 600 h 6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72" h="600">
                  <a:moveTo>
                    <a:pt x="199" y="430"/>
                  </a:moveTo>
                  <a:lnTo>
                    <a:pt x="399" y="430"/>
                  </a:lnTo>
                  <a:lnTo>
                    <a:pt x="434" y="507"/>
                  </a:lnTo>
                  <a:lnTo>
                    <a:pt x="165" y="507"/>
                  </a:lnTo>
                  <a:lnTo>
                    <a:pt x="122" y="600"/>
                  </a:lnTo>
                  <a:lnTo>
                    <a:pt x="0" y="600"/>
                  </a:lnTo>
                  <a:lnTo>
                    <a:pt x="298" y="0"/>
                  </a:lnTo>
                  <a:lnTo>
                    <a:pt x="380" y="0"/>
                  </a:lnTo>
                  <a:lnTo>
                    <a:pt x="672" y="600"/>
                  </a:lnTo>
                  <a:lnTo>
                    <a:pt x="555" y="600"/>
                  </a:lnTo>
                  <a:lnTo>
                    <a:pt x="337" y="135"/>
                  </a:lnTo>
                  <a:lnTo>
                    <a:pt x="199" y="43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25" name="Freeform 130"/>
            <p:cNvSpPr>
              <a:spLocks/>
            </p:cNvSpPr>
            <p:nvPr/>
          </p:nvSpPr>
          <p:spPr bwMode="black">
            <a:xfrm>
              <a:off x="4975" y="441"/>
              <a:ext cx="162" cy="144"/>
            </a:xfrm>
            <a:custGeom>
              <a:avLst/>
              <a:gdLst>
                <a:gd name="T0" fmla="*/ 199 w 672"/>
                <a:gd name="T1" fmla="*/ 430 h 600"/>
                <a:gd name="T2" fmla="*/ 402 w 672"/>
                <a:gd name="T3" fmla="*/ 430 h 600"/>
                <a:gd name="T4" fmla="*/ 434 w 672"/>
                <a:gd name="T5" fmla="*/ 507 h 600"/>
                <a:gd name="T6" fmla="*/ 164 w 672"/>
                <a:gd name="T7" fmla="*/ 507 h 600"/>
                <a:gd name="T8" fmla="*/ 121 w 672"/>
                <a:gd name="T9" fmla="*/ 600 h 600"/>
                <a:gd name="T10" fmla="*/ 0 w 672"/>
                <a:gd name="T11" fmla="*/ 600 h 600"/>
                <a:gd name="T12" fmla="*/ 297 w 672"/>
                <a:gd name="T13" fmla="*/ 0 h 600"/>
                <a:gd name="T14" fmla="*/ 379 w 672"/>
                <a:gd name="T15" fmla="*/ 0 h 600"/>
                <a:gd name="T16" fmla="*/ 672 w 672"/>
                <a:gd name="T17" fmla="*/ 600 h 600"/>
                <a:gd name="T18" fmla="*/ 555 w 672"/>
                <a:gd name="T19" fmla="*/ 600 h 600"/>
                <a:gd name="T20" fmla="*/ 336 w 672"/>
                <a:gd name="T21" fmla="*/ 135 h 600"/>
                <a:gd name="T22" fmla="*/ 199 w 672"/>
                <a:gd name="T23" fmla="*/ 430 h 600"/>
                <a:gd name="T24" fmla="*/ 199 w 672"/>
                <a:gd name="T25" fmla="*/ 430 h 600"/>
                <a:gd name="T26" fmla="*/ 199 w 672"/>
                <a:gd name="T27" fmla="*/ 430 h 6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72"/>
                <a:gd name="T43" fmla="*/ 0 h 600"/>
                <a:gd name="T44" fmla="*/ 672 w 672"/>
                <a:gd name="T45" fmla="*/ 600 h 6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72" h="600">
                  <a:moveTo>
                    <a:pt x="199" y="430"/>
                  </a:moveTo>
                  <a:lnTo>
                    <a:pt x="402" y="430"/>
                  </a:lnTo>
                  <a:lnTo>
                    <a:pt x="434" y="507"/>
                  </a:lnTo>
                  <a:lnTo>
                    <a:pt x="164" y="507"/>
                  </a:lnTo>
                  <a:lnTo>
                    <a:pt x="121" y="600"/>
                  </a:lnTo>
                  <a:lnTo>
                    <a:pt x="0" y="600"/>
                  </a:lnTo>
                  <a:lnTo>
                    <a:pt x="297" y="0"/>
                  </a:lnTo>
                  <a:lnTo>
                    <a:pt x="379" y="0"/>
                  </a:lnTo>
                  <a:lnTo>
                    <a:pt x="672" y="600"/>
                  </a:lnTo>
                  <a:lnTo>
                    <a:pt x="555" y="600"/>
                  </a:lnTo>
                  <a:lnTo>
                    <a:pt x="336" y="135"/>
                  </a:lnTo>
                  <a:lnTo>
                    <a:pt x="199" y="43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26" name="Freeform 131"/>
            <p:cNvSpPr>
              <a:spLocks/>
            </p:cNvSpPr>
            <p:nvPr/>
          </p:nvSpPr>
          <p:spPr bwMode="black">
            <a:xfrm>
              <a:off x="4842" y="440"/>
              <a:ext cx="160" cy="145"/>
            </a:xfrm>
            <a:custGeom>
              <a:avLst/>
              <a:gdLst>
                <a:gd name="T0" fmla="*/ 0 w 666"/>
                <a:gd name="T1" fmla="*/ 0 h 606"/>
                <a:gd name="T2" fmla="*/ 291 w 666"/>
                <a:gd name="T3" fmla="*/ 606 h 606"/>
                <a:gd name="T4" fmla="*/ 298 w 666"/>
                <a:gd name="T5" fmla="*/ 606 h 606"/>
                <a:gd name="T6" fmla="*/ 369 w 666"/>
                <a:gd name="T7" fmla="*/ 606 h 606"/>
                <a:gd name="T8" fmla="*/ 376 w 666"/>
                <a:gd name="T9" fmla="*/ 606 h 606"/>
                <a:gd name="T10" fmla="*/ 666 w 666"/>
                <a:gd name="T11" fmla="*/ 0 h 606"/>
                <a:gd name="T12" fmla="*/ 550 w 666"/>
                <a:gd name="T13" fmla="*/ 0 h 606"/>
                <a:gd name="T14" fmla="*/ 334 w 666"/>
                <a:gd name="T15" fmla="*/ 477 h 606"/>
                <a:gd name="T16" fmla="*/ 117 w 666"/>
                <a:gd name="T17" fmla="*/ 0 h 606"/>
                <a:gd name="T18" fmla="*/ 0 w 666"/>
                <a:gd name="T19" fmla="*/ 0 h 606"/>
                <a:gd name="T20" fmla="*/ 0 w 666"/>
                <a:gd name="T21" fmla="*/ 0 h 606"/>
                <a:gd name="T22" fmla="*/ 0 w 666"/>
                <a:gd name="T23" fmla="*/ 0 h 60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66"/>
                <a:gd name="T37" fmla="*/ 0 h 606"/>
                <a:gd name="T38" fmla="*/ 666 w 666"/>
                <a:gd name="T39" fmla="*/ 606 h 60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66" h="606">
                  <a:moveTo>
                    <a:pt x="0" y="0"/>
                  </a:moveTo>
                  <a:lnTo>
                    <a:pt x="291" y="606"/>
                  </a:lnTo>
                  <a:lnTo>
                    <a:pt x="298" y="606"/>
                  </a:lnTo>
                  <a:lnTo>
                    <a:pt x="369" y="606"/>
                  </a:lnTo>
                  <a:lnTo>
                    <a:pt x="376" y="606"/>
                  </a:lnTo>
                  <a:lnTo>
                    <a:pt x="666" y="0"/>
                  </a:lnTo>
                  <a:lnTo>
                    <a:pt x="550" y="0"/>
                  </a:lnTo>
                  <a:lnTo>
                    <a:pt x="334" y="477"/>
                  </a:lnTo>
                  <a:lnTo>
                    <a:pt x="11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27" name="Freeform 132"/>
            <p:cNvSpPr>
              <a:spLocks/>
            </p:cNvSpPr>
            <p:nvPr/>
          </p:nvSpPr>
          <p:spPr bwMode="black">
            <a:xfrm>
              <a:off x="5113" y="440"/>
              <a:ext cx="159" cy="198"/>
            </a:xfrm>
            <a:custGeom>
              <a:avLst/>
              <a:gdLst>
                <a:gd name="T0" fmla="*/ 264 w 666"/>
                <a:gd name="T1" fmla="*/ 828 h 828"/>
                <a:gd name="T2" fmla="*/ 666 w 666"/>
                <a:gd name="T3" fmla="*/ 0 h 828"/>
                <a:gd name="T4" fmla="*/ 546 w 666"/>
                <a:gd name="T5" fmla="*/ 0 h 828"/>
                <a:gd name="T6" fmla="*/ 325 w 666"/>
                <a:gd name="T7" fmla="*/ 482 h 828"/>
                <a:gd name="T8" fmla="*/ 115 w 666"/>
                <a:gd name="T9" fmla="*/ 0 h 828"/>
                <a:gd name="T10" fmla="*/ 0 w 666"/>
                <a:gd name="T11" fmla="*/ 0 h 828"/>
                <a:gd name="T12" fmla="*/ 264 w 666"/>
                <a:gd name="T13" fmla="*/ 603 h 828"/>
                <a:gd name="T14" fmla="*/ 151 w 666"/>
                <a:gd name="T15" fmla="*/ 828 h 828"/>
                <a:gd name="T16" fmla="*/ 264 w 666"/>
                <a:gd name="T17" fmla="*/ 828 h 828"/>
                <a:gd name="T18" fmla="*/ 264 w 666"/>
                <a:gd name="T19" fmla="*/ 828 h 828"/>
                <a:gd name="T20" fmla="*/ 264 w 666"/>
                <a:gd name="T21" fmla="*/ 828 h 82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6"/>
                <a:gd name="T34" fmla="*/ 0 h 828"/>
                <a:gd name="T35" fmla="*/ 666 w 666"/>
                <a:gd name="T36" fmla="*/ 828 h 82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6" h="828">
                  <a:moveTo>
                    <a:pt x="264" y="828"/>
                  </a:moveTo>
                  <a:lnTo>
                    <a:pt x="666" y="0"/>
                  </a:lnTo>
                  <a:lnTo>
                    <a:pt x="546" y="0"/>
                  </a:lnTo>
                  <a:lnTo>
                    <a:pt x="325" y="482"/>
                  </a:lnTo>
                  <a:lnTo>
                    <a:pt x="115" y="0"/>
                  </a:lnTo>
                  <a:lnTo>
                    <a:pt x="0" y="0"/>
                  </a:lnTo>
                  <a:lnTo>
                    <a:pt x="264" y="603"/>
                  </a:lnTo>
                  <a:lnTo>
                    <a:pt x="151" y="828"/>
                  </a:lnTo>
                  <a:lnTo>
                    <a:pt x="264" y="8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34715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724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537325"/>
            <a:ext cx="7620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244B6-3751-4B0D-931E-A1EABE3AFAEE}" type="datetime1">
              <a:rPr lang="en-US" smtClean="0"/>
              <a:pPr/>
              <a:t>6/12/2014</a:t>
            </a:fld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57200" y="6537960"/>
            <a:ext cx="4373313" cy="20313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 smtClean="0">
                <a:solidFill>
                  <a:srgbClr val="8F8F8F"/>
                </a:solidFill>
              </a:rPr>
              <a:t>Avaya – Confidential &amp; Proprietary. Use pursuant to your signed agreement or Avaya Policy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376920" y="6565900"/>
            <a:ext cx="309700" cy="20313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>
              <a:lnSpc>
                <a:spcPct val="90000"/>
              </a:lnSpc>
            </a:pPr>
            <a:fld id="{758C98C5-C197-4167-B328-DA835286C05A}" type="slidenum">
              <a:rPr lang="en-US" sz="800" smtClean="0">
                <a:solidFill>
                  <a:srgbClr val="8F8F8F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800" dirty="0" smtClean="0">
              <a:solidFill>
                <a:srgbClr val="8F8F8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81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</p:sldLayoutIdLst>
  <p:transition>
    <p:fade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ebdings" pitchFamily="18" charset="2"/>
        <a:buChar char="4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2"/>
        </a:buClr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4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19456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5603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2608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7039" y="3429000"/>
            <a:ext cx="7036045" cy="1365504"/>
          </a:xfrm>
        </p:spPr>
        <p:txBody>
          <a:bodyPr/>
          <a:lstStyle/>
          <a:p>
            <a:r>
              <a:rPr lang="en-US" dirty="0" smtClean="0"/>
              <a:t>Avaya WLAN 9100</a:t>
            </a:r>
            <a:br>
              <a:rPr lang="en-US" dirty="0" smtClean="0"/>
            </a:br>
            <a:r>
              <a:rPr lang="en-US" dirty="0" smtClean="0"/>
              <a:t>Wireless Orchestration System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298653"/>
            <a:ext cx="8229600" cy="561454"/>
          </a:xfrm>
        </p:spPr>
        <p:txBody>
          <a:bodyPr/>
          <a:lstStyle/>
          <a:p>
            <a:r>
              <a:rPr lang="en-US" dirty="0"/>
              <a:t>Wireless Orchestration System – Key Features</a:t>
            </a: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457200" y="841608"/>
            <a:ext cx="8229600" cy="457200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CC0000"/>
              </a:buClr>
              <a:buNone/>
            </a:pPr>
            <a:r>
              <a:rPr lang="en-US" sz="2200" dirty="0">
                <a:solidFill>
                  <a:srgbClr val="CC0000"/>
                </a:solidFill>
              </a:rPr>
              <a:t>RF Visibility - Maps View</a:t>
            </a: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444749" y="1230350"/>
            <a:ext cx="8229600" cy="5233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1775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19075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17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RF Heat Map -  Select AP – For Visibility into AP details, Station Count and Station Performance. Tune AP / Radio Settings if required.</a:t>
            </a:r>
          </a:p>
        </p:txBody>
      </p:sp>
      <p:pic>
        <p:nvPicPr>
          <p:cNvPr id="4" name="Picture Placeholder 3" descr="Maps - AP Perf.png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" t="251" r="-219" b="-354"/>
          <a:stretch/>
        </p:blipFill>
        <p:spPr>
          <a:xfrm>
            <a:off x="619537" y="1898872"/>
            <a:ext cx="7852652" cy="4529289"/>
          </a:xfrm>
        </p:spPr>
      </p:pic>
    </p:spTree>
    <p:extLst>
      <p:ext uri="{BB962C8B-B14F-4D97-AF65-F5344CB8AC3E}">
        <p14:creationId xmlns:p14="http://schemas.microsoft.com/office/powerpoint/2010/main" val="6147687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298653"/>
            <a:ext cx="8229600" cy="561454"/>
          </a:xfrm>
        </p:spPr>
        <p:txBody>
          <a:bodyPr/>
          <a:lstStyle/>
          <a:p>
            <a:r>
              <a:rPr lang="en-US" dirty="0"/>
              <a:t>Wireless Orchestration System – Key Features</a:t>
            </a: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457200" y="841608"/>
            <a:ext cx="8229600" cy="457200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CC0000"/>
              </a:buClr>
              <a:buNone/>
            </a:pPr>
            <a:r>
              <a:rPr lang="en-US" sz="2200" dirty="0">
                <a:solidFill>
                  <a:srgbClr val="CC0000"/>
                </a:solidFill>
              </a:rPr>
              <a:t>RF Visibility - Maps View</a:t>
            </a: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444749" y="1230350"/>
            <a:ext cx="8229600" cy="5233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1775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19075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17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RF Performance Map </a:t>
            </a:r>
            <a:r>
              <a:rPr lang="en-US" dirty="0"/>
              <a:t>-  </a:t>
            </a:r>
            <a:r>
              <a:rPr lang="en-US" dirty="0" smtClean="0"/>
              <a:t>Projected Performance View tuned for device type, device capability and desired applications.</a:t>
            </a:r>
            <a:endParaRPr lang="en-US" dirty="0"/>
          </a:p>
        </p:txBody>
      </p:sp>
      <p:pic>
        <p:nvPicPr>
          <p:cNvPr id="4" name="Picture Placeholder 3" descr="Maps - Perf View.png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" t="251" r="-54" b="-354"/>
          <a:stretch/>
        </p:blipFill>
        <p:spPr>
          <a:xfrm>
            <a:off x="696982" y="1933090"/>
            <a:ext cx="7775206" cy="4495073"/>
          </a:xfrm>
        </p:spPr>
      </p:pic>
    </p:spTree>
    <p:extLst>
      <p:ext uri="{BB962C8B-B14F-4D97-AF65-F5344CB8AC3E}">
        <p14:creationId xmlns:p14="http://schemas.microsoft.com/office/powerpoint/2010/main" val="38038409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298653"/>
            <a:ext cx="8229600" cy="561454"/>
          </a:xfrm>
        </p:spPr>
        <p:txBody>
          <a:bodyPr/>
          <a:lstStyle/>
          <a:p>
            <a:r>
              <a:rPr lang="en-US" dirty="0"/>
              <a:t>Wireless Orchestration System – Key Features</a:t>
            </a: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457200" y="841608"/>
            <a:ext cx="8229600" cy="457200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CC0000"/>
              </a:buClr>
              <a:buNone/>
            </a:pPr>
            <a:r>
              <a:rPr lang="en-US" sz="2200" dirty="0">
                <a:solidFill>
                  <a:srgbClr val="CC0000"/>
                </a:solidFill>
              </a:rPr>
              <a:t>RF Visibility - Maps View</a:t>
            </a: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444749" y="1230350"/>
            <a:ext cx="8229600" cy="5233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1775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19075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17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RF Channel Plan -  Visibility into AP Radio Channel Plans along with Station and Rouges on the Floor Plan. Ability to tune channel / power settings.</a:t>
            </a:r>
            <a:endParaRPr lang="en-US" dirty="0"/>
          </a:p>
        </p:txBody>
      </p:sp>
      <p:pic>
        <p:nvPicPr>
          <p:cNvPr id="3" name="Picture Placeholder 2" descr="Maps - Radio View.png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" t="-152" r="643" b="50"/>
          <a:stretch/>
        </p:blipFill>
        <p:spPr>
          <a:xfrm>
            <a:off x="604051" y="1913612"/>
            <a:ext cx="7790695" cy="4514553"/>
          </a:xfrm>
        </p:spPr>
      </p:pic>
    </p:spTree>
    <p:extLst>
      <p:ext uri="{BB962C8B-B14F-4D97-AF65-F5344CB8AC3E}">
        <p14:creationId xmlns:p14="http://schemas.microsoft.com/office/powerpoint/2010/main" val="35437554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298653"/>
            <a:ext cx="8229600" cy="561454"/>
          </a:xfrm>
        </p:spPr>
        <p:txBody>
          <a:bodyPr/>
          <a:lstStyle/>
          <a:p>
            <a:r>
              <a:rPr lang="en-US" dirty="0"/>
              <a:t>Wireless Orchestration System – Key Features</a:t>
            </a: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457200" y="841608"/>
            <a:ext cx="8229600" cy="457200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CC0000"/>
              </a:buClr>
              <a:buNone/>
            </a:pPr>
            <a:r>
              <a:rPr lang="en-US" sz="2200" dirty="0">
                <a:solidFill>
                  <a:srgbClr val="CC0000"/>
                </a:solidFill>
              </a:rPr>
              <a:t>RF Visibility </a:t>
            </a:r>
            <a:r>
              <a:rPr lang="en-US" sz="2200" dirty="0" smtClean="0">
                <a:solidFill>
                  <a:srgbClr val="CC0000"/>
                </a:solidFill>
              </a:rPr>
              <a:t>- Location</a:t>
            </a:r>
            <a:endParaRPr lang="en-US" sz="2200" dirty="0">
              <a:solidFill>
                <a:srgbClr val="CC0000"/>
              </a:solidFill>
            </a:endParaRP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444749" y="1230350"/>
            <a:ext cx="8229600" cy="5233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1775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19075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17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Locate Client on Floor Plans – Select Client to View Client Fingerprint Data</a:t>
            </a:r>
            <a:endParaRPr lang="en-US" dirty="0"/>
          </a:p>
        </p:txBody>
      </p:sp>
      <p:pic>
        <p:nvPicPr>
          <p:cNvPr id="3" name="Picture Placeholder 2" descr="Maps - Station Details.png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" t="-1" r="169" b="49"/>
          <a:stretch/>
        </p:blipFill>
        <p:spPr>
          <a:xfrm>
            <a:off x="619538" y="1884632"/>
            <a:ext cx="7852650" cy="4543531"/>
          </a:xfrm>
        </p:spPr>
      </p:pic>
    </p:spTree>
    <p:extLst>
      <p:ext uri="{BB962C8B-B14F-4D97-AF65-F5344CB8AC3E}">
        <p14:creationId xmlns:p14="http://schemas.microsoft.com/office/powerpoint/2010/main" val="957188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298653"/>
            <a:ext cx="8229600" cy="561454"/>
          </a:xfrm>
        </p:spPr>
        <p:txBody>
          <a:bodyPr/>
          <a:lstStyle/>
          <a:p>
            <a:r>
              <a:rPr lang="en-US" dirty="0"/>
              <a:t>Wireless Orchestration System – Key Features</a:t>
            </a: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457200" y="841608"/>
            <a:ext cx="8229600" cy="457200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CC0000"/>
              </a:buClr>
              <a:buNone/>
            </a:pPr>
            <a:r>
              <a:rPr lang="en-US" sz="2200" dirty="0">
                <a:solidFill>
                  <a:srgbClr val="CC0000"/>
                </a:solidFill>
              </a:rPr>
              <a:t>RF Visibility </a:t>
            </a:r>
            <a:r>
              <a:rPr lang="en-US" sz="2200" dirty="0" smtClean="0">
                <a:solidFill>
                  <a:srgbClr val="CC0000"/>
                </a:solidFill>
              </a:rPr>
              <a:t>- Location</a:t>
            </a:r>
            <a:endParaRPr lang="en-US" sz="2200" dirty="0">
              <a:solidFill>
                <a:srgbClr val="CC0000"/>
              </a:solidFill>
            </a:endParaRP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444749" y="1230350"/>
            <a:ext cx="8229600" cy="5233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1775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19075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17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Locate Client on </a:t>
            </a:r>
            <a:r>
              <a:rPr lang="en-US" dirty="0"/>
              <a:t>Floor Plans </a:t>
            </a:r>
            <a:r>
              <a:rPr lang="en-US" dirty="0" smtClean="0"/>
              <a:t>– </a:t>
            </a:r>
            <a:r>
              <a:rPr lang="en-US" dirty="0"/>
              <a:t>Select Client to View Client </a:t>
            </a:r>
            <a:r>
              <a:rPr lang="en-US" dirty="0" smtClean="0"/>
              <a:t>Performance</a:t>
            </a:r>
            <a:endParaRPr lang="en-US" dirty="0"/>
          </a:p>
        </p:txBody>
      </p:sp>
      <p:pic>
        <p:nvPicPr>
          <p:cNvPr id="4" name="Picture Placeholder 3" descr="Maps - Station Perf.png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" t="251" r="-54" b="-354"/>
          <a:stretch/>
        </p:blipFill>
        <p:spPr>
          <a:xfrm>
            <a:off x="604049" y="1879362"/>
            <a:ext cx="7868139" cy="4548800"/>
          </a:xfrm>
        </p:spPr>
      </p:pic>
    </p:spTree>
    <p:extLst>
      <p:ext uri="{BB962C8B-B14F-4D97-AF65-F5344CB8AC3E}">
        <p14:creationId xmlns:p14="http://schemas.microsoft.com/office/powerpoint/2010/main" val="21702219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298653"/>
            <a:ext cx="8229600" cy="561454"/>
          </a:xfrm>
        </p:spPr>
        <p:txBody>
          <a:bodyPr/>
          <a:lstStyle/>
          <a:p>
            <a:r>
              <a:rPr lang="en-US" dirty="0"/>
              <a:t>Wireless Orchestration System – Key Features</a:t>
            </a: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457200" y="841608"/>
            <a:ext cx="8229600" cy="457200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CC0000"/>
              </a:buClr>
              <a:buNone/>
            </a:pPr>
            <a:r>
              <a:rPr lang="en-US" sz="2200" dirty="0">
                <a:solidFill>
                  <a:srgbClr val="CC0000"/>
                </a:solidFill>
              </a:rPr>
              <a:t>RF Visibility </a:t>
            </a:r>
            <a:r>
              <a:rPr lang="en-US" sz="2200" dirty="0" smtClean="0">
                <a:solidFill>
                  <a:srgbClr val="CC0000"/>
                </a:solidFill>
              </a:rPr>
              <a:t>- Location</a:t>
            </a:r>
            <a:endParaRPr lang="en-US" sz="2200" dirty="0">
              <a:solidFill>
                <a:srgbClr val="CC0000"/>
              </a:solidFill>
            </a:endParaRP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444749" y="1230350"/>
            <a:ext cx="8229600" cy="5233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1775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19075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17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Locate Client on </a:t>
            </a:r>
            <a:r>
              <a:rPr lang="en-US" dirty="0"/>
              <a:t>Floor Plans </a:t>
            </a:r>
            <a:r>
              <a:rPr lang="en-US" dirty="0" smtClean="0"/>
              <a:t>– </a:t>
            </a:r>
            <a:r>
              <a:rPr lang="en-US" dirty="0"/>
              <a:t>Select Client to View Client </a:t>
            </a:r>
            <a:r>
              <a:rPr lang="en-US" dirty="0" smtClean="0"/>
              <a:t>Triangulation Data</a:t>
            </a:r>
            <a:endParaRPr lang="en-US" dirty="0"/>
          </a:p>
        </p:txBody>
      </p:sp>
      <p:pic>
        <p:nvPicPr>
          <p:cNvPr id="8" name="Picture Placeholder 7" descr="Maps - Station Location Details.png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" t="251" r="-753" b="-354"/>
          <a:stretch/>
        </p:blipFill>
        <p:spPr>
          <a:xfrm>
            <a:off x="619539" y="1930256"/>
            <a:ext cx="7852649" cy="4497907"/>
          </a:xfrm>
        </p:spPr>
      </p:pic>
    </p:spTree>
    <p:extLst>
      <p:ext uri="{BB962C8B-B14F-4D97-AF65-F5344CB8AC3E}">
        <p14:creationId xmlns:p14="http://schemas.microsoft.com/office/powerpoint/2010/main" val="28884716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298653"/>
            <a:ext cx="8229600" cy="561454"/>
          </a:xfrm>
        </p:spPr>
        <p:txBody>
          <a:bodyPr/>
          <a:lstStyle/>
          <a:p>
            <a:r>
              <a:rPr lang="en-US" dirty="0"/>
              <a:t>Wireless Orchestration System – Key Features</a:t>
            </a: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457200" y="841608"/>
            <a:ext cx="8229600" cy="457200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CC0000"/>
              </a:buClr>
              <a:buNone/>
            </a:pPr>
            <a:r>
              <a:rPr lang="en-US" sz="2200" dirty="0" smtClean="0">
                <a:solidFill>
                  <a:srgbClr val="CC0000"/>
                </a:solidFill>
              </a:rPr>
              <a:t>Analytics - Application Data</a:t>
            </a:r>
            <a:endParaRPr lang="en-US" sz="2200" dirty="0">
              <a:solidFill>
                <a:srgbClr val="CC0000"/>
              </a:solidFill>
            </a:endParaRP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444749" y="1230350"/>
            <a:ext cx="8229600" cy="5233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1775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19075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17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Application </a:t>
            </a:r>
            <a:r>
              <a:rPr lang="en-US" dirty="0"/>
              <a:t>Usage </a:t>
            </a:r>
            <a:r>
              <a:rPr lang="en-US" dirty="0" smtClean="0"/>
              <a:t>Metrics, Network Productivity </a:t>
            </a:r>
            <a:r>
              <a:rPr lang="en-US" dirty="0"/>
              <a:t>&amp; Risk </a:t>
            </a:r>
            <a:r>
              <a:rPr lang="en-US" dirty="0" smtClean="0"/>
              <a:t>Assessment</a:t>
            </a:r>
            <a:endParaRPr lang="en-US" dirty="0"/>
          </a:p>
        </p:txBody>
      </p:sp>
      <p:pic>
        <p:nvPicPr>
          <p:cNvPr id="3" name="Picture Placeholder 2" descr="App Control.png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" t="251" r="-218" b="50"/>
          <a:stretch/>
        </p:blipFill>
        <p:spPr>
          <a:xfrm>
            <a:off x="588562" y="1909851"/>
            <a:ext cx="7883626" cy="4518313"/>
          </a:xfrm>
        </p:spPr>
      </p:pic>
    </p:spTree>
    <p:extLst>
      <p:ext uri="{BB962C8B-B14F-4D97-AF65-F5344CB8AC3E}">
        <p14:creationId xmlns:p14="http://schemas.microsoft.com/office/powerpoint/2010/main" val="411185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298653"/>
            <a:ext cx="8229600" cy="561454"/>
          </a:xfrm>
        </p:spPr>
        <p:txBody>
          <a:bodyPr/>
          <a:lstStyle/>
          <a:p>
            <a:r>
              <a:rPr lang="en-US" dirty="0"/>
              <a:t>Wireless Orchestration System – Key Features</a:t>
            </a: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457200" y="841608"/>
            <a:ext cx="8229600" cy="457200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CC0000"/>
              </a:buClr>
              <a:buNone/>
            </a:pPr>
            <a:r>
              <a:rPr lang="en-US" sz="2200" dirty="0" smtClean="0">
                <a:solidFill>
                  <a:srgbClr val="CC0000"/>
                </a:solidFill>
              </a:rPr>
              <a:t>Analytics - Reports</a:t>
            </a:r>
            <a:endParaRPr lang="en-US" sz="2200" dirty="0">
              <a:solidFill>
                <a:srgbClr val="CC0000"/>
              </a:solidFill>
            </a:endParaRP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444748" y="1230350"/>
            <a:ext cx="8429956" cy="52318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1775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19075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17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Comprehensive suite of Reports – 25+ Report Templates</a:t>
            </a:r>
          </a:p>
          <a:p>
            <a:pPr lvl="1"/>
            <a:r>
              <a:rPr lang="en-US" dirty="0" smtClean="0"/>
              <a:t>Application Control Reports	</a:t>
            </a:r>
            <a:r>
              <a:rPr lang="en-US" dirty="0"/>
              <a:t>– </a:t>
            </a:r>
            <a:r>
              <a:rPr lang="en-US" dirty="0" smtClean="0"/>
              <a:t>Wireless Traffic Reports</a:t>
            </a:r>
          </a:p>
          <a:p>
            <a:pPr lvl="1"/>
            <a:r>
              <a:rPr lang="en-US" dirty="0" smtClean="0"/>
              <a:t>Access Point Reports		</a:t>
            </a:r>
            <a:r>
              <a:rPr lang="en-US" dirty="0"/>
              <a:t>– </a:t>
            </a:r>
            <a:r>
              <a:rPr lang="en-US" dirty="0" smtClean="0"/>
              <a:t>Associated Stations Reports</a:t>
            </a:r>
          </a:p>
          <a:p>
            <a:pPr lvl="1"/>
            <a:r>
              <a:rPr lang="en-US" dirty="0" smtClean="0"/>
              <a:t>RF Reports			</a:t>
            </a:r>
            <a:r>
              <a:rPr lang="en-US" dirty="0"/>
              <a:t>– </a:t>
            </a:r>
            <a:r>
              <a:rPr lang="en-US" dirty="0" smtClean="0"/>
              <a:t>Security Reports</a:t>
            </a:r>
          </a:p>
          <a:p>
            <a:r>
              <a:rPr lang="en-US" dirty="0" smtClean="0"/>
              <a:t>Fully Customizable to create hundreds of unique reports.</a:t>
            </a:r>
          </a:p>
          <a:p>
            <a:pPr lvl="1"/>
            <a:r>
              <a:rPr lang="en-US" dirty="0" smtClean="0"/>
              <a:t>Create and Save Reports to match unique business needs.</a:t>
            </a:r>
          </a:p>
          <a:p>
            <a:pPr lvl="1"/>
            <a:r>
              <a:rPr lang="en-US" dirty="0" smtClean="0"/>
              <a:t>Customizable based on APs associated to a Profile or a Group or APs located on a Map, </a:t>
            </a:r>
          </a:p>
          <a:p>
            <a:pPr lvl="1"/>
            <a:r>
              <a:rPr lang="en-US" dirty="0" smtClean="0"/>
              <a:t>Report Overall Application Usage or Individual Application Categories or an Individual Application etc.</a:t>
            </a:r>
          </a:p>
          <a:p>
            <a:pPr lvl="1"/>
            <a:r>
              <a:rPr lang="en-US" dirty="0" smtClean="0"/>
              <a:t>Customizable based on Station Classification, Capabilities, Manufacturers etc.</a:t>
            </a:r>
          </a:p>
          <a:p>
            <a:pPr lvl="1"/>
            <a:r>
              <a:rPr lang="en-US" dirty="0" smtClean="0"/>
              <a:t>Report current data or archived data for up to 30 days and up to 1 year in some cases.</a:t>
            </a:r>
          </a:p>
          <a:p>
            <a:r>
              <a:rPr lang="en-US" dirty="0" smtClean="0"/>
              <a:t>Generate On-Demand Reports or Run Reports at Scheduled Intervals</a:t>
            </a:r>
          </a:p>
          <a:p>
            <a:pPr lvl="1"/>
            <a:r>
              <a:rPr lang="en-US" dirty="0" smtClean="0"/>
              <a:t>View and Archive Reports within WOS or Export to PDF, Excel or CVS file. </a:t>
            </a:r>
          </a:p>
          <a:p>
            <a:pPr lvl="1"/>
            <a:r>
              <a:rPr lang="en-US" dirty="0" smtClean="0"/>
              <a:t>Automatic Email delivery at scheduled intervals.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7563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298653"/>
            <a:ext cx="8229600" cy="561454"/>
          </a:xfrm>
        </p:spPr>
        <p:txBody>
          <a:bodyPr/>
          <a:lstStyle/>
          <a:p>
            <a:r>
              <a:rPr lang="en-US" dirty="0"/>
              <a:t>Wireless Orchestration System – Key Features</a:t>
            </a: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457200" y="841608"/>
            <a:ext cx="8229600" cy="457200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CC0000"/>
              </a:buClr>
              <a:buNone/>
            </a:pPr>
            <a:r>
              <a:rPr lang="en-US" sz="2200" dirty="0" smtClean="0">
                <a:solidFill>
                  <a:srgbClr val="CC0000"/>
                </a:solidFill>
              </a:rPr>
              <a:t>Analytics – Reports – 25+ Unique Templates</a:t>
            </a:r>
            <a:endParaRPr lang="en-US" sz="2200" dirty="0">
              <a:solidFill>
                <a:srgbClr val="CC0000"/>
              </a:solidFill>
            </a:endParaRPr>
          </a:p>
        </p:txBody>
      </p:sp>
      <p:pic>
        <p:nvPicPr>
          <p:cNvPr id="8" name="Picture Placeholder 7" descr="Create Reports.png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" t="298" r="80" b="5"/>
          <a:stretch/>
        </p:blipFill>
        <p:spPr>
          <a:xfrm>
            <a:off x="546631" y="1527126"/>
            <a:ext cx="8153542" cy="4806428"/>
          </a:xfrm>
        </p:spPr>
      </p:pic>
    </p:spTree>
    <p:extLst>
      <p:ext uri="{BB962C8B-B14F-4D97-AF65-F5344CB8AC3E}">
        <p14:creationId xmlns:p14="http://schemas.microsoft.com/office/powerpoint/2010/main" val="24512423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298653"/>
            <a:ext cx="8229600" cy="561454"/>
          </a:xfrm>
        </p:spPr>
        <p:txBody>
          <a:bodyPr/>
          <a:lstStyle/>
          <a:p>
            <a:r>
              <a:rPr lang="en-US" dirty="0"/>
              <a:t>Wireless Orchestration System – Key Features</a:t>
            </a: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457200" y="841608"/>
            <a:ext cx="8229600" cy="457200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CC0000"/>
              </a:buClr>
              <a:buNone/>
            </a:pPr>
            <a:r>
              <a:rPr lang="en-US" sz="2200" dirty="0" smtClean="0">
                <a:solidFill>
                  <a:srgbClr val="CC0000"/>
                </a:solidFill>
              </a:rPr>
              <a:t>Analytics – Reports – </a:t>
            </a:r>
            <a:r>
              <a:rPr lang="en-US" sz="2200" dirty="0" err="1" smtClean="0">
                <a:solidFill>
                  <a:srgbClr val="CC0000"/>
                </a:solidFill>
              </a:rPr>
              <a:t>Customizeable</a:t>
            </a:r>
            <a:r>
              <a:rPr lang="en-US" sz="2200" dirty="0" smtClean="0">
                <a:solidFill>
                  <a:srgbClr val="CC0000"/>
                </a:solidFill>
              </a:rPr>
              <a:t> to business needs</a:t>
            </a:r>
            <a:endParaRPr lang="en-US" sz="2200" dirty="0">
              <a:solidFill>
                <a:srgbClr val="CC0000"/>
              </a:solidFill>
            </a:endParaRPr>
          </a:p>
        </p:txBody>
      </p:sp>
      <p:pic>
        <p:nvPicPr>
          <p:cNvPr id="8" name="Picture Placeholder 7" descr="Edit Report.png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" t="274" r="-41" b="44"/>
          <a:stretch/>
        </p:blipFill>
        <p:spPr>
          <a:xfrm>
            <a:off x="610938" y="1363099"/>
            <a:ext cx="6157632" cy="5050830"/>
          </a:xfrm>
        </p:spPr>
      </p:pic>
    </p:spTree>
    <p:extLst>
      <p:ext uri="{BB962C8B-B14F-4D97-AF65-F5344CB8AC3E}">
        <p14:creationId xmlns:p14="http://schemas.microsoft.com/office/powerpoint/2010/main" val="17032871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4715"/>
            <a:ext cx="8229600" cy="446313"/>
          </a:xfrm>
        </p:spPr>
        <p:txBody>
          <a:bodyPr/>
          <a:lstStyle/>
          <a:p>
            <a:r>
              <a:rPr lang="en-US" b="1" dirty="0" smtClean="0"/>
              <a:t>Wireless LAN Orchestration System (WOS)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5353"/>
            <a:ext cx="8229600" cy="549212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Powerful and Feature rich software solution that enables Network &amp; IT Administrators to embrace Mobility in enterprises of all scales.</a:t>
            </a:r>
          </a:p>
          <a:p>
            <a:pPr lvl="0"/>
            <a:r>
              <a:rPr lang="en-US" sz="2000" dirty="0"/>
              <a:t>D</a:t>
            </a:r>
            <a:r>
              <a:rPr lang="en-US" sz="2000" dirty="0" smtClean="0"/>
              <a:t>esign, </a:t>
            </a:r>
            <a:r>
              <a:rPr lang="en-US" sz="2000" dirty="0"/>
              <a:t>d</a:t>
            </a:r>
            <a:r>
              <a:rPr lang="en-US" sz="2000" dirty="0" smtClean="0"/>
              <a:t>eploy and manage wireless </a:t>
            </a:r>
            <a:r>
              <a:rPr lang="en-US" sz="2000" dirty="0"/>
              <a:t>s</a:t>
            </a:r>
            <a:r>
              <a:rPr lang="en-US" sz="2000" dirty="0" smtClean="0"/>
              <a:t>ervices</a:t>
            </a:r>
          </a:p>
          <a:p>
            <a:pPr lvl="1"/>
            <a:r>
              <a:rPr lang="en-US" sz="1800" dirty="0" smtClean="0">
                <a:solidFill>
                  <a:srgbClr val="323232"/>
                </a:solidFill>
              </a:rPr>
              <a:t>Scalable </a:t>
            </a:r>
            <a:r>
              <a:rPr lang="en-US" sz="1800" dirty="0">
                <a:solidFill>
                  <a:srgbClr val="323232"/>
                </a:solidFill>
              </a:rPr>
              <a:t>from small deployments to complex multi site environments with thousands of APs and clients</a:t>
            </a:r>
            <a:r>
              <a:rPr lang="en-US" sz="1800" dirty="0" smtClean="0">
                <a:solidFill>
                  <a:srgbClr val="323232"/>
                </a:solidFill>
              </a:rPr>
              <a:t>.</a:t>
            </a:r>
            <a:endParaRPr lang="en-US" sz="1800" dirty="0" smtClean="0"/>
          </a:p>
          <a:p>
            <a:r>
              <a:rPr lang="en-US" sz="2000" dirty="0" smtClean="0"/>
              <a:t>Gives control back to administrators to handle device and application proliferation via BYOD.</a:t>
            </a:r>
          </a:p>
          <a:p>
            <a:pPr lvl="1"/>
            <a:r>
              <a:rPr lang="en-US" sz="1800" dirty="0" smtClean="0"/>
              <a:t>Enterprise wide visibility into Device &amp; Application performance </a:t>
            </a:r>
          </a:p>
          <a:p>
            <a:pPr lvl="1"/>
            <a:r>
              <a:rPr lang="en-US" sz="1800" dirty="0" smtClean="0"/>
              <a:t>Ability to drill down to an AP or a Device level.</a:t>
            </a:r>
          </a:p>
          <a:p>
            <a:pPr lvl="1"/>
            <a:r>
              <a:rPr lang="en-US" sz="1800" dirty="0" smtClean="0"/>
              <a:t>Comprehensive Reporting Capabilities</a:t>
            </a:r>
          </a:p>
          <a:p>
            <a:r>
              <a:rPr lang="en-US" sz="2000" dirty="0" smtClean="0"/>
              <a:t>Ability to define a single policy for enterprise wide wireless services or customize policies specific to a site, a location, an AP or a Device.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298653"/>
            <a:ext cx="8229600" cy="561454"/>
          </a:xfrm>
        </p:spPr>
        <p:txBody>
          <a:bodyPr/>
          <a:lstStyle/>
          <a:p>
            <a:r>
              <a:rPr lang="en-US" dirty="0"/>
              <a:t>Wireless Orchestration System – Key Features</a:t>
            </a: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457200" y="841608"/>
            <a:ext cx="8229600" cy="457200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CC0000"/>
              </a:buClr>
              <a:buNone/>
            </a:pPr>
            <a:r>
              <a:rPr lang="en-US" sz="2200" dirty="0" smtClean="0">
                <a:solidFill>
                  <a:srgbClr val="CC0000"/>
                </a:solidFill>
              </a:rPr>
              <a:t>Analytics – Reports - Archive within WOS</a:t>
            </a:r>
            <a:endParaRPr lang="en-US" sz="2200" dirty="0">
              <a:solidFill>
                <a:srgbClr val="CC0000"/>
              </a:solidFill>
            </a:endParaRPr>
          </a:p>
        </p:txBody>
      </p:sp>
      <p:pic>
        <p:nvPicPr>
          <p:cNvPr id="4" name="Picture Placeholder 3" descr="Screen Shot 2014-04-29 at 12.38.11 AM.png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" t="1" r="-42" b="1"/>
          <a:stretch/>
        </p:blipFill>
        <p:spPr>
          <a:xfrm>
            <a:off x="434089" y="1703951"/>
            <a:ext cx="8295920" cy="4693902"/>
          </a:xfrm>
        </p:spPr>
      </p:pic>
    </p:spTree>
    <p:extLst>
      <p:ext uri="{BB962C8B-B14F-4D97-AF65-F5344CB8AC3E}">
        <p14:creationId xmlns:p14="http://schemas.microsoft.com/office/powerpoint/2010/main" val="1390659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298653"/>
            <a:ext cx="8229600" cy="561454"/>
          </a:xfrm>
        </p:spPr>
        <p:txBody>
          <a:bodyPr/>
          <a:lstStyle/>
          <a:p>
            <a:r>
              <a:rPr lang="en-US" dirty="0"/>
              <a:t>Wireless Orchestration System – Key Features</a:t>
            </a: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457200" y="841608"/>
            <a:ext cx="8229600" cy="457200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CC0000"/>
              </a:buClr>
              <a:buNone/>
            </a:pPr>
            <a:r>
              <a:rPr lang="en-US" sz="2200" dirty="0" smtClean="0">
                <a:solidFill>
                  <a:srgbClr val="CC0000"/>
                </a:solidFill>
              </a:rPr>
              <a:t>Analytics - Reports</a:t>
            </a:r>
            <a:endParaRPr lang="en-US" sz="2200" dirty="0">
              <a:solidFill>
                <a:srgbClr val="CC0000"/>
              </a:solidFill>
            </a:endParaRPr>
          </a:p>
        </p:txBody>
      </p:sp>
      <p:pic>
        <p:nvPicPr>
          <p:cNvPr id="3" name="Picture Placeholder 2" descr="App Reports.png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" t="323" r="228" b="-363"/>
          <a:stretch/>
        </p:blipFill>
        <p:spPr>
          <a:xfrm>
            <a:off x="594862" y="1410453"/>
            <a:ext cx="7990450" cy="4995422"/>
          </a:xfrm>
        </p:spPr>
      </p:pic>
    </p:spTree>
    <p:extLst>
      <p:ext uri="{BB962C8B-B14F-4D97-AF65-F5344CB8AC3E}">
        <p14:creationId xmlns:p14="http://schemas.microsoft.com/office/powerpoint/2010/main" val="31695919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298653"/>
            <a:ext cx="8229600" cy="561454"/>
          </a:xfrm>
        </p:spPr>
        <p:txBody>
          <a:bodyPr/>
          <a:lstStyle/>
          <a:p>
            <a:r>
              <a:rPr lang="en-US" dirty="0"/>
              <a:t>Wireless Orchestration System – Key Features</a:t>
            </a: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457200" y="841608"/>
            <a:ext cx="8229600" cy="457200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CC0000"/>
              </a:buClr>
              <a:buNone/>
            </a:pPr>
            <a:r>
              <a:rPr lang="en-US" sz="2200" dirty="0" smtClean="0">
                <a:solidFill>
                  <a:srgbClr val="CC0000"/>
                </a:solidFill>
              </a:rPr>
              <a:t>Analytics - Reports</a:t>
            </a:r>
            <a:endParaRPr lang="en-US" sz="2200" dirty="0">
              <a:solidFill>
                <a:srgbClr val="CC0000"/>
              </a:solidFill>
            </a:endParaRPr>
          </a:p>
        </p:txBody>
      </p:sp>
      <p:pic>
        <p:nvPicPr>
          <p:cNvPr id="4" name="Picture Placeholder 3" descr="Reports-1.png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1" t="275" r="228" b="-16"/>
          <a:stretch/>
        </p:blipFill>
        <p:spPr>
          <a:xfrm>
            <a:off x="548932" y="1414601"/>
            <a:ext cx="8068533" cy="4983252"/>
          </a:xfrm>
        </p:spPr>
      </p:pic>
    </p:spTree>
    <p:extLst>
      <p:ext uri="{BB962C8B-B14F-4D97-AF65-F5344CB8AC3E}">
        <p14:creationId xmlns:p14="http://schemas.microsoft.com/office/powerpoint/2010/main" val="22185172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298653"/>
            <a:ext cx="8229600" cy="561454"/>
          </a:xfrm>
        </p:spPr>
        <p:txBody>
          <a:bodyPr/>
          <a:lstStyle/>
          <a:p>
            <a:r>
              <a:rPr lang="en-US" dirty="0"/>
              <a:t>Wireless Orchestration System – Key Features</a:t>
            </a: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457200" y="841608"/>
            <a:ext cx="8229600" cy="457200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CC0000"/>
              </a:buClr>
              <a:buNone/>
            </a:pPr>
            <a:r>
              <a:rPr lang="en-US" sz="2200" dirty="0" smtClean="0">
                <a:solidFill>
                  <a:srgbClr val="CC0000"/>
                </a:solidFill>
              </a:rPr>
              <a:t>Analytics - Reports</a:t>
            </a:r>
            <a:endParaRPr lang="en-US" sz="2200" dirty="0">
              <a:solidFill>
                <a:srgbClr val="CC0000"/>
              </a:solidFill>
            </a:endParaRPr>
          </a:p>
        </p:txBody>
      </p:sp>
      <p:pic>
        <p:nvPicPr>
          <p:cNvPr id="3" name="Picture Placeholder 2" descr="Station Reports.png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9" t="321" r="-41" b="70"/>
          <a:stretch/>
        </p:blipFill>
        <p:spPr>
          <a:xfrm>
            <a:off x="594862" y="1364960"/>
            <a:ext cx="7893985" cy="5065043"/>
          </a:xfrm>
        </p:spPr>
      </p:pic>
    </p:spTree>
    <p:extLst>
      <p:ext uri="{BB962C8B-B14F-4D97-AF65-F5344CB8AC3E}">
        <p14:creationId xmlns:p14="http://schemas.microsoft.com/office/powerpoint/2010/main" val="42242487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298653"/>
            <a:ext cx="8229600" cy="561454"/>
          </a:xfrm>
        </p:spPr>
        <p:txBody>
          <a:bodyPr/>
          <a:lstStyle/>
          <a:p>
            <a:r>
              <a:rPr lang="en-US" dirty="0"/>
              <a:t>Wireless Orchestration System – Key Features</a:t>
            </a: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457200" y="841608"/>
            <a:ext cx="8229600" cy="457200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CC0000"/>
              </a:buClr>
              <a:buNone/>
            </a:pPr>
            <a:r>
              <a:rPr lang="en-US" sz="2200" dirty="0" smtClean="0">
                <a:solidFill>
                  <a:srgbClr val="CC0000"/>
                </a:solidFill>
              </a:rPr>
              <a:t>Device / Network Visibility – Customizable Monitoring Screens</a:t>
            </a:r>
            <a:endParaRPr lang="en-US" sz="2200" dirty="0">
              <a:solidFill>
                <a:srgbClr val="CC0000"/>
              </a:solidFill>
            </a:endParaRP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444749" y="1230350"/>
            <a:ext cx="8229600" cy="5233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1775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19075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17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Access Points Summary -  Visibility into Enterprise Wide Access Point Summary customizable to allow views / operations on per group basis</a:t>
            </a:r>
            <a:endParaRPr lang="en-US" dirty="0"/>
          </a:p>
        </p:txBody>
      </p:sp>
      <p:pic>
        <p:nvPicPr>
          <p:cNvPr id="9" name="Picture Placeholder 8" descr="AP Summary.png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" t="-54" r="200" b="-12"/>
          <a:stretch/>
        </p:blipFill>
        <p:spPr>
          <a:xfrm>
            <a:off x="635051" y="1904895"/>
            <a:ext cx="7892200" cy="4565700"/>
          </a:xfrm>
        </p:spPr>
      </p:pic>
    </p:spTree>
    <p:extLst>
      <p:ext uri="{BB962C8B-B14F-4D97-AF65-F5344CB8AC3E}">
        <p14:creationId xmlns:p14="http://schemas.microsoft.com/office/powerpoint/2010/main" val="23532714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298653"/>
            <a:ext cx="8229600" cy="561454"/>
          </a:xfrm>
        </p:spPr>
        <p:txBody>
          <a:bodyPr/>
          <a:lstStyle/>
          <a:p>
            <a:r>
              <a:rPr lang="en-US" dirty="0"/>
              <a:t>Wireless Orchestration System – Key Features</a:t>
            </a: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457200" y="841608"/>
            <a:ext cx="8229600" cy="457200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CC0000"/>
              </a:buClr>
              <a:buNone/>
            </a:pPr>
            <a:r>
              <a:rPr lang="en-US" sz="2200" dirty="0" smtClean="0">
                <a:solidFill>
                  <a:srgbClr val="CC0000"/>
                </a:solidFill>
              </a:rPr>
              <a:t>Device / Network Visibility – Customizable Monitoring Screens</a:t>
            </a:r>
            <a:endParaRPr lang="en-US" sz="2200" dirty="0">
              <a:solidFill>
                <a:srgbClr val="CC0000"/>
              </a:solidFill>
            </a:endParaRP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444749" y="1230350"/>
            <a:ext cx="8229600" cy="5233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1775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19075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17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Access Points Summary -  Drill into individual Aps – Visibility into AP Performance Metrics &amp; Ability to update individual AP settings.</a:t>
            </a:r>
            <a:endParaRPr lang="en-US" dirty="0"/>
          </a:p>
        </p:txBody>
      </p:sp>
      <p:pic>
        <p:nvPicPr>
          <p:cNvPr id="3" name="Picture Placeholder 2" descr="AP Details.png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" t="-1045" r="-88" b="-86"/>
          <a:stretch/>
        </p:blipFill>
        <p:spPr>
          <a:xfrm>
            <a:off x="710662" y="1913670"/>
            <a:ext cx="7761526" cy="4451093"/>
          </a:xfrm>
        </p:spPr>
      </p:pic>
    </p:spTree>
    <p:extLst>
      <p:ext uri="{BB962C8B-B14F-4D97-AF65-F5344CB8AC3E}">
        <p14:creationId xmlns:p14="http://schemas.microsoft.com/office/powerpoint/2010/main" val="32763937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298653"/>
            <a:ext cx="8229600" cy="561454"/>
          </a:xfrm>
        </p:spPr>
        <p:txBody>
          <a:bodyPr/>
          <a:lstStyle/>
          <a:p>
            <a:r>
              <a:rPr lang="en-US" dirty="0"/>
              <a:t>Wireless Orchestration System – Key Features</a:t>
            </a: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457200" y="841608"/>
            <a:ext cx="8229600" cy="457200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CC0000"/>
              </a:buClr>
              <a:buNone/>
            </a:pPr>
            <a:r>
              <a:rPr lang="en-US" sz="2200" dirty="0" smtClean="0">
                <a:solidFill>
                  <a:srgbClr val="CC0000"/>
                </a:solidFill>
              </a:rPr>
              <a:t>Device / Network Visibility – Customizable Monitoring Screens</a:t>
            </a:r>
            <a:endParaRPr lang="en-US" sz="2200" dirty="0">
              <a:solidFill>
                <a:srgbClr val="CC0000"/>
              </a:solidFill>
            </a:endParaRP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444749" y="1230350"/>
            <a:ext cx="8229600" cy="5233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1775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19075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17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Access Points Summary -  Visibility into Station Assurance on the AP Radios.</a:t>
            </a:r>
            <a:endParaRPr lang="en-US" dirty="0"/>
          </a:p>
        </p:txBody>
      </p:sp>
      <p:pic>
        <p:nvPicPr>
          <p:cNvPr id="8" name="Picture Placeholder 7" descr="AP - Station Assurance.png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8" t="-667" r="42" b="382"/>
          <a:stretch/>
        </p:blipFill>
        <p:spPr>
          <a:xfrm>
            <a:off x="589690" y="1875937"/>
            <a:ext cx="7882498" cy="4549305"/>
          </a:xfrm>
        </p:spPr>
      </p:pic>
    </p:spTree>
    <p:extLst>
      <p:ext uri="{BB962C8B-B14F-4D97-AF65-F5344CB8AC3E}">
        <p14:creationId xmlns:p14="http://schemas.microsoft.com/office/powerpoint/2010/main" val="1500012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298653"/>
            <a:ext cx="8229600" cy="561454"/>
          </a:xfrm>
        </p:spPr>
        <p:txBody>
          <a:bodyPr/>
          <a:lstStyle/>
          <a:p>
            <a:r>
              <a:rPr lang="en-US" dirty="0"/>
              <a:t>Wireless Orchestration System – Key Features</a:t>
            </a: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457200" y="841608"/>
            <a:ext cx="8229600" cy="457200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CC0000"/>
              </a:buClr>
              <a:buNone/>
            </a:pPr>
            <a:r>
              <a:rPr lang="en-US" sz="2200" dirty="0" smtClean="0">
                <a:solidFill>
                  <a:srgbClr val="CC0000"/>
                </a:solidFill>
              </a:rPr>
              <a:t>Device / Network Visibility – Customizable Monitoring Screens</a:t>
            </a:r>
            <a:endParaRPr lang="en-US" sz="2200" dirty="0">
              <a:solidFill>
                <a:srgbClr val="CC0000"/>
              </a:solidFill>
            </a:endParaRP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444749" y="1230350"/>
            <a:ext cx="8229600" cy="5233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1775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19075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17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Access Points Summary -  Application Data Analytics – Application Usage Metrics &amp; AP Productivity &amp; Risk Assessment</a:t>
            </a:r>
            <a:endParaRPr lang="en-US" dirty="0"/>
          </a:p>
        </p:txBody>
      </p:sp>
      <p:pic>
        <p:nvPicPr>
          <p:cNvPr id="3" name="Picture Placeholder 2" descr="AP - Application Data.png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" t="-1493" r="-641" b="381"/>
          <a:stretch/>
        </p:blipFill>
        <p:spPr>
          <a:xfrm>
            <a:off x="604810" y="1898143"/>
            <a:ext cx="7867377" cy="4557336"/>
          </a:xfrm>
        </p:spPr>
      </p:pic>
    </p:spTree>
    <p:extLst>
      <p:ext uri="{BB962C8B-B14F-4D97-AF65-F5344CB8AC3E}">
        <p14:creationId xmlns:p14="http://schemas.microsoft.com/office/powerpoint/2010/main" val="7681563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298653"/>
            <a:ext cx="8229600" cy="561454"/>
          </a:xfrm>
        </p:spPr>
        <p:txBody>
          <a:bodyPr/>
          <a:lstStyle/>
          <a:p>
            <a:r>
              <a:rPr lang="en-US" dirty="0"/>
              <a:t>Wireless Orchestration System – Key Features</a:t>
            </a: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457200" y="841608"/>
            <a:ext cx="8229600" cy="457200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CC0000"/>
              </a:buClr>
              <a:buNone/>
            </a:pPr>
            <a:r>
              <a:rPr lang="en-US" sz="2200" dirty="0" smtClean="0">
                <a:solidFill>
                  <a:srgbClr val="CC0000"/>
                </a:solidFill>
              </a:rPr>
              <a:t>Device / Network Visibility – Customizable Monitoring Screens</a:t>
            </a:r>
            <a:endParaRPr lang="en-US" sz="2200" dirty="0">
              <a:solidFill>
                <a:srgbClr val="CC0000"/>
              </a:solidFill>
            </a:endParaRP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444748" y="1230350"/>
            <a:ext cx="8370385" cy="5233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1775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19075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17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SSID Summary -  </a:t>
            </a:r>
            <a:r>
              <a:rPr lang="en-US" dirty="0"/>
              <a:t>Visibility into </a:t>
            </a:r>
            <a:r>
              <a:rPr lang="en-US" dirty="0" smtClean="0"/>
              <a:t>advertised SSIDs and drill </a:t>
            </a:r>
            <a:r>
              <a:rPr lang="en-US" dirty="0"/>
              <a:t>down into individual SSID’s for detailed view with performance </a:t>
            </a:r>
            <a:r>
              <a:rPr lang="en-US" dirty="0" smtClean="0"/>
              <a:t>statistics.</a:t>
            </a:r>
            <a:endParaRPr lang="en-US" dirty="0"/>
          </a:p>
        </p:txBody>
      </p:sp>
      <p:pic>
        <p:nvPicPr>
          <p:cNvPr id="3" name="Picture Placeholder 2" descr="SSID Summary.png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" r="349"/>
          <a:stretch>
            <a:fillRect/>
          </a:stretch>
        </p:blipFill>
        <p:spPr>
          <a:xfrm>
            <a:off x="536240" y="1935918"/>
            <a:ext cx="7935948" cy="4494159"/>
          </a:xfrm>
        </p:spPr>
      </p:pic>
    </p:spTree>
    <p:extLst>
      <p:ext uri="{BB962C8B-B14F-4D97-AF65-F5344CB8AC3E}">
        <p14:creationId xmlns:p14="http://schemas.microsoft.com/office/powerpoint/2010/main" val="12936809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298653"/>
            <a:ext cx="8229600" cy="561454"/>
          </a:xfrm>
        </p:spPr>
        <p:txBody>
          <a:bodyPr/>
          <a:lstStyle/>
          <a:p>
            <a:r>
              <a:rPr lang="en-US" dirty="0"/>
              <a:t>Wireless Orchestration System – Key Features</a:t>
            </a: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457200" y="841608"/>
            <a:ext cx="8229600" cy="457200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CC0000"/>
              </a:buClr>
              <a:buNone/>
            </a:pPr>
            <a:r>
              <a:rPr lang="en-US" sz="2200" dirty="0" smtClean="0">
                <a:solidFill>
                  <a:srgbClr val="CC0000"/>
                </a:solidFill>
              </a:rPr>
              <a:t>Device / Network Visibility – Customizable Monitoring Screens</a:t>
            </a:r>
            <a:endParaRPr lang="en-US" sz="2200" dirty="0">
              <a:solidFill>
                <a:srgbClr val="CC0000"/>
              </a:solidFill>
            </a:endParaRP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444748" y="1230350"/>
            <a:ext cx="8370385" cy="5233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1775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19075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17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Station Summary -  Visibility into Station association, performance &amp; finger printing details of online as well as historic associations.</a:t>
            </a:r>
            <a:endParaRPr lang="en-US" dirty="0"/>
          </a:p>
        </p:txBody>
      </p:sp>
      <p:pic>
        <p:nvPicPr>
          <p:cNvPr id="3" name="Picture Placeholder 2" descr="Station Summary.png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" t="78" r="-137" b="-965"/>
          <a:stretch/>
        </p:blipFill>
        <p:spPr>
          <a:xfrm>
            <a:off x="687557" y="1907201"/>
            <a:ext cx="7784631" cy="4508673"/>
          </a:xfrm>
        </p:spPr>
      </p:pic>
    </p:spTree>
    <p:extLst>
      <p:ext uri="{BB962C8B-B14F-4D97-AF65-F5344CB8AC3E}">
        <p14:creationId xmlns:p14="http://schemas.microsoft.com/office/powerpoint/2010/main" val="9500794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8943452"/>
              </p:ext>
            </p:extLst>
          </p:nvPr>
        </p:nvGraphicFramePr>
        <p:xfrm>
          <a:off x="457200" y="2031999"/>
          <a:ext cx="8229600" cy="415936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51221"/>
                <a:gridCol w="1831474"/>
                <a:gridCol w="1831473"/>
                <a:gridCol w="1815432"/>
              </a:tblGrid>
              <a:tr h="44080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Deployment Size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Small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Medium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Large</a:t>
                      </a:r>
                      <a:endParaRPr lang="en-US" sz="1600" dirty="0"/>
                    </a:p>
                  </a:txBody>
                  <a:tcPr anchor="ctr"/>
                </a:tc>
              </a:tr>
              <a:tr h="56426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Max Aps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50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500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1500</a:t>
                      </a:r>
                      <a:endParaRPr lang="en-US" sz="1600" dirty="0"/>
                    </a:p>
                  </a:txBody>
                  <a:tcPr anchor="ctr"/>
                </a:tc>
              </a:tr>
              <a:tr h="56426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Max</a:t>
                      </a:r>
                      <a:r>
                        <a:rPr lang="en-US" sz="1600" baseline="0" dirty="0" smtClean="0"/>
                        <a:t> Stations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1500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10000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r>
                        <a:rPr lang="en-US" sz="1600" smtClean="0"/>
                        <a:t>5000</a:t>
                      </a:r>
                      <a:endParaRPr lang="en-US" sz="1600" dirty="0"/>
                    </a:p>
                  </a:txBody>
                  <a:tcPr anchor="ctr"/>
                </a:tc>
              </a:tr>
              <a:tr h="56426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Min</a:t>
                      </a:r>
                      <a:r>
                        <a:rPr lang="en-US" sz="1600" baseline="0" dirty="0" smtClean="0"/>
                        <a:t>  Recommended</a:t>
                      </a:r>
                    </a:p>
                    <a:p>
                      <a:pPr algn="ctr"/>
                      <a:r>
                        <a:rPr lang="en-US" sz="1600" baseline="0" dirty="0" smtClean="0"/>
                        <a:t>Processor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Two Cores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Four Cores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Eight Cores</a:t>
                      </a:r>
                      <a:endParaRPr lang="en-US" sz="1600" dirty="0"/>
                    </a:p>
                  </a:txBody>
                  <a:tcPr anchor="ctr"/>
                </a:tc>
              </a:tr>
              <a:tr h="56426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Min Recommended </a:t>
                      </a:r>
                    </a:p>
                    <a:p>
                      <a:pPr algn="ctr"/>
                      <a:r>
                        <a:rPr lang="en-US" sz="1600" dirty="0" smtClean="0"/>
                        <a:t>RAM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4GB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8GB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16GB</a:t>
                      </a:r>
                      <a:endParaRPr lang="en-US" sz="1600" dirty="0"/>
                    </a:p>
                  </a:txBody>
                  <a:tcPr anchor="ctr"/>
                </a:tc>
              </a:tr>
              <a:tr h="56426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Min Recommended Storage/Thin Provisioned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150GB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300GB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500GB</a:t>
                      </a:r>
                      <a:endParaRPr lang="en-US" sz="1600" dirty="0"/>
                    </a:p>
                  </a:txBody>
                  <a:tcPr anchor="ctr"/>
                </a:tc>
              </a:tr>
              <a:tr h="80185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Recommended </a:t>
                      </a:r>
                    </a:p>
                    <a:p>
                      <a:pPr algn="ctr"/>
                      <a:r>
                        <a:rPr lang="en-US" sz="1600" dirty="0" smtClean="0"/>
                        <a:t>Virtual</a:t>
                      </a:r>
                      <a:r>
                        <a:rPr lang="en-US" sz="1600" baseline="0" dirty="0" smtClean="0"/>
                        <a:t> OS</a:t>
                      </a:r>
                      <a:endParaRPr lang="en-US" sz="1600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VMware – </a:t>
                      </a:r>
                      <a:r>
                        <a:rPr lang="en-US" sz="1600" dirty="0" err="1" smtClean="0"/>
                        <a:t>ESXi</a:t>
                      </a:r>
                      <a:r>
                        <a:rPr lang="en-US" sz="1600" dirty="0" smtClean="0"/>
                        <a:t> or </a:t>
                      </a:r>
                      <a:r>
                        <a:rPr lang="en-US" sz="1600" dirty="0" err="1" smtClean="0"/>
                        <a:t>VSphere</a:t>
                      </a:r>
                      <a:r>
                        <a:rPr lang="en-US" sz="1600" dirty="0" smtClean="0"/>
                        <a:t> 5.0+</a:t>
                      </a:r>
                    </a:p>
                    <a:p>
                      <a:pPr algn="ctr"/>
                      <a:r>
                        <a:rPr lang="en-US" sz="1600" dirty="0" smtClean="0"/>
                        <a:t>Microsoft – Hyper-V Server 2012 R2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(Standalone) </a:t>
                      </a:r>
                    </a:p>
                    <a:p>
                      <a:pPr algn="ctr"/>
                      <a:r>
                        <a:rPr lang="en-US" sz="1600" dirty="0" smtClean="0"/>
                        <a:t>or Windows Server 2012 R2 with Hyper-V Role</a:t>
                      </a:r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03569" y="6169493"/>
            <a:ext cx="8159168" cy="407804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 cap="sq">
            <a:solidFill>
              <a:srgbClr val="FF0000"/>
            </a:solidFill>
            <a:prstDash val="sysDash"/>
            <a:bevel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sz="105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Note:  </a:t>
            </a:r>
            <a:r>
              <a:rPr lang="en-US" sz="1000" dirty="0" smtClean="0"/>
              <a:t>In </a:t>
            </a:r>
            <a:r>
              <a:rPr lang="en-US" sz="1000" dirty="0"/>
              <a:t>all VM </a:t>
            </a:r>
            <a:r>
              <a:rPr lang="en-US" sz="1000" dirty="0" smtClean="0"/>
              <a:t>deployments, </a:t>
            </a:r>
            <a:r>
              <a:rPr lang="en-US" sz="1000" dirty="0"/>
              <a:t>one must </a:t>
            </a:r>
            <a:r>
              <a:rPr lang="en-US" sz="1000" dirty="0" smtClean="0"/>
              <a:t>take </a:t>
            </a:r>
            <a:r>
              <a:rPr lang="en-US" sz="1000" dirty="0"/>
              <a:t>care not to over-provision RAM when using a Virtual </a:t>
            </a:r>
            <a:r>
              <a:rPr lang="en-US" sz="1000" dirty="0" smtClean="0"/>
              <a:t>WOS Appliance </a:t>
            </a:r>
            <a:r>
              <a:rPr lang="en-US" sz="1000" dirty="0"/>
              <a:t>– e.g. if there are 3 VM instances on the system that are provisioned for 8GB each, then the total system must have no less than 3*8GB = 24 GB provisioned for it. 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434715"/>
            <a:ext cx="8229600" cy="411952"/>
          </a:xfrm>
        </p:spPr>
        <p:txBody>
          <a:bodyPr/>
          <a:lstStyle/>
          <a:p>
            <a:r>
              <a:rPr lang="en-US" b="1" dirty="0"/>
              <a:t>Wireless LAN Orchestration System - </a:t>
            </a:r>
            <a:r>
              <a:rPr lang="en-US" b="1" dirty="0" smtClean="0"/>
              <a:t>Portfolio</a:t>
            </a:r>
            <a:endParaRPr lang="en-US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457200" y="900292"/>
            <a:ext cx="8229600" cy="457200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CC0000"/>
              </a:buClr>
              <a:buNone/>
            </a:pPr>
            <a:r>
              <a:rPr lang="en-US" sz="2200" dirty="0" smtClean="0">
                <a:solidFill>
                  <a:srgbClr val="CC0000"/>
                </a:solidFill>
              </a:rPr>
              <a:t>WOS Enterprise Server –Deployment Recommendations</a:t>
            </a:r>
            <a:endParaRPr lang="en-US" sz="2200" dirty="0">
              <a:solidFill>
                <a:srgbClr val="CC0000"/>
              </a:solidFill>
            </a:endParaRPr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444749" y="1366413"/>
            <a:ext cx="8229600" cy="697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1775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19075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17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indent="-365760">
              <a:lnSpc>
                <a:spcPct val="80000"/>
              </a:lnSpc>
              <a:buClr>
                <a:srgbClr val="CC0000"/>
              </a:buClr>
            </a:pPr>
            <a:r>
              <a:rPr lang="en-US" dirty="0">
                <a:solidFill>
                  <a:srgbClr val="323232"/>
                </a:solidFill>
              </a:rPr>
              <a:t>On Premise Enterprise Solution </a:t>
            </a:r>
          </a:p>
          <a:p>
            <a:pPr marL="685800" lvl="1" indent="-228600">
              <a:buClr>
                <a:srgbClr val="A9A9A9"/>
              </a:buClr>
            </a:pPr>
            <a:r>
              <a:rPr lang="en-US" dirty="0">
                <a:solidFill>
                  <a:srgbClr val="323232"/>
                </a:solidFill>
              </a:rPr>
              <a:t>Virtual Appliance - VMware or Hyper-</a:t>
            </a:r>
            <a:r>
              <a:rPr lang="en-US" dirty="0" smtClean="0">
                <a:solidFill>
                  <a:srgbClr val="323232"/>
                </a:solidFill>
              </a:rPr>
              <a:t>V</a:t>
            </a:r>
            <a:endParaRPr lang="en-US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8600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298653"/>
            <a:ext cx="8229600" cy="561454"/>
          </a:xfrm>
        </p:spPr>
        <p:txBody>
          <a:bodyPr/>
          <a:lstStyle/>
          <a:p>
            <a:r>
              <a:rPr lang="en-US" dirty="0"/>
              <a:t>Wireless Orchestration System – Key Features</a:t>
            </a: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457200" y="841608"/>
            <a:ext cx="8229600" cy="457200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CC0000"/>
              </a:buClr>
              <a:buNone/>
            </a:pPr>
            <a:r>
              <a:rPr lang="en-US" sz="2200" dirty="0" smtClean="0">
                <a:solidFill>
                  <a:srgbClr val="CC0000"/>
                </a:solidFill>
              </a:rPr>
              <a:t>Device / Network Visibility – Customizable Monitoring Screens</a:t>
            </a:r>
            <a:endParaRPr lang="en-US" sz="2200" dirty="0">
              <a:solidFill>
                <a:srgbClr val="CC0000"/>
              </a:solidFill>
            </a:endParaRP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444748" y="1230350"/>
            <a:ext cx="8533197" cy="5233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1775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19075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17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Station Summary -  Drill down to individual station for  device details, performance, station assurance, association history &amp; Application Control View.</a:t>
            </a:r>
            <a:endParaRPr lang="en-US" dirty="0"/>
          </a:p>
        </p:txBody>
      </p:sp>
      <p:pic>
        <p:nvPicPr>
          <p:cNvPr id="4" name="Picture Placeholder 3" descr="Station Details.png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" t="-318" r="-352" b="155"/>
          <a:stretch/>
        </p:blipFill>
        <p:spPr>
          <a:xfrm>
            <a:off x="627724" y="1956441"/>
            <a:ext cx="7844463" cy="4467233"/>
          </a:xfrm>
        </p:spPr>
      </p:pic>
    </p:spTree>
    <p:extLst>
      <p:ext uri="{BB962C8B-B14F-4D97-AF65-F5344CB8AC3E}">
        <p14:creationId xmlns:p14="http://schemas.microsoft.com/office/powerpoint/2010/main" val="7600583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298653"/>
            <a:ext cx="8229600" cy="561454"/>
          </a:xfrm>
        </p:spPr>
        <p:txBody>
          <a:bodyPr/>
          <a:lstStyle/>
          <a:p>
            <a:r>
              <a:rPr lang="en-US" dirty="0"/>
              <a:t>Wireless Orchestration System – Key Features</a:t>
            </a: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457200" y="841608"/>
            <a:ext cx="8229600" cy="457200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CC0000"/>
              </a:buClr>
              <a:buNone/>
            </a:pPr>
            <a:r>
              <a:rPr lang="en-US" sz="2200" dirty="0" smtClean="0">
                <a:solidFill>
                  <a:srgbClr val="CC0000"/>
                </a:solidFill>
              </a:rPr>
              <a:t>Device / Network Visibility – Customizable Monitoring Screens</a:t>
            </a:r>
            <a:endParaRPr lang="en-US" sz="2200" dirty="0">
              <a:solidFill>
                <a:srgbClr val="CC0000"/>
              </a:solidFill>
            </a:endParaRP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444748" y="1230350"/>
            <a:ext cx="8533197" cy="5233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1775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19075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17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Security -  Comprehensive visibility into Rouges &amp; IDS Events. Ability to Locate Rouges in Maps.</a:t>
            </a:r>
            <a:endParaRPr lang="en-US" dirty="0"/>
          </a:p>
        </p:txBody>
      </p:sp>
      <p:pic>
        <p:nvPicPr>
          <p:cNvPr id="3" name="Picture Placeholder 2" descr="Security.png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" t="-198" r="194" b="307"/>
          <a:stretch/>
        </p:blipFill>
        <p:spPr>
          <a:xfrm>
            <a:off x="619540" y="1938356"/>
            <a:ext cx="7852648" cy="4505297"/>
          </a:xfrm>
        </p:spPr>
      </p:pic>
    </p:spTree>
    <p:extLst>
      <p:ext uri="{BB962C8B-B14F-4D97-AF65-F5344CB8AC3E}">
        <p14:creationId xmlns:p14="http://schemas.microsoft.com/office/powerpoint/2010/main" val="32610529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298653"/>
            <a:ext cx="8229600" cy="561454"/>
          </a:xfrm>
        </p:spPr>
        <p:txBody>
          <a:bodyPr/>
          <a:lstStyle/>
          <a:p>
            <a:r>
              <a:rPr lang="en-US" dirty="0"/>
              <a:t>Wireless Orchestration System – Key Features</a:t>
            </a: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457200" y="841608"/>
            <a:ext cx="8229600" cy="457200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CC0000"/>
              </a:buClr>
              <a:buNone/>
            </a:pPr>
            <a:r>
              <a:rPr lang="en-US" sz="2200" dirty="0" smtClean="0">
                <a:solidFill>
                  <a:srgbClr val="CC0000"/>
                </a:solidFill>
              </a:rPr>
              <a:t>Diagnostics</a:t>
            </a:r>
            <a:endParaRPr lang="en-US" sz="2200" dirty="0">
              <a:solidFill>
                <a:srgbClr val="CC0000"/>
              </a:solidFill>
            </a:endParaRP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444748" y="1230350"/>
            <a:ext cx="8533197" cy="5233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1775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19075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17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Events &amp; Alarms Visibility -  Searchable &amp; Customizable views for Network Events and Alarms</a:t>
            </a:r>
            <a:endParaRPr lang="en-US" dirty="0"/>
          </a:p>
        </p:txBody>
      </p:sp>
      <p:pic>
        <p:nvPicPr>
          <p:cNvPr id="4" name="Picture Placeholder 3" descr="Troubleshoot.png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" t="-960" r="-26" b="-354"/>
          <a:stretch/>
        </p:blipFill>
        <p:spPr>
          <a:xfrm>
            <a:off x="650514" y="1920705"/>
            <a:ext cx="7852272" cy="4507457"/>
          </a:xfrm>
        </p:spPr>
      </p:pic>
    </p:spTree>
    <p:extLst>
      <p:ext uri="{BB962C8B-B14F-4D97-AF65-F5344CB8AC3E}">
        <p14:creationId xmlns:p14="http://schemas.microsoft.com/office/powerpoint/2010/main" val="39682810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298653"/>
            <a:ext cx="8229600" cy="561454"/>
          </a:xfrm>
        </p:spPr>
        <p:txBody>
          <a:bodyPr/>
          <a:lstStyle/>
          <a:p>
            <a:r>
              <a:rPr lang="en-US" dirty="0"/>
              <a:t>Wireless Orchestration System – Key Features</a:t>
            </a: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457200" y="841608"/>
            <a:ext cx="8229600" cy="457200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CC0000"/>
              </a:buClr>
              <a:buNone/>
            </a:pPr>
            <a:r>
              <a:rPr lang="en-US" sz="2200" dirty="0">
                <a:solidFill>
                  <a:srgbClr val="CC0000"/>
                </a:solidFill>
              </a:rPr>
              <a:t>Diagnostics</a:t>
            </a: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444748" y="1230350"/>
            <a:ext cx="8699252" cy="5233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1775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19075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17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Station Assurance -  Real Time Monitoring of user experience – Generate Events or Alarms when performance degrades below desired service thresholds.</a:t>
            </a:r>
            <a:endParaRPr lang="en-US" dirty="0"/>
          </a:p>
        </p:txBody>
      </p:sp>
      <p:pic>
        <p:nvPicPr>
          <p:cNvPr id="8" name="Picture Placeholder 7" descr="Station Assurance.png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" t="251" r="179" b="50"/>
          <a:stretch/>
        </p:blipFill>
        <p:spPr>
          <a:xfrm>
            <a:off x="573072" y="1900221"/>
            <a:ext cx="7899116" cy="4558923"/>
          </a:xfrm>
        </p:spPr>
      </p:pic>
    </p:spTree>
    <p:extLst>
      <p:ext uri="{BB962C8B-B14F-4D97-AF65-F5344CB8AC3E}">
        <p14:creationId xmlns:p14="http://schemas.microsoft.com/office/powerpoint/2010/main" val="41849957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/>
          <p:cNvSpPr txBox="1">
            <a:spLocks/>
          </p:cNvSpPr>
          <p:nvPr/>
        </p:nvSpPr>
        <p:spPr>
          <a:xfrm>
            <a:off x="444748" y="1366412"/>
            <a:ext cx="8572252" cy="4983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1775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19075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17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Pre-Define Service Policies</a:t>
            </a:r>
          </a:p>
          <a:p>
            <a:pPr lvl="1"/>
            <a:r>
              <a:rPr lang="en-US" dirty="0" smtClean="0"/>
              <a:t>Create a Profile that would be used for Auto-Provisioning</a:t>
            </a:r>
          </a:p>
          <a:p>
            <a:pPr lvl="1"/>
            <a:r>
              <a:rPr lang="en-US" dirty="0" smtClean="0"/>
              <a:t>Configure Profile to define Wireless, Network and Application Policies for the Enterprise</a:t>
            </a:r>
          </a:p>
          <a:p>
            <a:pPr lvl="1"/>
            <a:r>
              <a:rPr lang="en-US" dirty="0" smtClean="0"/>
              <a:t>Set AP Operating System for the Enterprise &amp; Set Profile as Default</a:t>
            </a:r>
          </a:p>
          <a:p>
            <a:r>
              <a:rPr lang="en-US" dirty="0" smtClean="0"/>
              <a:t>Auto – Discovery</a:t>
            </a:r>
          </a:p>
          <a:p>
            <a:pPr lvl="1"/>
            <a:r>
              <a:rPr lang="en-US" dirty="0" smtClean="0"/>
              <a:t>Add DNS entry for Avaya-WOS in the enterprise DNS Server</a:t>
            </a:r>
          </a:p>
          <a:p>
            <a:r>
              <a:rPr lang="en-US" dirty="0" smtClean="0"/>
              <a:t>Attach Access Points to the Network</a:t>
            </a:r>
          </a:p>
          <a:p>
            <a:pPr lvl="1"/>
            <a:r>
              <a:rPr lang="en-US" dirty="0" smtClean="0"/>
              <a:t>Access Points discover Avaya-WOS deployed and establish communication with WOS.</a:t>
            </a:r>
          </a:p>
          <a:p>
            <a:pPr lvl="1"/>
            <a:r>
              <a:rPr lang="en-US" dirty="0" smtClean="0"/>
              <a:t>WOS applies the pre-defined Policies to the Access Point after license validation.</a:t>
            </a:r>
          </a:p>
          <a:p>
            <a:pPr lvl="1"/>
            <a:r>
              <a:rPr lang="en-US" dirty="0" smtClean="0"/>
              <a:t>WOS performs AP upgrade if required</a:t>
            </a:r>
          </a:p>
          <a:p>
            <a:pPr lvl="1"/>
            <a:r>
              <a:rPr lang="en-US" dirty="0" smtClean="0"/>
              <a:t>AP auto-provisioning is complete &amp; AP goes into service.</a:t>
            </a:r>
            <a:endParaRPr 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457200" y="298653"/>
            <a:ext cx="8229600" cy="561454"/>
          </a:xfrm>
        </p:spPr>
        <p:txBody>
          <a:bodyPr/>
          <a:lstStyle/>
          <a:p>
            <a:r>
              <a:rPr lang="en-US" dirty="0"/>
              <a:t>Wireless Orchestration System – Key Features</a:t>
            </a:r>
          </a:p>
        </p:txBody>
      </p:sp>
      <p:sp>
        <p:nvSpPr>
          <p:cNvPr id="7" name="Text Placeholder 5"/>
          <p:cNvSpPr txBox="1">
            <a:spLocks/>
          </p:cNvSpPr>
          <p:nvPr/>
        </p:nvSpPr>
        <p:spPr>
          <a:xfrm>
            <a:off x="457200" y="841608"/>
            <a:ext cx="8229600" cy="457200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CC0000"/>
              </a:buClr>
              <a:buNone/>
            </a:pPr>
            <a:r>
              <a:rPr lang="en-US" sz="2200" dirty="0" smtClean="0">
                <a:solidFill>
                  <a:srgbClr val="CC0000"/>
                </a:solidFill>
              </a:rPr>
              <a:t>Auto-Provisioning</a:t>
            </a:r>
            <a:endParaRPr lang="en-US" sz="2200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6396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298653"/>
            <a:ext cx="8229600" cy="561454"/>
          </a:xfrm>
        </p:spPr>
        <p:txBody>
          <a:bodyPr/>
          <a:lstStyle/>
          <a:p>
            <a:r>
              <a:rPr lang="en-US" dirty="0"/>
              <a:t>Wireless Orchestration System – Key Features</a:t>
            </a: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457200" y="841608"/>
            <a:ext cx="8229600" cy="457200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CC0000"/>
              </a:buClr>
              <a:buNone/>
            </a:pPr>
            <a:r>
              <a:rPr lang="en-US" sz="2200" dirty="0" smtClean="0">
                <a:solidFill>
                  <a:srgbClr val="CC0000"/>
                </a:solidFill>
              </a:rPr>
              <a:t>Service Policies – Access Point Profiles </a:t>
            </a:r>
            <a:endParaRPr lang="en-US" sz="2200" dirty="0">
              <a:solidFill>
                <a:srgbClr val="CC0000"/>
              </a:solidFill>
            </a:endParaRP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444748" y="1230349"/>
            <a:ext cx="8699252" cy="2357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1775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19075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17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Profiles define </a:t>
            </a:r>
            <a:r>
              <a:rPr lang="en-US" dirty="0"/>
              <a:t>uniform </a:t>
            </a:r>
            <a:r>
              <a:rPr lang="en-US" dirty="0" smtClean="0"/>
              <a:t>Wireless Services</a:t>
            </a:r>
            <a:r>
              <a:rPr lang="en-US" dirty="0"/>
              <a:t>, </a:t>
            </a:r>
            <a:r>
              <a:rPr lang="en-US" dirty="0" smtClean="0"/>
              <a:t>Access Policies, RF characteristics, Application Control to </a:t>
            </a:r>
            <a:r>
              <a:rPr lang="en-US" dirty="0"/>
              <a:t>be applied to all of the Access Points or to Access Points delivering a specific set of services. </a:t>
            </a:r>
          </a:p>
          <a:p>
            <a:r>
              <a:rPr lang="en-US" dirty="0"/>
              <a:t>Eliminate the time-consuming and error-prone task of configuring and managing Multi-Site Environments, Wireless Networks or Access Points individually. </a:t>
            </a:r>
            <a:endParaRPr lang="en-US" dirty="0" smtClean="0"/>
          </a:p>
          <a:p>
            <a:r>
              <a:rPr lang="en-US" dirty="0" smtClean="0"/>
              <a:t>Automatic AP Image Management – Ensure all Aps are running desired OS.</a:t>
            </a:r>
          </a:p>
        </p:txBody>
      </p:sp>
      <p:pic>
        <p:nvPicPr>
          <p:cNvPr id="7" name="Picture Placeholder 6" descr="Profiles.png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" t="-269" r="-67" b="-671"/>
          <a:stretch/>
        </p:blipFill>
        <p:spPr>
          <a:xfrm>
            <a:off x="513986" y="3540125"/>
            <a:ext cx="8140494" cy="2778126"/>
          </a:xfrm>
        </p:spPr>
      </p:pic>
    </p:spTree>
    <p:extLst>
      <p:ext uri="{BB962C8B-B14F-4D97-AF65-F5344CB8AC3E}">
        <p14:creationId xmlns:p14="http://schemas.microsoft.com/office/powerpoint/2010/main" val="32722781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298653"/>
            <a:ext cx="8229600" cy="561454"/>
          </a:xfrm>
        </p:spPr>
        <p:txBody>
          <a:bodyPr/>
          <a:lstStyle/>
          <a:p>
            <a:r>
              <a:rPr lang="en-US" dirty="0"/>
              <a:t>Wireless Orchestration System – Key Features</a:t>
            </a: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457200" y="841608"/>
            <a:ext cx="8229600" cy="457200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CC0000"/>
              </a:buClr>
              <a:buNone/>
            </a:pPr>
            <a:r>
              <a:rPr lang="en-US" sz="2200" dirty="0" smtClean="0">
                <a:solidFill>
                  <a:srgbClr val="CC0000"/>
                </a:solidFill>
              </a:rPr>
              <a:t>Service Policies - Access Point Groups</a:t>
            </a:r>
            <a:endParaRPr lang="en-US" sz="2200" dirty="0">
              <a:solidFill>
                <a:srgbClr val="CC0000"/>
              </a:solidFill>
            </a:endParaRP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444748" y="1230350"/>
            <a:ext cx="8477002" cy="21192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1775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19075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17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Create Logical Grouping of Access Points ex. auditorium, class room, cafeteria.</a:t>
            </a:r>
          </a:p>
          <a:p>
            <a:r>
              <a:rPr lang="en-US" dirty="0" smtClean="0"/>
              <a:t>Customize Wireless Services on a per group basis. ex. Specific Applications are blocked throughout the campus but only allowed in the cafeteria.</a:t>
            </a:r>
            <a:endParaRPr lang="en-US" dirty="0"/>
          </a:p>
          <a:p>
            <a:r>
              <a:rPr lang="en-US" dirty="0" smtClean="0"/>
              <a:t>Use Groups to filter </a:t>
            </a:r>
            <a:r>
              <a:rPr lang="en-US" dirty="0"/>
              <a:t>the data displayed </a:t>
            </a:r>
            <a:r>
              <a:rPr lang="en-US" dirty="0" smtClean="0"/>
              <a:t>in Dashboard Widgets, Monitoring Screens, Reports etc. so </a:t>
            </a:r>
            <a:r>
              <a:rPr lang="en-US" dirty="0"/>
              <a:t>that only information for </a:t>
            </a:r>
            <a:r>
              <a:rPr lang="en-US" dirty="0" smtClean="0"/>
              <a:t>selected AP Group members is </a:t>
            </a:r>
            <a:r>
              <a:rPr lang="en-US" dirty="0"/>
              <a:t>presented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3" name="Picture Placeholder 2" descr="AP Groups.png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" t="-1096" r="135" b="-671"/>
          <a:stretch/>
        </p:blipFill>
        <p:spPr>
          <a:xfrm>
            <a:off x="650875" y="3238500"/>
            <a:ext cx="7923497" cy="3159124"/>
          </a:xfrm>
        </p:spPr>
      </p:pic>
    </p:spTree>
    <p:extLst>
      <p:ext uri="{BB962C8B-B14F-4D97-AF65-F5344CB8AC3E}">
        <p14:creationId xmlns:p14="http://schemas.microsoft.com/office/powerpoint/2010/main" val="31393789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298653"/>
            <a:ext cx="8229600" cy="561454"/>
          </a:xfrm>
        </p:spPr>
        <p:txBody>
          <a:bodyPr/>
          <a:lstStyle/>
          <a:p>
            <a:r>
              <a:rPr lang="en-US" dirty="0"/>
              <a:t>Wireless Orchestration System – Key Features</a:t>
            </a: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457200" y="841608"/>
            <a:ext cx="8229600" cy="457200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CC0000"/>
              </a:buClr>
              <a:buNone/>
            </a:pPr>
            <a:r>
              <a:rPr lang="en-US" sz="2200" dirty="0" smtClean="0">
                <a:solidFill>
                  <a:srgbClr val="CC0000"/>
                </a:solidFill>
              </a:rPr>
              <a:t>Service Policies – Application Control</a:t>
            </a:r>
            <a:endParaRPr lang="en-US" sz="2200" dirty="0">
              <a:solidFill>
                <a:srgbClr val="CC0000"/>
              </a:solidFill>
            </a:endParaRP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444748" y="1230350"/>
            <a:ext cx="8477002" cy="21192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1775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19075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17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Define Application Control Policies and enforce at SSID or User Group Level</a:t>
            </a:r>
          </a:p>
          <a:p>
            <a:r>
              <a:rPr lang="en-US" dirty="0" smtClean="0"/>
              <a:t>Ability to enforce unique policies at specific Sites/Locations, on specific APs, to specific Device Types. Enforce all the time or specified days and time intervals.</a:t>
            </a:r>
            <a:endParaRPr lang="en-US" dirty="0"/>
          </a:p>
          <a:p>
            <a:r>
              <a:rPr lang="en-US" dirty="0" smtClean="0"/>
              <a:t>Policies can allow, deny, prioritize or rate limit entire Application Category or Individual Applications.</a:t>
            </a:r>
            <a:endParaRPr lang="en-US" dirty="0"/>
          </a:p>
        </p:txBody>
      </p:sp>
      <p:pic>
        <p:nvPicPr>
          <p:cNvPr id="4" name="Picture Placeholder 3" descr="App Control Settings.png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5" r="-19" b="-257"/>
          <a:stretch/>
        </p:blipFill>
        <p:spPr>
          <a:xfrm>
            <a:off x="619125" y="2984501"/>
            <a:ext cx="7159625" cy="3460750"/>
          </a:xfrm>
        </p:spPr>
      </p:pic>
    </p:spTree>
    <p:extLst>
      <p:ext uri="{BB962C8B-B14F-4D97-AF65-F5344CB8AC3E}">
        <p14:creationId xmlns:p14="http://schemas.microsoft.com/office/powerpoint/2010/main" val="17762958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1447799"/>
            <a:ext cx="8503357" cy="2390423"/>
          </a:xfrm>
        </p:spPr>
        <p:txBody>
          <a:bodyPr/>
          <a:lstStyle/>
          <a:p>
            <a:pPr marL="365760" lvl="0" indent="-365760">
              <a:lnSpc>
                <a:spcPct val="80000"/>
              </a:lnSpc>
              <a:spcBef>
                <a:spcPts val="1200"/>
              </a:spcBef>
              <a:buClr>
                <a:srgbClr val="CC0000"/>
              </a:buClr>
              <a:buFont typeface="Webdings" pitchFamily="18" charset="2"/>
              <a:buChar char="4"/>
            </a:pPr>
            <a:r>
              <a:rPr lang="en-US" sz="1800" dirty="0" smtClean="0"/>
              <a:t>Wi</a:t>
            </a:r>
            <a:r>
              <a:rPr lang="en-US" sz="1800" dirty="0"/>
              <a:t>-</a:t>
            </a:r>
            <a:r>
              <a:rPr lang="en-US" sz="1800" dirty="0" smtClean="0"/>
              <a:t>Fi – As – A - Service</a:t>
            </a:r>
          </a:p>
          <a:p>
            <a:pPr marL="365760" lvl="0" indent="-365760">
              <a:lnSpc>
                <a:spcPct val="80000"/>
              </a:lnSpc>
              <a:spcBef>
                <a:spcPts val="1200"/>
              </a:spcBef>
              <a:buClr>
                <a:srgbClr val="CC0000"/>
              </a:buClr>
              <a:buFont typeface="Webdings" pitchFamily="18" charset="2"/>
              <a:buChar char="4"/>
            </a:pPr>
            <a:r>
              <a:rPr lang="en-US" sz="1800" dirty="0" smtClean="0"/>
              <a:t>Cloud</a:t>
            </a:r>
            <a:r>
              <a:rPr lang="en-US" sz="1800" dirty="0"/>
              <a:t>-based Orchestration for Wireless LAN Network &amp; </a:t>
            </a:r>
            <a:r>
              <a:rPr lang="en-US" sz="1800" dirty="0" smtClean="0"/>
              <a:t>Services</a:t>
            </a:r>
          </a:p>
          <a:p>
            <a:pPr marL="365760" lvl="0" indent="-365760">
              <a:lnSpc>
                <a:spcPct val="80000"/>
              </a:lnSpc>
              <a:spcBef>
                <a:spcPts val="1200"/>
              </a:spcBef>
              <a:buClr>
                <a:srgbClr val="CC0000"/>
              </a:buClr>
              <a:buFont typeface="Webdings" pitchFamily="18" charset="2"/>
              <a:buChar char="4"/>
            </a:pPr>
            <a:r>
              <a:rPr lang="en-US" sz="1800" dirty="0" smtClean="0"/>
              <a:t>Public and Private Cloud </a:t>
            </a:r>
          </a:p>
          <a:p>
            <a:pPr marL="365760" lvl="0" indent="-365760">
              <a:lnSpc>
                <a:spcPct val="80000"/>
              </a:lnSpc>
              <a:spcBef>
                <a:spcPts val="1200"/>
              </a:spcBef>
              <a:buClr>
                <a:srgbClr val="CC0000"/>
              </a:buClr>
              <a:buFont typeface="Webdings" pitchFamily="18" charset="2"/>
              <a:buChar char="4"/>
            </a:pPr>
            <a:r>
              <a:rPr lang="en-US" sz="1800" dirty="0" smtClean="0"/>
              <a:t>Intuitive</a:t>
            </a:r>
            <a:r>
              <a:rPr lang="en-US" sz="1800" dirty="0"/>
              <a:t>, simple web </a:t>
            </a:r>
            <a:r>
              <a:rPr lang="en-US" sz="1800" dirty="0" smtClean="0"/>
              <a:t>interface</a:t>
            </a:r>
          </a:p>
          <a:p>
            <a:pPr marL="365760" lvl="0" indent="-365760">
              <a:lnSpc>
                <a:spcPct val="80000"/>
              </a:lnSpc>
              <a:spcBef>
                <a:spcPts val="1200"/>
              </a:spcBef>
              <a:buClr>
                <a:srgbClr val="CC0000"/>
              </a:buClr>
              <a:buFont typeface="Webdings" pitchFamily="18" charset="2"/>
              <a:buChar char="4"/>
            </a:pPr>
            <a:r>
              <a:rPr lang="en-US" sz="1800" dirty="0" smtClean="0"/>
              <a:t>Massively </a:t>
            </a:r>
            <a:r>
              <a:rPr lang="en-US" sz="1800" dirty="0"/>
              <a:t>scalable </a:t>
            </a:r>
            <a:r>
              <a:rPr lang="en-US" sz="1800" dirty="0" smtClean="0"/>
              <a:t>platform</a:t>
            </a:r>
          </a:p>
          <a:p>
            <a:pPr marL="365760" lvl="0" indent="-365760">
              <a:lnSpc>
                <a:spcPct val="80000"/>
              </a:lnSpc>
              <a:spcBef>
                <a:spcPts val="1200"/>
              </a:spcBef>
              <a:buClr>
                <a:srgbClr val="CC0000"/>
              </a:buClr>
              <a:buFont typeface="Webdings" pitchFamily="18" charset="2"/>
              <a:buChar char="4"/>
            </a:pPr>
            <a:r>
              <a:rPr lang="en-US" sz="1800" dirty="0" smtClean="0"/>
              <a:t>Zero</a:t>
            </a:r>
            <a:r>
              <a:rPr lang="en-US" sz="1800" dirty="0"/>
              <a:t>-touch </a:t>
            </a:r>
            <a:r>
              <a:rPr lang="en-US" sz="1800" dirty="0" smtClean="0"/>
              <a:t>configuration</a:t>
            </a:r>
          </a:p>
          <a:p>
            <a:pPr marL="365760" lvl="0" indent="-365760">
              <a:lnSpc>
                <a:spcPct val="80000"/>
              </a:lnSpc>
              <a:spcBef>
                <a:spcPts val="1200"/>
              </a:spcBef>
              <a:buClr>
                <a:srgbClr val="CC0000"/>
              </a:buClr>
              <a:buFont typeface="Webdings" pitchFamily="18" charset="2"/>
              <a:buChar char="4"/>
            </a:pPr>
            <a:r>
              <a:rPr lang="en-US" sz="1800" dirty="0" smtClean="0"/>
              <a:t>Multi</a:t>
            </a:r>
            <a:r>
              <a:rPr lang="en-US" sz="1800" dirty="0"/>
              <a:t>-tenant </a:t>
            </a:r>
            <a:r>
              <a:rPr lang="en-US" sz="1800" dirty="0" smtClean="0"/>
              <a:t>architecture</a:t>
            </a:r>
          </a:p>
          <a:p>
            <a:pPr marL="365760" lvl="0" indent="-365760">
              <a:lnSpc>
                <a:spcPct val="80000"/>
              </a:lnSpc>
              <a:spcBef>
                <a:spcPts val="1200"/>
              </a:spcBef>
              <a:buClr>
                <a:srgbClr val="CC0000"/>
              </a:buClr>
              <a:buFont typeface="Webdings" pitchFamily="18" charset="2"/>
              <a:buChar char="4"/>
            </a:pPr>
            <a:r>
              <a:rPr lang="en-US" sz="1800" dirty="0" smtClean="0"/>
              <a:t>Secure </a:t>
            </a:r>
            <a:r>
              <a:rPr lang="en-US" sz="1800" dirty="0"/>
              <a:t>and firewall-friendly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434715"/>
            <a:ext cx="8229600" cy="411952"/>
          </a:xfrm>
        </p:spPr>
        <p:txBody>
          <a:bodyPr/>
          <a:lstStyle/>
          <a:p>
            <a:r>
              <a:rPr lang="en-US" b="1" dirty="0"/>
              <a:t>Wireless LAN Orchestration System - </a:t>
            </a:r>
            <a:r>
              <a:rPr lang="en-US" b="1" dirty="0" smtClean="0"/>
              <a:t>Portfolio</a:t>
            </a:r>
            <a:endParaRPr lang="en-US" dirty="0"/>
          </a:p>
        </p:txBody>
      </p:sp>
      <p:sp>
        <p:nvSpPr>
          <p:cNvPr id="14" name="Text Placeholder 5"/>
          <p:cNvSpPr txBox="1">
            <a:spLocks/>
          </p:cNvSpPr>
          <p:nvPr/>
        </p:nvSpPr>
        <p:spPr>
          <a:xfrm>
            <a:off x="457200" y="900292"/>
            <a:ext cx="8229600" cy="457200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CC0000"/>
              </a:buClr>
              <a:buNone/>
            </a:pPr>
            <a:r>
              <a:rPr lang="en-US" sz="2200" dirty="0" smtClean="0">
                <a:solidFill>
                  <a:srgbClr val="CC0000"/>
                </a:solidFill>
              </a:rPr>
              <a:t>Hosted &amp; Private Cloud Solution – Available in Q4, 2014</a:t>
            </a:r>
            <a:endParaRPr lang="en-US" sz="2200" dirty="0">
              <a:solidFill>
                <a:srgbClr val="CC0000"/>
              </a:solidFill>
            </a:endParaRPr>
          </a:p>
        </p:txBody>
      </p:sp>
      <p:pic>
        <p:nvPicPr>
          <p:cNvPr id="8" name="Picture Placeholder 7" descr="Collaborative-Cloud.jpg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4" t="-891" r="98" b="-700"/>
          <a:stretch/>
        </p:blipFill>
        <p:spPr>
          <a:xfrm>
            <a:off x="3880274" y="3945645"/>
            <a:ext cx="5005790" cy="2365080"/>
          </a:xfrm>
        </p:spPr>
      </p:pic>
    </p:spTree>
    <p:extLst>
      <p:ext uri="{BB962C8B-B14F-4D97-AF65-F5344CB8AC3E}">
        <p14:creationId xmlns:p14="http://schemas.microsoft.com/office/powerpoint/2010/main" val="37905294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val 27"/>
          <p:cNvSpPr>
            <a:spLocks noChangeAspect="1" noChangeArrowheads="1"/>
          </p:cNvSpPr>
          <p:nvPr/>
        </p:nvSpPr>
        <p:spPr bwMode="gray">
          <a:xfrm flipH="1">
            <a:off x="5852198" y="3070612"/>
            <a:ext cx="1334464" cy="133502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6350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16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7" name="Oval 27"/>
          <p:cNvSpPr>
            <a:spLocks noChangeAspect="1" noChangeArrowheads="1"/>
          </p:cNvSpPr>
          <p:nvPr/>
        </p:nvSpPr>
        <p:spPr bwMode="gray">
          <a:xfrm flipH="1">
            <a:off x="2057400" y="3070612"/>
            <a:ext cx="1334464" cy="133502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6350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16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4715"/>
            <a:ext cx="8229600" cy="533660"/>
          </a:xfrm>
        </p:spPr>
        <p:txBody>
          <a:bodyPr/>
          <a:lstStyle/>
          <a:p>
            <a:r>
              <a:rPr lang="en-US" dirty="0"/>
              <a:t>Wireless Orchestration </a:t>
            </a:r>
            <a:r>
              <a:rPr lang="en-US" dirty="0" smtClean="0"/>
              <a:t>System – Key Features</a:t>
            </a:r>
            <a:endParaRPr lang="en-US" dirty="0"/>
          </a:p>
        </p:txBody>
      </p:sp>
      <p:sp>
        <p:nvSpPr>
          <p:cNvPr id="6" name="Oval 18"/>
          <p:cNvSpPr>
            <a:spLocks noChangeArrowheads="1"/>
          </p:cNvSpPr>
          <p:nvPr/>
        </p:nvSpPr>
        <p:spPr bwMode="gray">
          <a:xfrm>
            <a:off x="3839097" y="3004913"/>
            <a:ext cx="1465807" cy="146642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6350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16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gray">
          <a:xfrm flipH="1">
            <a:off x="3246043" y="3736759"/>
            <a:ext cx="721985" cy="2731"/>
          </a:xfrm>
          <a:prstGeom prst="line">
            <a:avLst/>
          </a:prstGeom>
          <a:noFill/>
          <a:ln w="28575" cap="rnd">
            <a:solidFill>
              <a:schemeClr val="tx2"/>
            </a:solidFill>
            <a:prstDash val="sysDot"/>
            <a:round/>
            <a:headEnd type="none" w="lg" len="sm"/>
            <a:tailEnd type="none" w="lg" len="sm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gray">
          <a:xfrm>
            <a:off x="5181601" y="3739490"/>
            <a:ext cx="788606" cy="0"/>
          </a:xfrm>
          <a:prstGeom prst="line">
            <a:avLst/>
          </a:prstGeom>
          <a:noFill/>
          <a:ln w="28575" cap="rnd">
            <a:solidFill>
              <a:schemeClr val="tx2"/>
            </a:solidFill>
            <a:prstDash val="sysDot"/>
            <a:round/>
            <a:headEnd type="none" w="lg" len="sm"/>
            <a:tailEnd type="none" w="lg" len="sm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4" name="Oval 27"/>
          <p:cNvSpPr>
            <a:spLocks noChangeAspect="1" noChangeArrowheads="1"/>
          </p:cNvSpPr>
          <p:nvPr/>
        </p:nvSpPr>
        <p:spPr bwMode="gray">
          <a:xfrm flipH="1">
            <a:off x="2978490" y="1492250"/>
            <a:ext cx="1334464" cy="133502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6350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16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" name="Oval 27"/>
          <p:cNvSpPr>
            <a:spLocks noChangeAspect="1" noChangeArrowheads="1"/>
          </p:cNvSpPr>
          <p:nvPr/>
        </p:nvSpPr>
        <p:spPr bwMode="gray">
          <a:xfrm flipH="1">
            <a:off x="4831046" y="1492250"/>
            <a:ext cx="1334464" cy="133502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6350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16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gray">
          <a:xfrm>
            <a:off x="3796347" y="2593932"/>
            <a:ext cx="511804" cy="658115"/>
          </a:xfrm>
          <a:prstGeom prst="line">
            <a:avLst/>
          </a:prstGeom>
          <a:noFill/>
          <a:ln w="28575" cap="rnd">
            <a:solidFill>
              <a:schemeClr val="tx2"/>
            </a:solidFill>
            <a:prstDash val="sysDot"/>
            <a:round/>
            <a:headEnd type="none" w="lg" len="sm"/>
            <a:tailEnd type="none" w="lg" len="sm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" name="Line 9"/>
          <p:cNvSpPr>
            <a:spLocks noChangeShapeType="1"/>
          </p:cNvSpPr>
          <p:nvPr/>
        </p:nvSpPr>
        <p:spPr bwMode="gray">
          <a:xfrm flipH="1">
            <a:off x="4821320" y="2593932"/>
            <a:ext cx="511804" cy="658115"/>
          </a:xfrm>
          <a:prstGeom prst="line">
            <a:avLst/>
          </a:prstGeom>
          <a:noFill/>
          <a:ln w="28575" cap="rnd">
            <a:solidFill>
              <a:schemeClr val="tx2"/>
            </a:solidFill>
            <a:prstDash val="sysDot"/>
            <a:round/>
            <a:headEnd type="none" w="lg" len="sm"/>
            <a:tailEnd type="none" w="lg" len="sm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" name="Oval 28"/>
          <p:cNvSpPr>
            <a:spLocks noChangeAspect="1" noChangeArrowheads="1"/>
          </p:cNvSpPr>
          <p:nvPr/>
        </p:nvSpPr>
        <p:spPr bwMode="gray">
          <a:xfrm flipH="1">
            <a:off x="4922448" y="1583690"/>
            <a:ext cx="1151660" cy="1152144"/>
          </a:xfrm>
          <a:prstGeom prst="ellipse">
            <a:avLst/>
          </a:prstGeom>
          <a:solidFill>
            <a:srgbClr val="D55D21"/>
          </a:solidFill>
          <a:ln w="9525" algn="ctr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bg1"/>
                </a:solidFill>
                <a:cs typeface="Arial" charset="0"/>
              </a:rPr>
              <a:t>Service </a:t>
            </a:r>
          </a:p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bg1"/>
                </a:solidFill>
                <a:cs typeface="Arial" charset="0"/>
              </a:rPr>
              <a:t>Policies</a:t>
            </a:r>
          </a:p>
        </p:txBody>
      </p:sp>
      <p:sp>
        <p:nvSpPr>
          <p:cNvPr id="35" name="Oval 28"/>
          <p:cNvSpPr>
            <a:spLocks noChangeAspect="1" noChangeArrowheads="1"/>
          </p:cNvSpPr>
          <p:nvPr/>
        </p:nvSpPr>
        <p:spPr bwMode="gray">
          <a:xfrm flipH="1">
            <a:off x="3069892" y="1583690"/>
            <a:ext cx="1151660" cy="1152144"/>
          </a:xfrm>
          <a:prstGeom prst="ellipse">
            <a:avLst/>
          </a:prstGeom>
          <a:solidFill>
            <a:srgbClr val="87A239"/>
          </a:solidFill>
          <a:ln w="9525" algn="ctr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  <a:cs typeface="Arial" charset="0"/>
              </a:rPr>
              <a:t>Dashboard</a:t>
            </a:r>
            <a:endParaRPr lang="en-US" sz="16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8" name="Oval 28"/>
          <p:cNvSpPr>
            <a:spLocks noChangeAspect="1" noChangeArrowheads="1"/>
          </p:cNvSpPr>
          <p:nvPr/>
        </p:nvSpPr>
        <p:spPr bwMode="gray">
          <a:xfrm flipH="1">
            <a:off x="2148802" y="3162052"/>
            <a:ext cx="1151660" cy="1152144"/>
          </a:xfrm>
          <a:prstGeom prst="ellipse">
            <a:avLst/>
          </a:prstGeom>
          <a:solidFill>
            <a:srgbClr val="279199"/>
          </a:solidFill>
          <a:ln w="9525" algn="ctr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  <a:cs typeface="Arial" charset="0"/>
              </a:rPr>
              <a:t>RF Visibility</a:t>
            </a:r>
            <a:endParaRPr lang="en-US" sz="16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0" name="Oval 28"/>
          <p:cNvSpPr>
            <a:spLocks noChangeAspect="1" noChangeArrowheads="1"/>
          </p:cNvSpPr>
          <p:nvPr/>
        </p:nvSpPr>
        <p:spPr bwMode="gray">
          <a:xfrm flipH="1">
            <a:off x="5943600" y="3162052"/>
            <a:ext cx="1151660" cy="1152144"/>
          </a:xfrm>
          <a:prstGeom prst="ellipse">
            <a:avLst/>
          </a:prstGeom>
          <a:solidFill>
            <a:srgbClr val="325887"/>
          </a:solidFill>
          <a:ln w="9525" algn="ctr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  <a:cs typeface="Arial" charset="0"/>
              </a:rPr>
              <a:t>Auto </a:t>
            </a:r>
          </a:p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  <a:cs typeface="Arial" charset="0"/>
              </a:rPr>
              <a:t>Provisioning</a:t>
            </a:r>
            <a:endParaRPr lang="en-US" sz="16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1" name="Oval 27"/>
          <p:cNvSpPr>
            <a:spLocks noChangeAspect="1" noChangeArrowheads="1"/>
          </p:cNvSpPr>
          <p:nvPr/>
        </p:nvSpPr>
        <p:spPr bwMode="gray">
          <a:xfrm flipH="1">
            <a:off x="2978490" y="4639669"/>
            <a:ext cx="1334464" cy="133502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6350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16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2" name="Oval 27"/>
          <p:cNvSpPr>
            <a:spLocks noChangeAspect="1" noChangeArrowheads="1"/>
          </p:cNvSpPr>
          <p:nvPr/>
        </p:nvSpPr>
        <p:spPr bwMode="gray">
          <a:xfrm flipH="1">
            <a:off x="4831046" y="4639669"/>
            <a:ext cx="1334464" cy="133502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6350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16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5" name="Line 9"/>
          <p:cNvSpPr>
            <a:spLocks noChangeShapeType="1"/>
          </p:cNvSpPr>
          <p:nvPr/>
        </p:nvSpPr>
        <p:spPr bwMode="gray">
          <a:xfrm flipV="1">
            <a:off x="3796347" y="4273909"/>
            <a:ext cx="511804" cy="658115"/>
          </a:xfrm>
          <a:prstGeom prst="line">
            <a:avLst/>
          </a:prstGeom>
          <a:noFill/>
          <a:ln w="28575" cap="rnd">
            <a:solidFill>
              <a:schemeClr val="tx2"/>
            </a:solidFill>
            <a:prstDash val="sysDot"/>
            <a:round/>
            <a:headEnd type="none" w="lg" len="sm"/>
            <a:tailEnd type="none" w="lg" len="sm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" name="Line 9"/>
          <p:cNvSpPr>
            <a:spLocks noChangeShapeType="1"/>
          </p:cNvSpPr>
          <p:nvPr/>
        </p:nvSpPr>
        <p:spPr bwMode="gray">
          <a:xfrm flipH="1" flipV="1">
            <a:off x="4821320" y="4273909"/>
            <a:ext cx="511804" cy="658115"/>
          </a:xfrm>
          <a:prstGeom prst="line">
            <a:avLst/>
          </a:prstGeom>
          <a:noFill/>
          <a:ln w="28575" cap="rnd">
            <a:solidFill>
              <a:schemeClr val="tx2"/>
            </a:solidFill>
            <a:prstDash val="sysDot"/>
            <a:round/>
            <a:headEnd type="none" w="lg" len="sm"/>
            <a:tailEnd type="none" w="lg" len="sm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" name="Oval 28"/>
          <p:cNvSpPr>
            <a:spLocks noChangeAspect="1" noChangeArrowheads="1"/>
          </p:cNvSpPr>
          <p:nvPr/>
        </p:nvSpPr>
        <p:spPr bwMode="gray">
          <a:xfrm flipH="1">
            <a:off x="4922448" y="4731109"/>
            <a:ext cx="1151660" cy="1152144"/>
          </a:xfrm>
          <a:prstGeom prst="ellipse">
            <a:avLst/>
          </a:prstGeom>
          <a:solidFill>
            <a:srgbClr val="15535A"/>
          </a:solidFill>
          <a:ln w="9525" algn="ctr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  <a:cs typeface="Arial" charset="0"/>
              </a:rPr>
              <a:t>Analytics</a:t>
            </a:r>
            <a:endParaRPr lang="en-US" sz="16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4" name="Oval 28"/>
          <p:cNvSpPr>
            <a:spLocks noChangeAspect="1" noChangeArrowheads="1"/>
          </p:cNvSpPr>
          <p:nvPr/>
        </p:nvSpPr>
        <p:spPr bwMode="gray">
          <a:xfrm flipH="1">
            <a:off x="3069892" y="4731109"/>
            <a:ext cx="1151660" cy="1152144"/>
          </a:xfrm>
          <a:prstGeom prst="ellipse">
            <a:avLst/>
          </a:prstGeom>
          <a:solidFill>
            <a:srgbClr val="4B80B6"/>
          </a:solidFill>
          <a:ln w="9525" algn="ctr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  <a:cs typeface="Arial" charset="0"/>
              </a:rPr>
              <a:t>Tools / API</a:t>
            </a:r>
            <a:endParaRPr lang="en-US" sz="16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9" name="Oval 19"/>
          <p:cNvSpPr>
            <a:spLocks noChangeArrowheads="1"/>
          </p:cNvSpPr>
          <p:nvPr/>
        </p:nvSpPr>
        <p:spPr bwMode="gray">
          <a:xfrm>
            <a:off x="3937363" y="3103220"/>
            <a:ext cx="1269275" cy="1269808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 sz="1600" dirty="0" smtClean="0">
              <a:solidFill>
                <a:srgbClr val="000000"/>
              </a:solidFill>
              <a:cs typeface="Arial" charset="0"/>
            </a:endParaRPr>
          </a:p>
          <a:p>
            <a:r>
              <a:rPr lang="en-US" sz="16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cs typeface="Arial" charset="0"/>
              </a:rPr>
              <a:t>  </a:t>
            </a:r>
          </a:p>
          <a:p>
            <a:r>
              <a:rPr lang="en-US" sz="1600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cs typeface="Arial" charset="0"/>
              </a:rPr>
              <a:t>   WOS</a:t>
            </a:r>
            <a:endParaRPr lang="en-US" sz="16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0" name="Picture 7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gray">
          <a:xfrm>
            <a:off x="4058831" y="3517316"/>
            <a:ext cx="1026338" cy="2921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17056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1447800"/>
            <a:ext cx="8291690" cy="1840089"/>
          </a:xfrm>
        </p:spPr>
        <p:txBody>
          <a:bodyPr/>
          <a:lstStyle/>
          <a:p>
            <a:pPr marL="365760" lvl="0" indent="-365760">
              <a:lnSpc>
                <a:spcPct val="80000"/>
              </a:lnSpc>
              <a:spcBef>
                <a:spcPts val="1200"/>
              </a:spcBef>
              <a:buClr>
                <a:srgbClr val="CC0000"/>
              </a:buClr>
              <a:buFont typeface="Webdings" pitchFamily="18" charset="2"/>
              <a:buChar char="4"/>
            </a:pPr>
            <a:r>
              <a:rPr lang="en-US" sz="1200" dirty="0" smtClean="0"/>
              <a:t>Windows </a:t>
            </a:r>
            <a:r>
              <a:rPr lang="en-US" sz="1200" dirty="0"/>
              <a:t>based </a:t>
            </a:r>
            <a:r>
              <a:rPr lang="en-US" sz="1200" dirty="0" smtClean="0"/>
              <a:t>application</a:t>
            </a:r>
          </a:p>
          <a:p>
            <a:pPr marL="365760" lvl="0" indent="-365760">
              <a:lnSpc>
                <a:spcPct val="80000"/>
              </a:lnSpc>
              <a:spcBef>
                <a:spcPts val="1200"/>
              </a:spcBef>
              <a:buClr>
                <a:srgbClr val="CC0000"/>
              </a:buClr>
              <a:buFont typeface="Webdings" pitchFamily="18" charset="2"/>
              <a:buChar char="4"/>
            </a:pPr>
            <a:r>
              <a:rPr lang="en-US" sz="1200" dirty="0" smtClean="0"/>
              <a:t>Predictive </a:t>
            </a:r>
            <a:r>
              <a:rPr lang="en-US" sz="1200" dirty="0"/>
              <a:t>Site Surveys – Plan Wi-Fi Network Strategy, optimal number of Aps required and AP Placement. </a:t>
            </a:r>
            <a:endParaRPr lang="en-US" sz="1200" dirty="0" smtClean="0"/>
          </a:p>
          <a:p>
            <a:pPr marL="365760" lvl="0" indent="-365760">
              <a:lnSpc>
                <a:spcPct val="80000"/>
              </a:lnSpc>
              <a:spcBef>
                <a:spcPts val="1200"/>
              </a:spcBef>
              <a:buClr>
                <a:srgbClr val="CC0000"/>
              </a:buClr>
              <a:buFont typeface="Webdings" pitchFamily="18" charset="2"/>
              <a:buChar char="4"/>
            </a:pPr>
            <a:r>
              <a:rPr lang="en-US" sz="1200" dirty="0" smtClean="0"/>
              <a:t>Site </a:t>
            </a:r>
            <a:r>
              <a:rPr lang="en-US" sz="1200" dirty="0"/>
              <a:t>Modeling - Model different site conditions, AP configurations and positioning options to visualize impact to RF coverage and capacity </a:t>
            </a:r>
            <a:endParaRPr lang="en-US" sz="1200" dirty="0" smtClean="0"/>
          </a:p>
          <a:p>
            <a:pPr marL="365760" lvl="0" indent="-365760">
              <a:lnSpc>
                <a:spcPct val="80000"/>
              </a:lnSpc>
              <a:spcBef>
                <a:spcPts val="1200"/>
              </a:spcBef>
              <a:buClr>
                <a:srgbClr val="CC0000"/>
              </a:buClr>
              <a:buFont typeface="Webdings" pitchFamily="18" charset="2"/>
              <a:buChar char="4"/>
            </a:pPr>
            <a:r>
              <a:rPr lang="en-US" sz="1200" dirty="0" smtClean="0"/>
              <a:t>Active </a:t>
            </a:r>
            <a:r>
              <a:rPr lang="en-US" sz="1200" dirty="0"/>
              <a:t>Site Surveys – Perform onsite surveys with Avaya Aps taking real-time measurements to qualify the network design &amp; AP </a:t>
            </a:r>
            <a:r>
              <a:rPr lang="en-US" sz="1200" dirty="0" smtClean="0"/>
              <a:t>placements.</a:t>
            </a:r>
          </a:p>
          <a:p>
            <a:pPr marL="365760" lvl="0" indent="-365760">
              <a:lnSpc>
                <a:spcPct val="80000"/>
              </a:lnSpc>
              <a:spcBef>
                <a:spcPts val="1200"/>
              </a:spcBef>
              <a:buClr>
                <a:srgbClr val="CC0000"/>
              </a:buClr>
              <a:buFont typeface="Webdings" pitchFamily="18" charset="2"/>
              <a:buChar char="4"/>
            </a:pPr>
            <a:r>
              <a:rPr lang="en-US" sz="1200" dirty="0" smtClean="0"/>
              <a:t>Post </a:t>
            </a:r>
            <a:r>
              <a:rPr lang="en-US" sz="1200" dirty="0"/>
              <a:t>Deployment Surveys - Validate post-installation capacity and coverage against the initial plan to ensure a successful deployment 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434715"/>
            <a:ext cx="8229600" cy="411952"/>
          </a:xfrm>
        </p:spPr>
        <p:txBody>
          <a:bodyPr/>
          <a:lstStyle/>
          <a:p>
            <a:r>
              <a:rPr lang="en-US" b="1" dirty="0"/>
              <a:t>Wireless LAN Orchestration System - </a:t>
            </a:r>
            <a:r>
              <a:rPr lang="en-US" b="1" dirty="0" smtClean="0"/>
              <a:t>Portfolio</a:t>
            </a:r>
            <a:endParaRPr lang="en-US" dirty="0"/>
          </a:p>
        </p:txBody>
      </p:sp>
      <p:sp>
        <p:nvSpPr>
          <p:cNvPr id="14" name="Text Placeholder 5"/>
          <p:cNvSpPr txBox="1">
            <a:spLocks/>
          </p:cNvSpPr>
          <p:nvPr/>
        </p:nvSpPr>
        <p:spPr>
          <a:xfrm>
            <a:off x="457200" y="900292"/>
            <a:ext cx="8229600" cy="457200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CC0000"/>
              </a:buClr>
              <a:buNone/>
            </a:pPr>
            <a:r>
              <a:rPr lang="en-US" sz="2200" dirty="0" smtClean="0">
                <a:solidFill>
                  <a:srgbClr val="CC0000"/>
                </a:solidFill>
              </a:rPr>
              <a:t>Wi-Fi Designer</a:t>
            </a:r>
            <a:endParaRPr lang="en-US" sz="2200" dirty="0">
              <a:solidFill>
                <a:srgbClr val="CC0000"/>
              </a:solidFill>
            </a:endParaRPr>
          </a:p>
        </p:txBody>
      </p:sp>
      <p:pic>
        <p:nvPicPr>
          <p:cNvPr id="3" name="Picture Placeholder 2" descr="Screen Shot 2014-04-22 at 10.01.32 PM.png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" t="1" r="-85" b="-536"/>
          <a:stretch/>
        </p:blipFill>
        <p:spPr>
          <a:xfrm>
            <a:off x="719667" y="3505199"/>
            <a:ext cx="7746999" cy="2850130"/>
          </a:xfrm>
        </p:spPr>
      </p:pic>
    </p:spTree>
    <p:extLst>
      <p:ext uri="{BB962C8B-B14F-4D97-AF65-F5344CB8AC3E}">
        <p14:creationId xmlns:p14="http://schemas.microsoft.com/office/powerpoint/2010/main" val="32285407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298653"/>
            <a:ext cx="8229600" cy="561454"/>
          </a:xfrm>
        </p:spPr>
        <p:txBody>
          <a:bodyPr/>
          <a:lstStyle/>
          <a:p>
            <a:r>
              <a:rPr lang="en-US" dirty="0"/>
              <a:t>Wireless Orchestration System – Key Features</a:t>
            </a: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457200" y="841608"/>
            <a:ext cx="8229600" cy="457200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CC0000"/>
              </a:buClr>
              <a:buNone/>
            </a:pPr>
            <a:r>
              <a:rPr lang="en-US" sz="2200" dirty="0">
                <a:solidFill>
                  <a:srgbClr val="CC0000"/>
                </a:solidFill>
              </a:rPr>
              <a:t>Customizable Dashboard</a:t>
            </a:r>
          </a:p>
        </p:txBody>
      </p:sp>
      <p:pic>
        <p:nvPicPr>
          <p:cNvPr id="3" name="Picture Placeholder 2" descr="Dashboard.png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" t="215" r="194" b="-260"/>
          <a:stretch/>
        </p:blipFill>
        <p:spPr>
          <a:xfrm>
            <a:off x="696980" y="1332951"/>
            <a:ext cx="7775208" cy="5312073"/>
          </a:xfrm>
        </p:spPr>
      </p:pic>
    </p:spTree>
    <p:extLst>
      <p:ext uri="{BB962C8B-B14F-4D97-AF65-F5344CB8AC3E}">
        <p14:creationId xmlns:p14="http://schemas.microsoft.com/office/powerpoint/2010/main" val="37945811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357592" y="4507664"/>
            <a:ext cx="2423160" cy="1664536"/>
          </a:xfrm>
        </p:spPr>
        <p:txBody>
          <a:bodyPr/>
          <a:lstStyle/>
          <a:p>
            <a:r>
              <a:rPr lang="en-US" sz="1600" dirty="0" smtClean="0"/>
              <a:t>AP / Radio Status</a:t>
            </a:r>
          </a:p>
          <a:p>
            <a:r>
              <a:rPr lang="en-US" sz="1600" dirty="0" smtClean="0"/>
              <a:t>Rouge Overview</a:t>
            </a:r>
          </a:p>
          <a:p>
            <a:r>
              <a:rPr lang="en-US" sz="1600" dirty="0" smtClean="0"/>
              <a:t>Alerts / Alarms View</a:t>
            </a:r>
            <a:endParaRPr lang="en-US" sz="1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3612213" y="4445403"/>
            <a:ext cx="2423160" cy="1676987"/>
          </a:xfrm>
        </p:spPr>
        <p:txBody>
          <a:bodyPr/>
          <a:lstStyle/>
          <a:p>
            <a:r>
              <a:rPr lang="en-US" sz="1600" dirty="0" smtClean="0"/>
              <a:t>Station Summary</a:t>
            </a:r>
          </a:p>
          <a:p>
            <a:r>
              <a:rPr lang="en-US" sz="1600" dirty="0" smtClean="0"/>
              <a:t>Station Count Trends</a:t>
            </a:r>
          </a:p>
          <a:p>
            <a:r>
              <a:rPr lang="en-US" sz="1600" dirty="0" smtClean="0"/>
              <a:t>Station Traffic Trends</a:t>
            </a:r>
          </a:p>
          <a:p>
            <a:pPr marL="0" indent="0">
              <a:buNone/>
            </a:pPr>
            <a:endParaRPr lang="en-US" sz="1600" dirty="0" smtClean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6175897" y="4507664"/>
            <a:ext cx="2627245" cy="1664536"/>
          </a:xfrm>
        </p:spPr>
        <p:txBody>
          <a:bodyPr/>
          <a:lstStyle/>
          <a:p>
            <a:r>
              <a:rPr lang="en-US" sz="1600" dirty="0" smtClean="0"/>
              <a:t>Station Classification </a:t>
            </a:r>
          </a:p>
          <a:p>
            <a:pPr lvl="1"/>
            <a:r>
              <a:rPr lang="en-US" sz="1200" dirty="0" smtClean="0"/>
              <a:t>By Class (Notebooks / Tablets / Phones)</a:t>
            </a:r>
          </a:p>
          <a:p>
            <a:pPr lvl="1"/>
            <a:r>
              <a:rPr lang="en-US" sz="1200" dirty="0" smtClean="0"/>
              <a:t>By Manufacturer</a:t>
            </a:r>
          </a:p>
          <a:p>
            <a:pPr lvl="1"/>
            <a:r>
              <a:rPr lang="en-US" sz="1200" dirty="0" smtClean="0"/>
              <a:t>By SSID</a:t>
            </a:r>
          </a:p>
          <a:p>
            <a:pPr lvl="1"/>
            <a:r>
              <a:rPr lang="en-US" sz="1200" dirty="0"/>
              <a:t>By 802.11 Capabilities</a:t>
            </a:r>
          </a:p>
          <a:p>
            <a:pPr lvl="1"/>
            <a:r>
              <a:rPr lang="en-US" sz="1200" dirty="0"/>
              <a:t>By 802.11 Operating Mode</a:t>
            </a:r>
          </a:p>
          <a:p>
            <a:pPr lvl="1"/>
            <a:endParaRPr lang="en-US" sz="1200" dirty="0"/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444749" y="1366412"/>
            <a:ext cx="8229600" cy="987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1775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19075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17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Fully Customizable Dashboard </a:t>
            </a:r>
            <a:r>
              <a:rPr lang="en-US" dirty="0"/>
              <a:t>view </a:t>
            </a:r>
            <a:r>
              <a:rPr lang="en-US" dirty="0" smtClean="0"/>
              <a:t>based on widgets</a:t>
            </a:r>
          </a:p>
          <a:p>
            <a:pPr lvl="1"/>
            <a:r>
              <a:rPr lang="en-US" dirty="0" smtClean="0"/>
              <a:t>Add, Remove, Edit or Rearrange widgets to customize views on a per user basis.</a:t>
            </a:r>
            <a:endParaRPr lang="en-US" dirty="0"/>
          </a:p>
          <a:p>
            <a:pPr lvl="1"/>
            <a:r>
              <a:rPr lang="en-US" dirty="0" smtClean="0"/>
              <a:t>Customize widgets to provide visibility to data categories of interest.</a:t>
            </a:r>
            <a:endParaRPr lang="en-US" dirty="0"/>
          </a:p>
        </p:txBody>
      </p:sp>
      <p:pic>
        <p:nvPicPr>
          <p:cNvPr id="8" name="Picture Placeholder 7" descr="Status.png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t="-2431" r="152" b="-542"/>
          <a:stretch/>
        </p:blipFill>
        <p:spPr>
          <a:xfrm>
            <a:off x="510232" y="2714561"/>
            <a:ext cx="2976829" cy="1494252"/>
          </a:xfrm>
        </p:spPr>
      </p:pic>
      <p:pic>
        <p:nvPicPr>
          <p:cNvPr id="22" name="Picture Placeholder 21" descr="Station Count.pn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 t="-1758" r="409" b="1528"/>
          <a:stretch/>
        </p:blipFill>
        <p:spPr>
          <a:xfrm>
            <a:off x="3897279" y="2720507"/>
            <a:ext cx="2091844" cy="1488311"/>
          </a:xfrm>
        </p:spPr>
      </p:pic>
      <p:pic>
        <p:nvPicPr>
          <p:cNvPr id="5" name="Picture Placeholder 4" descr="Station Class Widget.png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" t="1969" r="630" b="96"/>
          <a:stretch/>
        </p:blipFill>
        <p:spPr>
          <a:xfrm>
            <a:off x="6424228" y="2715461"/>
            <a:ext cx="2327384" cy="1489124"/>
          </a:xfrm>
        </p:spPr>
      </p:pic>
      <p:sp>
        <p:nvSpPr>
          <p:cNvPr id="14" name="Title 2"/>
          <p:cNvSpPr>
            <a:spLocks noGrp="1"/>
          </p:cNvSpPr>
          <p:nvPr>
            <p:ph type="title"/>
          </p:nvPr>
        </p:nvSpPr>
        <p:spPr>
          <a:xfrm>
            <a:off x="457200" y="298653"/>
            <a:ext cx="8229600" cy="561454"/>
          </a:xfrm>
        </p:spPr>
        <p:txBody>
          <a:bodyPr/>
          <a:lstStyle/>
          <a:p>
            <a:r>
              <a:rPr lang="en-US" dirty="0"/>
              <a:t>Wireless Orchestration System – Key Features</a:t>
            </a:r>
          </a:p>
        </p:txBody>
      </p:sp>
      <p:sp>
        <p:nvSpPr>
          <p:cNvPr id="15" name="Text Placeholder 5"/>
          <p:cNvSpPr txBox="1">
            <a:spLocks/>
          </p:cNvSpPr>
          <p:nvPr/>
        </p:nvSpPr>
        <p:spPr>
          <a:xfrm>
            <a:off x="457200" y="841608"/>
            <a:ext cx="8229600" cy="457200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CC0000"/>
              </a:buClr>
              <a:buNone/>
            </a:pPr>
            <a:r>
              <a:rPr lang="en-US" sz="2200" dirty="0">
                <a:solidFill>
                  <a:srgbClr val="CC0000"/>
                </a:solidFill>
              </a:rPr>
              <a:t>Customizable Dashboard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6300410" y="1282567"/>
            <a:ext cx="2689504" cy="4889633"/>
          </a:xfrm>
        </p:spPr>
        <p:txBody>
          <a:bodyPr/>
          <a:lstStyle/>
          <a:p>
            <a:r>
              <a:rPr lang="en-US" sz="1600" dirty="0" smtClean="0"/>
              <a:t>Application Widgets</a:t>
            </a:r>
          </a:p>
          <a:p>
            <a:pPr lvl="1"/>
            <a:r>
              <a:rPr lang="en-US" sz="1400" dirty="0" smtClean="0"/>
              <a:t>Visibility into Applications by Category &amp; Individual Application</a:t>
            </a:r>
          </a:p>
          <a:p>
            <a:pPr lvl="1"/>
            <a:r>
              <a:rPr lang="en-US" sz="1400" dirty="0" smtClean="0"/>
              <a:t>Real Time Summary</a:t>
            </a:r>
          </a:p>
          <a:p>
            <a:pPr lvl="1"/>
            <a:r>
              <a:rPr lang="en-US" sz="1400" dirty="0" smtClean="0"/>
              <a:t>Usage Trends over time</a:t>
            </a:r>
          </a:p>
          <a:p>
            <a:pPr lvl="1"/>
            <a:r>
              <a:rPr lang="en-US" sz="1400" dirty="0" smtClean="0"/>
              <a:t>Track up to 5 individual Applications per Widget</a:t>
            </a:r>
          </a:p>
          <a:p>
            <a:pPr lvl="1"/>
            <a:r>
              <a:rPr lang="en-US" sz="1400" dirty="0" smtClean="0"/>
              <a:t>Create additional Widgets to track additional Applications.</a:t>
            </a:r>
            <a:endParaRPr lang="en-US" sz="1400" dirty="0"/>
          </a:p>
        </p:txBody>
      </p:sp>
      <p:pic>
        <p:nvPicPr>
          <p:cNvPr id="11" name="Picture Placeholder 10" descr="Station Application Category Usage over Time.pn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" t="-355" r="302" b="-575"/>
          <a:stretch/>
        </p:blipFill>
        <p:spPr>
          <a:xfrm>
            <a:off x="3175108" y="1606323"/>
            <a:ext cx="2882675" cy="1967433"/>
          </a:xfrm>
        </p:spPr>
      </p:pic>
      <p:pic>
        <p:nvPicPr>
          <p:cNvPr id="14" name="Picture Placeholder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178089" y="3951389"/>
            <a:ext cx="2885745" cy="1963363"/>
          </a:xfrm>
          <a:prstGeom prst="rect">
            <a:avLst/>
          </a:prstGeom>
          <a:ln w="152400">
            <a:solidFill>
              <a:schemeClr val="bg2"/>
            </a:solidFill>
            <a:miter lim="800000"/>
          </a:ln>
        </p:spPr>
      </p:pic>
      <p:pic>
        <p:nvPicPr>
          <p:cNvPr id="5" name="Picture Placeholder 4" descr="Station App Usage.png"/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" r="1988"/>
          <a:stretch>
            <a:fillRect/>
          </a:stretch>
        </p:blipFill>
        <p:spPr>
          <a:xfrm>
            <a:off x="385899" y="1600200"/>
            <a:ext cx="2447242" cy="1976618"/>
          </a:xfrm>
        </p:spPr>
      </p:pic>
      <p:pic>
        <p:nvPicPr>
          <p:cNvPr id="16" name="Picture Placeholder 15" descr="Station App Category.png"/>
          <p:cNvPicPr>
            <a:picLocks noGrp="1" noChangeAspect="1"/>
          </p:cNvPicPr>
          <p:nvPr>
            <p:ph type="pic" sz="quarter" idx="1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" r="1505"/>
          <a:stretch>
            <a:fillRect/>
          </a:stretch>
        </p:blipFill>
        <p:spPr>
          <a:xfrm>
            <a:off x="371696" y="3965279"/>
            <a:ext cx="2455489" cy="1976618"/>
          </a:xfrm>
        </p:spPr>
      </p:pic>
      <p:sp>
        <p:nvSpPr>
          <p:cNvPr id="18" name="Title 2"/>
          <p:cNvSpPr>
            <a:spLocks noGrp="1"/>
          </p:cNvSpPr>
          <p:nvPr>
            <p:ph type="title"/>
          </p:nvPr>
        </p:nvSpPr>
        <p:spPr>
          <a:xfrm>
            <a:off x="457200" y="298653"/>
            <a:ext cx="8229600" cy="561454"/>
          </a:xfrm>
        </p:spPr>
        <p:txBody>
          <a:bodyPr/>
          <a:lstStyle/>
          <a:p>
            <a:r>
              <a:rPr lang="en-US" dirty="0"/>
              <a:t>Wireless Orchestration System – Key Features</a:t>
            </a:r>
          </a:p>
        </p:txBody>
      </p:sp>
      <p:sp>
        <p:nvSpPr>
          <p:cNvPr id="19" name="Text Placeholder 5"/>
          <p:cNvSpPr txBox="1">
            <a:spLocks/>
          </p:cNvSpPr>
          <p:nvPr/>
        </p:nvSpPr>
        <p:spPr>
          <a:xfrm>
            <a:off x="457200" y="841608"/>
            <a:ext cx="8229600" cy="457200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CC0000"/>
              </a:buClr>
              <a:buNone/>
            </a:pPr>
            <a:r>
              <a:rPr lang="en-US" sz="2200" dirty="0">
                <a:solidFill>
                  <a:srgbClr val="CC0000"/>
                </a:solidFill>
              </a:rPr>
              <a:t>Customizable Dashboard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298653"/>
            <a:ext cx="8229600" cy="561454"/>
          </a:xfrm>
        </p:spPr>
        <p:txBody>
          <a:bodyPr/>
          <a:lstStyle/>
          <a:p>
            <a:r>
              <a:rPr lang="en-US" dirty="0"/>
              <a:t>Wireless Orchestration System – Key Features</a:t>
            </a: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457200" y="841608"/>
            <a:ext cx="8229600" cy="457200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CC0000"/>
              </a:buClr>
              <a:buNone/>
            </a:pPr>
            <a:r>
              <a:rPr lang="en-US" sz="2200" dirty="0">
                <a:solidFill>
                  <a:srgbClr val="CC0000"/>
                </a:solidFill>
              </a:rPr>
              <a:t>RF Visibility - Maps View</a:t>
            </a: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444749" y="1230350"/>
            <a:ext cx="8229600" cy="5233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1775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19075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17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RF Heat Map </a:t>
            </a:r>
            <a:r>
              <a:rPr lang="en-US" dirty="0"/>
              <a:t>-  Hierarchical Maps View showing floor plans </a:t>
            </a:r>
            <a:r>
              <a:rPr lang="en-US" dirty="0" smtClean="0"/>
              <a:t>with </a:t>
            </a:r>
            <a:r>
              <a:rPr lang="en-US" dirty="0" err="1" smtClean="0"/>
              <a:t>layerd</a:t>
            </a:r>
            <a:r>
              <a:rPr lang="en-US" dirty="0" smtClean="0"/>
              <a:t> information for </a:t>
            </a:r>
            <a:r>
              <a:rPr lang="en-US" dirty="0"/>
              <a:t>each location </a:t>
            </a:r>
            <a:r>
              <a:rPr lang="en-US" dirty="0" smtClean="0"/>
              <a:t>- AP Placement, Signal Coverage, Stations, etc.</a:t>
            </a:r>
            <a:endParaRPr lang="en-US" dirty="0"/>
          </a:p>
        </p:txBody>
      </p:sp>
      <p:pic>
        <p:nvPicPr>
          <p:cNvPr id="4" name="Picture Placeholder 3" descr="Maps - RF View.png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" t="313" r="186" b="-339"/>
          <a:stretch/>
        </p:blipFill>
        <p:spPr>
          <a:xfrm>
            <a:off x="613128" y="1945213"/>
            <a:ext cx="7859060" cy="4449260"/>
          </a:xfrm>
        </p:spPr>
      </p:pic>
    </p:spTree>
    <p:extLst>
      <p:ext uri="{BB962C8B-B14F-4D97-AF65-F5344CB8AC3E}">
        <p14:creationId xmlns:p14="http://schemas.microsoft.com/office/powerpoint/2010/main" val="33855459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298653"/>
            <a:ext cx="8229600" cy="561454"/>
          </a:xfrm>
        </p:spPr>
        <p:txBody>
          <a:bodyPr/>
          <a:lstStyle/>
          <a:p>
            <a:r>
              <a:rPr lang="en-US" dirty="0"/>
              <a:t>Wireless Orchestration System – Key Features</a:t>
            </a: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457200" y="841608"/>
            <a:ext cx="8229600" cy="457200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CC0000"/>
              </a:buClr>
              <a:buNone/>
            </a:pPr>
            <a:r>
              <a:rPr lang="en-US" sz="2200" dirty="0">
                <a:solidFill>
                  <a:srgbClr val="CC0000"/>
                </a:solidFill>
              </a:rPr>
              <a:t>RF Visibility - Maps View</a:t>
            </a: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444749" y="1230350"/>
            <a:ext cx="8229600" cy="5233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1775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ebdings" pitchFamily="18" charset="2"/>
              <a:buChar char="4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19075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17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4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RF Heat Map </a:t>
            </a:r>
            <a:r>
              <a:rPr lang="en-US" dirty="0"/>
              <a:t>-  </a:t>
            </a:r>
            <a:r>
              <a:rPr lang="en-US" dirty="0" smtClean="0"/>
              <a:t>Select AP – For Visibility into AP details, Station Count and Station Performance. Tune AP / Radio Settings if required.</a:t>
            </a:r>
            <a:endParaRPr lang="en-US" dirty="0"/>
          </a:p>
        </p:txBody>
      </p:sp>
      <p:pic>
        <p:nvPicPr>
          <p:cNvPr id="3" name="Picture Placeholder 2" descr="Maps - AP Stations.png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t="251" r="82" b="-354"/>
          <a:stretch/>
        </p:blipFill>
        <p:spPr>
          <a:xfrm>
            <a:off x="619538" y="1914365"/>
            <a:ext cx="7852649" cy="4529288"/>
          </a:xfrm>
        </p:spPr>
      </p:pic>
    </p:spTree>
    <p:extLst>
      <p:ext uri="{BB962C8B-B14F-4D97-AF65-F5344CB8AC3E}">
        <p14:creationId xmlns:p14="http://schemas.microsoft.com/office/powerpoint/2010/main" val="3145112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Avaya WLAN 9100&amp;#x0D;&amp;#x0A;Wireless Orchestration System&amp;quot;&quot;/&gt;&lt;property id=&quot;20307&quot; value=&quot;257&quot;/&gt;&lt;/object&gt;&lt;object type=&quot;3&quot; unique_id=&quot;10005&quot;&gt;&lt;property id=&quot;20148&quot; value=&quot;5&quot;/&gt;&lt;property id=&quot;20300&quot; value=&quot;Slide 2 - &amp;quot;Wireless LAN Orchestration System (WOS)&amp;quot;&quot;/&gt;&lt;property id=&quot;20307&quot; value=&quot;259&quot;/&gt;&lt;/object&gt;&lt;object type=&quot;3&quot; unique_id=&quot;10006&quot;&gt;&lt;property id=&quot;20148&quot; value=&quot;5&quot;/&gt;&lt;property id=&quot;20300&quot; value=&quot;Slide 3 - &amp;quot;Wireless LAN Orchestration System - Portfolio&amp;quot;&quot;/&gt;&lt;property id=&quot;20307&quot; value=&quot;325&quot;/&gt;&lt;/object&gt;&lt;object type=&quot;3&quot; unique_id=&quot;10007&quot;&gt;&lt;property id=&quot;20148&quot; value=&quot;5&quot;/&gt;&lt;property id=&quot;20300&quot; value=&quot;Slide 4 - &amp;quot;Wireless Orchestration System – Key Features&amp;quot;&quot;/&gt;&lt;property id=&quot;20307&quot; value=&quot;291&quot;/&gt;&lt;/object&gt;&lt;object type=&quot;3&quot; unique_id=&quot;10008&quot;&gt;&lt;property id=&quot;20148&quot; value=&quot;5&quot;/&gt;&lt;property id=&quot;20300&quot; value=&quot;Slide 5 - &amp;quot;Wireless Orchestration System – Key Features&amp;quot;&quot;/&gt;&lt;property id=&quot;20307&quot; value=&quot;315&quot;/&gt;&lt;/object&gt;&lt;object type=&quot;3&quot; unique_id=&quot;10009&quot;&gt;&lt;property id=&quot;20148&quot; value=&quot;5&quot;/&gt;&lt;property id=&quot;20300&quot; value=&quot;Slide 6 - &amp;quot;Wireless Orchestration System – Key Features&amp;quot;&quot;/&gt;&lt;property id=&quot;20307&quot; value=&quot;266&quot;/&gt;&lt;/object&gt;&lt;object type=&quot;3&quot; unique_id=&quot;10010&quot;&gt;&lt;property id=&quot;20148&quot; value=&quot;5&quot;/&gt;&lt;property id=&quot;20300&quot; value=&quot;Slide 7 - &amp;quot;Wireless Orchestration System – Key Features&amp;quot;&quot;/&gt;&lt;property id=&quot;20307&quot; value=&quot;268&quot;/&gt;&lt;/object&gt;&lt;object type=&quot;3&quot; unique_id=&quot;10011&quot;&gt;&lt;property id=&quot;20148&quot; value=&quot;5&quot;/&gt;&lt;property id=&quot;20300&quot; value=&quot;Slide 8 - &amp;quot;Wireless Orchestration System – Key Features&amp;quot;&quot;/&gt;&lt;property id=&quot;20307&quot; value=&quot;302&quot;/&gt;&lt;/object&gt;&lt;object type=&quot;3&quot; unique_id=&quot;10012&quot;&gt;&lt;property id=&quot;20148&quot; value=&quot;5&quot;/&gt;&lt;property id=&quot;20300&quot; value=&quot;Slide 9 - &amp;quot;Wireless Orchestration System – Key Features&amp;quot;&quot;/&gt;&lt;property id=&quot;20307&quot; value=&quot;309&quot;/&gt;&lt;/object&gt;&lt;object type=&quot;3&quot; unique_id=&quot;10013&quot;&gt;&lt;property id=&quot;20148&quot; value=&quot;5&quot;/&gt;&lt;property id=&quot;20300&quot; value=&quot;Slide 10 - &amp;quot;Wireless Orchestration System – Key Features&amp;quot;&quot;/&gt;&lt;property id=&quot;20307&quot; value=&quot;310&quot;/&gt;&lt;/object&gt;&lt;object type=&quot;3&quot; unique_id=&quot;10014&quot;&gt;&lt;property id=&quot;20148&quot; value=&quot;5&quot;/&gt;&lt;property id=&quot;20300&quot; value=&quot;Slide 11 - &amp;quot;Wireless Orchestration System – Key Features&amp;quot;&quot;/&gt;&lt;property id=&quot;20307&quot; value=&quot;304&quot;/&gt;&lt;/object&gt;&lt;object type=&quot;3&quot; unique_id=&quot;10015&quot;&gt;&lt;property id=&quot;20148&quot; value=&quot;5&quot;/&gt;&lt;property id=&quot;20300&quot; value=&quot;Slide 12 - &amp;quot;Wireless Orchestration System – Key Features&amp;quot;&quot;/&gt;&lt;property id=&quot;20307&quot; value=&quot;305&quot;/&gt;&lt;/object&gt;&lt;object type=&quot;3&quot; unique_id=&quot;10016&quot;&gt;&lt;property id=&quot;20148&quot; value=&quot;5&quot;/&gt;&lt;property id=&quot;20300&quot; value=&quot;Slide 13 - &amp;quot;Wireless Orchestration System – Key Features&amp;quot;&quot;/&gt;&lt;property id=&quot;20307&quot; value=&quot;307&quot;/&gt;&lt;/object&gt;&lt;object type=&quot;3&quot; unique_id=&quot;10017&quot;&gt;&lt;property id=&quot;20148&quot; value=&quot;5&quot;/&gt;&lt;property id=&quot;20300&quot; value=&quot;Slide 14 - &amp;quot;Wireless Orchestration System – Key Features&amp;quot;&quot;/&gt;&lt;property id=&quot;20307&quot; value=&quot;308&quot;/&gt;&lt;/object&gt;&lt;object type=&quot;3&quot; unique_id=&quot;10018&quot;&gt;&lt;property id=&quot;20148&quot; value=&quot;5&quot;/&gt;&lt;property id=&quot;20300&quot; value=&quot;Slide 15 - &amp;quot;Wireless Orchestration System – Key Features&amp;quot;&quot;/&gt;&lt;property id=&quot;20307&quot; value=&quot;306&quot;/&gt;&lt;/object&gt;&lt;object type=&quot;3&quot; unique_id=&quot;10019&quot;&gt;&lt;property id=&quot;20148&quot; value=&quot;5&quot;/&gt;&lt;property id=&quot;20300&quot; value=&quot;Slide 16 - &amp;quot;Wireless Orchestration System – Key Features&amp;quot;&quot;/&gt;&lt;property id=&quot;20307&quot; value=&quot;312&quot;/&gt;&lt;/object&gt;&lt;object type=&quot;3&quot; unique_id=&quot;10020&quot;&gt;&lt;property id=&quot;20148&quot; value=&quot;5&quot;/&gt;&lt;property id=&quot;20300&quot; value=&quot;Slide 17 - &amp;quot;Wireless Orchestration System – Key Features&amp;quot;&quot;/&gt;&lt;property id=&quot;20307&quot; value=&quot;318&quot;/&gt;&lt;/object&gt;&lt;object type=&quot;3&quot; unique_id=&quot;10021&quot;&gt;&lt;property id=&quot;20148&quot; value=&quot;5&quot;/&gt;&lt;property id=&quot;20300&quot; value=&quot;Slide 18 - &amp;quot;Wireless Orchestration System – Key Features&amp;quot;&quot;/&gt;&lt;property id=&quot;20307&quot; value=&quot;321&quot;/&gt;&lt;/object&gt;&lt;object type=&quot;3&quot; unique_id=&quot;10022&quot;&gt;&lt;property id=&quot;20148&quot; value=&quot;5&quot;/&gt;&lt;property id=&quot;20300&quot; value=&quot;Slide 19 - &amp;quot;Wireless Orchestration System – Key Features&amp;quot;&quot;/&gt;&lt;property id=&quot;20307&quot; value=&quot;319&quot;/&gt;&lt;/object&gt;&lt;object type=&quot;3&quot; unique_id=&quot;10023&quot;&gt;&lt;property id=&quot;20148&quot; value=&quot;5&quot;/&gt;&lt;property id=&quot;20300&quot; value=&quot;Slide 20 - &amp;quot;Wireless Orchestration System – Key Features&amp;quot;&quot;/&gt;&lt;property id=&quot;20307&quot; value=&quot;324&quot;/&gt;&lt;/object&gt;&lt;object type=&quot;3&quot; unique_id=&quot;10024&quot;&gt;&lt;property id=&quot;20148&quot; value=&quot;5&quot;/&gt;&lt;property id=&quot;20300&quot; value=&quot;Slide 21 - &amp;quot;Wireless Orchestration System – Key Features&amp;quot;&quot;/&gt;&lt;property id=&quot;20307&quot; value=&quot;323&quot;/&gt;&lt;/object&gt;&lt;object type=&quot;3&quot; unique_id=&quot;10025&quot;&gt;&lt;property id=&quot;20148&quot; value=&quot;5&quot;/&gt;&lt;property id=&quot;20300&quot; value=&quot;Slide 22 - &amp;quot;Wireless Orchestration System – Key Features&amp;quot;&quot;/&gt;&lt;property id=&quot;20307&quot; value=&quot;320&quot;/&gt;&lt;/object&gt;&lt;object type=&quot;3&quot; unique_id=&quot;10026&quot;&gt;&lt;property id=&quot;20148&quot; value=&quot;5&quot;/&gt;&lt;property id=&quot;20300&quot; value=&quot;Slide 23 - &amp;quot;Wireless Orchestration System – Key Features&amp;quot;&quot;/&gt;&lt;property id=&quot;20307&quot; value=&quot;322&quot;/&gt;&lt;/object&gt;&lt;object type=&quot;3&quot; unique_id=&quot;10027&quot;&gt;&lt;property id=&quot;20148&quot; value=&quot;5&quot;/&gt;&lt;property id=&quot;20300&quot; value=&quot;Slide 24 - &amp;quot;Wireless Orchestration System – Key Features&amp;quot;&quot;/&gt;&lt;property id=&quot;20307&quot; value=&quot;294&quot;/&gt;&lt;/object&gt;&lt;object type=&quot;3&quot; unique_id=&quot;10028&quot;&gt;&lt;property id=&quot;20148&quot; value=&quot;5&quot;/&gt;&lt;property id=&quot;20300&quot; value=&quot;Slide 25 - &amp;quot;Wireless Orchestration System – Key Features&amp;quot;&quot;/&gt;&lt;property id=&quot;20307&quot; value=&quot;295&quot;/&gt;&lt;/object&gt;&lt;object type=&quot;3&quot; unique_id=&quot;10029&quot;&gt;&lt;property id=&quot;20148&quot; value=&quot;5&quot;/&gt;&lt;property id=&quot;20300&quot; value=&quot;Slide 26 - &amp;quot;Wireless Orchestration System – Key Features&amp;quot;&quot;/&gt;&lt;property id=&quot;20307&quot; value=&quot;296&quot;/&gt;&lt;/object&gt;&lt;object type=&quot;3&quot; unique_id=&quot;10030&quot;&gt;&lt;property id=&quot;20148&quot; value=&quot;5&quot;/&gt;&lt;property id=&quot;20300&quot; value=&quot;Slide 27 - &amp;quot;Wireless Orchestration System – Key Features&amp;quot;&quot;/&gt;&lt;property id=&quot;20307&quot; value=&quot;297&quot;/&gt;&lt;/object&gt;&lt;object type=&quot;3&quot; unique_id=&quot;10031&quot;&gt;&lt;property id=&quot;20148&quot; value=&quot;5&quot;/&gt;&lt;property id=&quot;20300&quot; value=&quot;Slide 28 - &amp;quot;Wireless Orchestration System – Key Features&amp;quot;&quot;/&gt;&lt;property id=&quot;20307&quot; value=&quot;298&quot;/&gt;&lt;/object&gt;&lt;object type=&quot;3&quot; unique_id=&quot;10032&quot;&gt;&lt;property id=&quot;20148&quot; value=&quot;5&quot;/&gt;&lt;property id=&quot;20300&quot; value=&quot;Slide 29 - &amp;quot;Wireless Orchestration System – Key Features&amp;quot;&quot;/&gt;&lt;property id=&quot;20307&quot; value=&quot;300&quot;/&gt;&lt;/object&gt;&lt;object type=&quot;3&quot; unique_id=&quot;10033&quot;&gt;&lt;property id=&quot;20148&quot; value=&quot;5&quot;/&gt;&lt;property id=&quot;20300&quot; value=&quot;Slide 30 - &amp;quot;Wireless Orchestration System – Key Features&amp;quot;&quot;/&gt;&lt;property id=&quot;20307&quot; value=&quot;301&quot;/&gt;&lt;/object&gt;&lt;object type=&quot;3&quot; unique_id=&quot;10034&quot;&gt;&lt;property id=&quot;20148&quot; value=&quot;5&quot;/&gt;&lt;property id=&quot;20300&quot; value=&quot;Slide 31 - &amp;quot;Wireless Orchestration System – Key Features&amp;quot;&quot;/&gt;&lt;property id=&quot;20307&quot; value=&quot;311&quot;/&gt;&lt;/object&gt;&lt;object type=&quot;3&quot; unique_id=&quot;10035&quot;&gt;&lt;property id=&quot;20148&quot; value=&quot;5&quot;/&gt;&lt;property id=&quot;20300&quot; value=&quot;Slide 32 - &amp;quot;Wireless Orchestration System – Key Features&amp;quot;&quot;/&gt;&lt;property id=&quot;20307&quot; value=&quot;313&quot;/&gt;&lt;/object&gt;&lt;object type=&quot;3&quot; unique_id=&quot;10036&quot;&gt;&lt;property id=&quot;20148&quot; value=&quot;5&quot;/&gt;&lt;property id=&quot;20300&quot; value=&quot;Slide 33 - &amp;quot;Wireless Orchestration System – Key Features&amp;quot;&quot;/&gt;&lt;property id=&quot;20307&quot; value=&quot;314&quot;/&gt;&lt;/object&gt;&lt;object type=&quot;3&quot; unique_id=&quot;10037&quot;&gt;&lt;property id=&quot;20148&quot; value=&quot;5&quot;/&gt;&lt;property id=&quot;20300&quot; value=&quot;Slide 34 - &amp;quot;Wireless Orchestration System – Key Features&amp;quot;&quot;/&gt;&lt;property id=&quot;20307&quot; value=&quot;293&quot;/&gt;&lt;/object&gt;&lt;object type=&quot;3&quot; unique_id=&quot;10038&quot;&gt;&lt;property id=&quot;20148&quot; value=&quot;5&quot;/&gt;&lt;property id=&quot;20300&quot; value=&quot;Slide 35 - &amp;quot;Wireless Orchestration System – Key Features&amp;quot;&quot;/&gt;&lt;property id=&quot;20307&quot; value=&quot;316&quot;/&gt;&lt;/object&gt;&lt;object type=&quot;3&quot; unique_id=&quot;10039&quot;&gt;&lt;property id=&quot;20148&quot; value=&quot;5&quot;/&gt;&lt;property id=&quot;20300&quot; value=&quot;Slide 36 - &amp;quot;Wireless Orchestration System – Key Features&amp;quot;&quot;/&gt;&lt;property id=&quot;20307&quot; value=&quot;317&quot;/&gt;&lt;/object&gt;&lt;object type=&quot;3&quot; unique_id=&quot;10040&quot;&gt;&lt;property id=&quot;20148&quot; value=&quot;5&quot;/&gt;&lt;property id=&quot;20300&quot; value=&quot;Slide 37 - &amp;quot;Wireless Orchestration System – Key Features&amp;quot;&quot;/&gt;&lt;property id=&quot;20307&quot; value=&quot;328&quot;/&gt;&lt;/object&gt;&lt;object type=&quot;3&quot; unique_id=&quot;10041&quot;&gt;&lt;property id=&quot;20148&quot; value=&quot;5&quot;/&gt;&lt;property id=&quot;20300&quot; value=&quot;Slide 38&quot;/&gt;&lt;property id=&quot;20307&quot; value=&quot;282&quot;/&gt;&lt;/object&gt;&lt;object type=&quot;3&quot; unique_id=&quot;10042&quot;&gt;&lt;property id=&quot;20148&quot; value=&quot;5&quot;/&gt;&lt;property id=&quot;20300&quot; value=&quot;Slide 39 - &amp;quot;Wireless LAN Orchestration System - Portfolio&amp;quot;&quot;/&gt;&lt;property id=&quot;20307&quot; value=&quot;326&quot;/&gt;&lt;/object&gt;&lt;object type=&quot;3&quot; unique_id=&quot;10043&quot;&gt;&lt;property id=&quot;20148&quot; value=&quot;5&quot;/&gt;&lt;property id=&quot;20300&quot; value=&quot;Slide 40 - &amp;quot;Wireless LAN Orchestration System - Portfolio&amp;quot;&quot;/&gt;&lt;property id=&quot;20307&quot; value=&quot;32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Avaya PowerPoint Presentation Template which include Non-Public Information for Office 2007">
  <a:themeElements>
    <a:clrScheme name="Office">
      <a:dk1>
        <a:srgbClr val="323232"/>
      </a:dk1>
      <a:lt1>
        <a:sysClr val="window" lastClr="FFFFFF"/>
      </a:lt1>
      <a:dk2>
        <a:srgbClr val="000000"/>
      </a:dk2>
      <a:lt2>
        <a:srgbClr val="DDDDDD"/>
      </a:lt2>
      <a:accent1>
        <a:srgbClr val="CC0000"/>
      </a:accent1>
      <a:accent2>
        <a:srgbClr val="A9A9A9"/>
      </a:accent2>
      <a:accent3>
        <a:srgbClr val="7EAEDF"/>
      </a:accent3>
      <a:accent4>
        <a:srgbClr val="FAA145"/>
      </a:accent4>
      <a:accent5>
        <a:srgbClr val="B7E349"/>
      </a:accent5>
      <a:accent6>
        <a:srgbClr val="5AC5D4"/>
      </a:accent6>
      <a:hlink>
        <a:srgbClr val="7EAEDF"/>
      </a:hlink>
      <a:folHlink>
        <a:srgbClr val="FAA14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9050">
          <a:solidFill>
            <a:schemeClr val="accent1"/>
          </a:solidFill>
          <a:miter lim="800000"/>
        </a:ln>
      </a:spPr>
      <a:bodyPr rtlCol="0" anchor="ctr"/>
      <a:lstStyle>
        <a:defPPr algn="ctr">
          <a:lnSpc>
            <a:spcPct val="90000"/>
          </a:lnSpc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2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>
          <a:lnSpc>
            <a:spcPct val="90000"/>
          </a:lnSpc>
          <a:defRPr smtClean="0"/>
        </a:defPPr>
      </a:lstStyle>
    </a:txDef>
  </a:objectDefaults>
  <a:extraClrSchemeLst/>
  <a:custClrLst>
    <a:custClr name="Custom Color 1">
      <a:srgbClr val="98050E"/>
    </a:custClr>
    <a:custClr name="Custom Color 2">
      <a:srgbClr val="610206"/>
    </a:custClr>
    <a:custClr name="Custom Color 3">
      <a:srgbClr val="646464"/>
    </a:custClr>
    <a:custClr name="Custom Color 4">
      <a:srgbClr val="323232"/>
    </a:custClr>
    <a:custClr name="Custom Color 5">
      <a:srgbClr val="4B80B6"/>
    </a:custClr>
    <a:custClr name="Custom Color 6">
      <a:srgbClr val="325887"/>
    </a:custClr>
    <a:custClr name="Custom Color 7">
      <a:srgbClr val="D55D21"/>
    </a:custClr>
    <a:custClr name="Custom Color 8">
      <a:srgbClr val="8F3C0F"/>
    </a:custClr>
    <a:custClr name="Custom Color 9">
      <a:srgbClr val="87A239"/>
    </a:custClr>
    <a:custClr name="Custom Color 10">
      <a:srgbClr val="576820"/>
    </a:custClr>
    <a:custClr name="Custom Color 11">
      <a:srgbClr val="279199"/>
    </a:custClr>
    <a:custClr name="Custom Color 12">
      <a:srgbClr val="15535A"/>
    </a:custClr>
  </a:custClrLst>
</a:theme>
</file>

<file path=ppt/theme/theme2.xml><?xml version="1.0" encoding="utf-8"?>
<a:theme xmlns:a="http://schemas.openxmlformats.org/drawingml/2006/main" name="Office Theme">
  <a:themeElements>
    <a:clrScheme name="Avaya">
      <a:dk1>
        <a:srgbClr val="323232"/>
      </a:dk1>
      <a:lt1>
        <a:sysClr val="window" lastClr="FFFFFF"/>
      </a:lt1>
      <a:dk2>
        <a:srgbClr val="000000"/>
      </a:dk2>
      <a:lt2>
        <a:srgbClr val="DDDDDD"/>
      </a:lt2>
      <a:accent1>
        <a:srgbClr val="CC0000"/>
      </a:accent1>
      <a:accent2>
        <a:srgbClr val="A9A9A9"/>
      </a:accent2>
      <a:accent3>
        <a:srgbClr val="7EAEDF"/>
      </a:accent3>
      <a:accent4>
        <a:srgbClr val="FAA145"/>
      </a:accent4>
      <a:accent5>
        <a:srgbClr val="B7E349"/>
      </a:accent5>
      <a:accent6>
        <a:srgbClr val="5AC5D4"/>
      </a:accent6>
      <a:hlink>
        <a:srgbClr val="7EAEDF"/>
      </a:hlink>
      <a:folHlink>
        <a:srgbClr val="FAA14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Avaya">
      <a:dk1>
        <a:srgbClr val="323232"/>
      </a:dk1>
      <a:lt1>
        <a:sysClr val="window" lastClr="FFFFFF"/>
      </a:lt1>
      <a:dk2>
        <a:srgbClr val="000000"/>
      </a:dk2>
      <a:lt2>
        <a:srgbClr val="DDDDDD"/>
      </a:lt2>
      <a:accent1>
        <a:srgbClr val="CC0000"/>
      </a:accent1>
      <a:accent2>
        <a:srgbClr val="A9A9A9"/>
      </a:accent2>
      <a:accent3>
        <a:srgbClr val="7EAEDF"/>
      </a:accent3>
      <a:accent4>
        <a:srgbClr val="FAA145"/>
      </a:accent4>
      <a:accent5>
        <a:srgbClr val="B7E349"/>
      </a:accent5>
      <a:accent6>
        <a:srgbClr val="5AC5D4"/>
      </a:accent6>
      <a:hlink>
        <a:srgbClr val="7EAEDF"/>
      </a:hlink>
      <a:folHlink>
        <a:srgbClr val="FAA14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1664</Words>
  <Application>Microsoft Office PowerPoint</Application>
  <PresentationFormat>On-screen Show (4:3)</PresentationFormat>
  <Paragraphs>268</Paragraphs>
  <Slides>40</Slides>
  <Notes>40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Avaya PowerPoint Presentation Template which include Non-Public Information for Office 2007</vt:lpstr>
      <vt:lpstr>Avaya WLAN 9100 Wireless Orchestration System</vt:lpstr>
      <vt:lpstr>Wireless LAN Orchestration System (WOS)</vt:lpstr>
      <vt:lpstr>Wireless LAN Orchestration System - Portfolio</vt:lpstr>
      <vt:lpstr>Wireless Orchestration System – Key Features</vt:lpstr>
      <vt:lpstr>Wireless Orchestration System – Key Features</vt:lpstr>
      <vt:lpstr>Wireless Orchestration System – Key Features</vt:lpstr>
      <vt:lpstr>Wireless Orchestration System – Key Features</vt:lpstr>
      <vt:lpstr>Wireless Orchestration System – Key Features</vt:lpstr>
      <vt:lpstr>Wireless Orchestration System – Key Features</vt:lpstr>
      <vt:lpstr>Wireless Orchestration System – Key Features</vt:lpstr>
      <vt:lpstr>Wireless Orchestration System – Key Features</vt:lpstr>
      <vt:lpstr>Wireless Orchestration System – Key Features</vt:lpstr>
      <vt:lpstr>Wireless Orchestration System – Key Features</vt:lpstr>
      <vt:lpstr>Wireless Orchestration System – Key Features</vt:lpstr>
      <vt:lpstr>Wireless Orchestration System – Key Features</vt:lpstr>
      <vt:lpstr>Wireless Orchestration System – Key Features</vt:lpstr>
      <vt:lpstr>Wireless Orchestration System – Key Features</vt:lpstr>
      <vt:lpstr>Wireless Orchestration System – Key Features</vt:lpstr>
      <vt:lpstr>Wireless Orchestration System – Key Features</vt:lpstr>
      <vt:lpstr>Wireless Orchestration System – Key Features</vt:lpstr>
      <vt:lpstr>Wireless Orchestration System – Key Features</vt:lpstr>
      <vt:lpstr>Wireless Orchestration System – Key Features</vt:lpstr>
      <vt:lpstr>Wireless Orchestration System – Key Features</vt:lpstr>
      <vt:lpstr>Wireless Orchestration System – Key Features</vt:lpstr>
      <vt:lpstr>Wireless Orchestration System – Key Features</vt:lpstr>
      <vt:lpstr>Wireless Orchestration System – Key Features</vt:lpstr>
      <vt:lpstr>Wireless Orchestration System – Key Features</vt:lpstr>
      <vt:lpstr>Wireless Orchestration System – Key Features</vt:lpstr>
      <vt:lpstr>Wireless Orchestration System – Key Features</vt:lpstr>
      <vt:lpstr>Wireless Orchestration System – Key Features</vt:lpstr>
      <vt:lpstr>Wireless Orchestration System – Key Features</vt:lpstr>
      <vt:lpstr>Wireless Orchestration System – Key Features</vt:lpstr>
      <vt:lpstr>Wireless Orchestration System – Key Features</vt:lpstr>
      <vt:lpstr>Wireless Orchestration System – Key Features</vt:lpstr>
      <vt:lpstr>Wireless Orchestration System – Key Features</vt:lpstr>
      <vt:lpstr>Wireless Orchestration System – Key Features</vt:lpstr>
      <vt:lpstr>Wireless Orchestration System – Key Features</vt:lpstr>
      <vt:lpstr>PowerPoint Presentation</vt:lpstr>
      <vt:lpstr>Wireless LAN Orchestration System - Portfolio</vt:lpstr>
      <vt:lpstr>Wireless LAN Orchestration System - Portfolio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2013-11-19T14:37:32Z</dcterms:created>
  <dcterms:modified xsi:type="dcterms:W3CDTF">2014-06-12T18:32:55Z</dcterms:modified>
</cp:coreProperties>
</file>