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60" r:id="rId1"/>
  </p:sldMasterIdLst>
  <p:notesMasterIdLst>
    <p:notesMasterId r:id="rId37"/>
  </p:notesMasterIdLst>
  <p:handoutMasterIdLst>
    <p:handoutMasterId r:id="rId38"/>
  </p:handoutMasterIdLst>
  <p:sldIdLst>
    <p:sldId id="397" r:id="rId2"/>
    <p:sldId id="724" r:id="rId3"/>
    <p:sldId id="706" r:id="rId4"/>
    <p:sldId id="713" r:id="rId5"/>
    <p:sldId id="696" r:id="rId6"/>
    <p:sldId id="698" r:id="rId7"/>
    <p:sldId id="702" r:id="rId8"/>
    <p:sldId id="714" r:id="rId9"/>
    <p:sldId id="699" r:id="rId10"/>
    <p:sldId id="701" r:id="rId11"/>
    <p:sldId id="700" r:id="rId12"/>
    <p:sldId id="682" r:id="rId13"/>
    <p:sldId id="683" r:id="rId14"/>
    <p:sldId id="684" r:id="rId15"/>
    <p:sldId id="687" r:id="rId16"/>
    <p:sldId id="690" r:id="rId17"/>
    <p:sldId id="689" r:id="rId18"/>
    <p:sldId id="688" r:id="rId19"/>
    <p:sldId id="674" r:id="rId20"/>
    <p:sldId id="703" r:id="rId21"/>
    <p:sldId id="693" r:id="rId22"/>
    <p:sldId id="691" r:id="rId23"/>
    <p:sldId id="692" r:id="rId24"/>
    <p:sldId id="695" r:id="rId25"/>
    <p:sldId id="694" r:id="rId26"/>
    <p:sldId id="722" r:id="rId27"/>
    <p:sldId id="726" r:id="rId28"/>
    <p:sldId id="716" r:id="rId29"/>
    <p:sldId id="717" r:id="rId30"/>
    <p:sldId id="718" r:id="rId31"/>
    <p:sldId id="719" r:id="rId32"/>
    <p:sldId id="720" r:id="rId33"/>
    <p:sldId id="721" r:id="rId34"/>
    <p:sldId id="704" r:id="rId35"/>
    <p:sldId id="621" r:id="rId36"/>
  </p:sldIdLst>
  <p:sldSz cx="9144000" cy="6858000" type="screen4x3"/>
  <p:notesSz cx="6881813"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9A9"/>
    <a:srgbClr val="FFCC99"/>
    <a:srgbClr val="DDDDDD"/>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44" autoAdjust="0"/>
    <p:restoredTop sz="57178" autoAdjust="0"/>
  </p:normalViewPr>
  <p:slideViewPr>
    <p:cSldViewPr>
      <p:cViewPr varScale="1">
        <p:scale>
          <a:sx n="72" d="100"/>
          <a:sy n="72" d="100"/>
        </p:scale>
        <p:origin x="-1338" y="-96"/>
      </p:cViewPr>
      <p:guideLst>
        <p:guide orient="horz" pos="2160"/>
        <p:guide orient="horz" pos="912"/>
        <p:guide orient="horz" pos="3888"/>
        <p:guide pos="2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40" d="100"/>
          <a:sy n="40" d="100"/>
        </p:scale>
        <p:origin x="-1884"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uce.miller:Documents:AAA%20Xirrus%20Products:802.11ac:11acR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a:t>Data Rate Comparison by Wi-Fi Technology</a:t>
            </a:r>
            <a:r>
              <a:rPr lang="en-US" sz="1400" baseline="0"/>
              <a:t> </a:t>
            </a:r>
            <a:endParaRPr lang="en-US" sz="1400"/>
          </a:p>
        </c:rich>
      </c:tx>
      <c:overlay val="0"/>
    </c:title>
    <c:autoTitleDeleted val="0"/>
    <c:plotArea>
      <c:layout/>
      <c:barChart>
        <c:barDir val="col"/>
        <c:grouping val="clustered"/>
        <c:varyColors val="1"/>
        <c:ser>
          <c:idx val="0"/>
          <c:order val="0"/>
          <c:tx>
            <c:v>Mbps</c:v>
          </c:tx>
          <c:invertIfNegative val="0"/>
          <c:cat>
            <c:strRef>
              <c:f>Sheet1!$B$1:$B$4</c:f>
              <c:strCache>
                <c:ptCount val="4"/>
                <c:pt idx="0">
                  <c:v>2x2 11n</c:v>
                </c:pt>
                <c:pt idx="1">
                  <c:v>3x3 11n</c:v>
                </c:pt>
                <c:pt idx="2">
                  <c:v>2x2 11ac</c:v>
                </c:pt>
                <c:pt idx="3">
                  <c:v>3x3 11ac</c:v>
                </c:pt>
              </c:strCache>
            </c:strRef>
          </c:cat>
          <c:val>
            <c:numRef>
              <c:f>Sheet1!$C$1:$C$4</c:f>
              <c:numCache>
                <c:formatCode>General</c:formatCode>
                <c:ptCount val="4"/>
                <c:pt idx="0">
                  <c:v>300</c:v>
                </c:pt>
                <c:pt idx="1">
                  <c:v>450</c:v>
                </c:pt>
                <c:pt idx="2">
                  <c:v>867</c:v>
                </c:pt>
                <c:pt idx="3">
                  <c:v>1300</c:v>
                </c:pt>
              </c:numCache>
            </c:numRef>
          </c:val>
        </c:ser>
        <c:dLbls>
          <c:showLegendKey val="0"/>
          <c:showVal val="0"/>
          <c:showCatName val="0"/>
          <c:showSerName val="0"/>
          <c:showPercent val="0"/>
          <c:showBubbleSize val="0"/>
        </c:dLbls>
        <c:gapWidth val="150"/>
        <c:axId val="306685440"/>
        <c:axId val="306686976"/>
      </c:barChart>
      <c:catAx>
        <c:axId val="306685440"/>
        <c:scaling>
          <c:orientation val="minMax"/>
        </c:scaling>
        <c:delete val="0"/>
        <c:axPos val="b"/>
        <c:majorTickMark val="out"/>
        <c:minorTickMark val="none"/>
        <c:tickLblPos val="nextTo"/>
        <c:txPr>
          <a:bodyPr/>
          <a:lstStyle/>
          <a:p>
            <a:pPr>
              <a:defRPr sz="1000"/>
            </a:pPr>
            <a:endParaRPr lang="en-US"/>
          </a:p>
        </c:txPr>
        <c:crossAx val="306686976"/>
        <c:crosses val="autoZero"/>
        <c:auto val="1"/>
        <c:lblAlgn val="ctr"/>
        <c:lblOffset val="100"/>
        <c:noMultiLvlLbl val="0"/>
      </c:catAx>
      <c:valAx>
        <c:axId val="30668697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306685440"/>
        <c:crosses val="autoZero"/>
        <c:crossBetween val="between"/>
        <c:dispUnits>
          <c:builtInUnit val="thousands"/>
          <c:dispUnitsLbl>
            <c:layout>
              <c:manualLayout>
                <c:xMode val="edge"/>
                <c:yMode val="edge"/>
                <c:x val="1.91897654584222E-2"/>
                <c:y val="0.416181229773463"/>
              </c:manualLayout>
            </c:layout>
            <c:tx>
              <c:rich>
                <a:bodyPr/>
                <a:lstStyle/>
                <a:p>
                  <a:pPr>
                    <a:defRPr sz="1400"/>
                  </a:pPr>
                  <a:r>
                    <a:rPr lang="en-US" sz="1400"/>
                    <a:t>Gbps</a:t>
                  </a:r>
                </a:p>
              </c:rich>
            </c:tx>
          </c:dispUnitsLbl>
        </c:dispUnits>
      </c:valAx>
    </c:plotArea>
    <c:plotVisOnly val="1"/>
    <c:dispBlanksAs val="gap"/>
    <c:showDLblsOverMax val="0"/>
  </c:chart>
  <c:spPr>
    <a:ln>
      <a:solidFill>
        <a:schemeClr val="tx1">
          <a:lumMod val="85000"/>
          <a:lumOff val="15000"/>
        </a:schemeClr>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C088A6D1-998E-4C55-8542-7AAA0C9A9AB8}" type="datetimeFigureOut">
              <a:rPr lang="en-US" smtClean="0"/>
              <a:pPr/>
              <a:t>6/12/2014</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67AAB6F5-C0E1-4DEF-9E80-8EDB682E808C}" type="slidenum">
              <a:rPr lang="en-US" smtClean="0"/>
              <a:pPr/>
              <a:t>‹#›</a:t>
            </a:fld>
            <a:endParaRPr lang="en-US" dirty="0"/>
          </a:p>
        </p:txBody>
      </p:sp>
    </p:spTree>
    <p:extLst>
      <p:ext uri="{BB962C8B-B14F-4D97-AF65-F5344CB8AC3E}">
        <p14:creationId xmlns:p14="http://schemas.microsoft.com/office/powerpoint/2010/main" val="1280947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81141C1-3C5A-4240-87DB-9D4217E9B3B1}" type="datetimeFigureOut">
              <a:rPr lang="en-US" smtClean="0"/>
              <a:pPr/>
              <a:t>6/12/2014</a:t>
            </a:fld>
            <a:endParaRPr lang="en-US" dirty="0"/>
          </a:p>
        </p:txBody>
      </p:sp>
      <p:sp>
        <p:nvSpPr>
          <p:cNvPr id="4" name="Slide Image Placeholder 3"/>
          <p:cNvSpPr>
            <a:spLocks noGrp="1" noRot="1" noChangeAspect="1"/>
          </p:cNvSpPr>
          <p:nvPr>
            <p:ph type="sldImg" idx="2"/>
          </p:nvPr>
        </p:nvSpPr>
        <p:spPr>
          <a:xfrm>
            <a:off x="1370013" y="619125"/>
            <a:ext cx="4141787" cy="3106738"/>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559621" y="3873500"/>
            <a:ext cx="5762572" cy="472567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BA92C5E-BF34-4775-B657-4ADF2F3104CA}" type="slidenum">
              <a:rPr lang="en-US" smtClean="0"/>
              <a:pPr/>
              <a:t>‹#›</a:t>
            </a:fld>
            <a:endParaRPr lang="en-US" dirty="0"/>
          </a:p>
        </p:txBody>
      </p:sp>
    </p:spTree>
    <p:extLst>
      <p:ext uri="{BB962C8B-B14F-4D97-AF65-F5344CB8AC3E}">
        <p14:creationId xmlns:p14="http://schemas.microsoft.com/office/powerpoint/2010/main" val="379497838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kern="1200" dirty="0" smtClean="0">
                <a:solidFill>
                  <a:schemeClr val="tx1"/>
                </a:solidFill>
                <a:latin typeface="+mn-lt"/>
                <a:ea typeface="+mn-ea"/>
                <a:cs typeface="+mn-cs"/>
              </a:rPr>
              <a:t>Good</a:t>
            </a:r>
            <a:r>
              <a:rPr lang="en-US" sz="1100" b="1" kern="1200" baseline="0" dirty="0" smtClean="0">
                <a:solidFill>
                  <a:schemeClr val="tx1"/>
                </a:solidFill>
                <a:latin typeface="+mn-lt"/>
                <a:ea typeface="+mn-ea"/>
                <a:cs typeface="+mn-cs"/>
              </a:rPr>
              <a:t> morning and welcome to this webcast.  My name is Laurent Beucher. I’m a system engineer based in France. </a:t>
            </a:r>
          </a:p>
          <a:p>
            <a:r>
              <a:rPr lang="en-US" sz="1100" b="1" kern="1200" baseline="0" dirty="0" smtClean="0">
                <a:solidFill>
                  <a:schemeClr val="tx1"/>
                </a:solidFill>
                <a:latin typeface="+mn-lt"/>
                <a:ea typeface="+mn-ea"/>
                <a:cs typeface="+mn-cs"/>
              </a:rPr>
              <a:t>Today’s topic is a deep dive into the new Avaya WLAN portfolio 9100. </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a:t>
            </a:r>
            <a:r>
              <a:rPr lang="fr-FR" baseline="0" dirty="0" smtClean="0"/>
              <a:t> </a:t>
            </a:r>
            <a:r>
              <a:rPr lang="fr-FR" baseline="0" dirty="0" err="1" smtClean="0"/>
              <a:t>very</a:t>
            </a:r>
            <a:r>
              <a:rPr lang="fr-FR" baseline="0" dirty="0" smtClean="0"/>
              <a:t> important </a:t>
            </a:r>
            <a:r>
              <a:rPr lang="fr-FR" baseline="0" dirty="0" err="1" smtClean="0"/>
              <a:t>thing</a:t>
            </a:r>
            <a:r>
              <a:rPr lang="fr-FR" baseline="0" dirty="0" smtClean="0"/>
              <a:t> to </a:t>
            </a:r>
            <a:r>
              <a:rPr lang="fr-FR" baseline="0" dirty="0" err="1" smtClean="0"/>
              <a:t>keep</a:t>
            </a:r>
            <a:r>
              <a:rPr lang="fr-FR" baseline="0" dirty="0" smtClean="0"/>
              <a:t> in </a:t>
            </a:r>
            <a:r>
              <a:rPr lang="fr-FR" baseline="0" dirty="0" err="1" smtClean="0"/>
              <a:t>mind</a:t>
            </a:r>
            <a:r>
              <a:rPr lang="fr-FR" baseline="0" dirty="0" smtClean="0"/>
              <a:t> on </a:t>
            </a:r>
            <a:r>
              <a:rPr lang="fr-FR" baseline="0" dirty="0" err="1" smtClean="0"/>
              <a:t>this</a:t>
            </a:r>
            <a:r>
              <a:rPr lang="fr-FR" baseline="0" dirty="0" smtClean="0"/>
              <a:t> </a:t>
            </a:r>
            <a:r>
              <a:rPr lang="fr-FR" baseline="0" dirty="0" err="1" smtClean="0"/>
              <a:t>slide</a:t>
            </a:r>
            <a:r>
              <a:rPr lang="fr-FR" baseline="0" dirty="0" smtClean="0"/>
              <a:t> </a:t>
            </a:r>
            <a:r>
              <a:rPr lang="fr-FR" baseline="0" dirty="0" err="1" smtClean="0"/>
              <a:t>is</a:t>
            </a:r>
            <a:r>
              <a:rPr lang="fr-FR" baseline="0" dirty="0" smtClean="0"/>
              <a:t> </a:t>
            </a:r>
            <a:r>
              <a:rPr lang="fr-FR" baseline="0" dirty="0" err="1" smtClean="0"/>
              <a:t>that</a:t>
            </a:r>
            <a:r>
              <a:rPr lang="fr-FR" baseline="0" dirty="0" smtClean="0"/>
              <a:t> not </a:t>
            </a:r>
            <a:r>
              <a:rPr lang="fr-FR" baseline="0" dirty="0" err="1" smtClean="0"/>
              <a:t>every</a:t>
            </a:r>
            <a:r>
              <a:rPr lang="fr-FR" baseline="0" dirty="0" smtClean="0"/>
              <a:t> </a:t>
            </a:r>
            <a:r>
              <a:rPr lang="fr-FR" baseline="0" dirty="0" err="1" smtClean="0"/>
              <a:t>product</a:t>
            </a:r>
            <a:r>
              <a:rPr lang="fr-FR" baseline="0" dirty="0" smtClean="0"/>
              <a:t> are </a:t>
            </a:r>
            <a:r>
              <a:rPr lang="fr-FR" baseline="0" dirty="0" err="1" smtClean="0"/>
              <a:t>born</a:t>
            </a:r>
            <a:r>
              <a:rPr lang="fr-FR" baseline="0" dirty="0" smtClean="0"/>
              <a:t> the </a:t>
            </a:r>
            <a:r>
              <a:rPr lang="fr-FR" baseline="0" dirty="0" err="1" smtClean="0"/>
              <a:t>same</a:t>
            </a:r>
            <a:r>
              <a:rPr lang="fr-FR" baseline="0" dirty="0" smtClean="0"/>
              <a:t> performance. </a:t>
            </a:r>
            <a:r>
              <a:rPr lang="fr-FR" baseline="0" dirty="0" err="1" smtClean="0"/>
              <a:t>Therefore</a:t>
            </a:r>
            <a:r>
              <a:rPr lang="fr-FR" baseline="0" dirty="0" smtClean="0"/>
              <a:t> putting all </a:t>
            </a:r>
            <a:r>
              <a:rPr lang="fr-FR" baseline="0" dirty="0" err="1" smtClean="0"/>
              <a:t>this</a:t>
            </a:r>
            <a:r>
              <a:rPr lang="fr-FR" baseline="0" dirty="0" smtClean="0"/>
              <a:t> </a:t>
            </a:r>
            <a:r>
              <a:rPr lang="fr-FR" baseline="0" dirty="0" err="1" smtClean="0"/>
              <a:t>devices</a:t>
            </a:r>
            <a:r>
              <a:rPr lang="fr-FR" baseline="0" dirty="0" smtClean="0"/>
              <a:t> on a </a:t>
            </a:r>
            <a:r>
              <a:rPr lang="fr-FR" baseline="0" dirty="0" err="1" smtClean="0"/>
              <a:t>wireless</a:t>
            </a:r>
            <a:r>
              <a:rPr lang="fr-FR" baseline="0" dirty="0" smtClean="0"/>
              <a:t> network </a:t>
            </a:r>
            <a:r>
              <a:rPr lang="fr-FR" baseline="0" dirty="0" err="1" smtClean="0"/>
              <a:t>can</a:t>
            </a:r>
            <a:r>
              <a:rPr lang="fr-FR" baseline="0" dirty="0" smtClean="0"/>
              <a:t> have a </a:t>
            </a:r>
            <a:r>
              <a:rPr lang="fr-FR" baseline="0" dirty="0" err="1" smtClean="0"/>
              <a:t>significant</a:t>
            </a:r>
            <a:r>
              <a:rPr lang="fr-FR" baseline="0" dirty="0" smtClean="0"/>
              <a:t> impact.</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10</a:t>
            </a:fld>
            <a:endParaRPr lang="en-US" dirty="0"/>
          </a:p>
        </p:txBody>
      </p:sp>
    </p:spTree>
    <p:extLst>
      <p:ext uri="{BB962C8B-B14F-4D97-AF65-F5344CB8AC3E}">
        <p14:creationId xmlns:p14="http://schemas.microsoft.com/office/powerpoint/2010/main" val="287323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Read</a:t>
            </a:r>
            <a:r>
              <a:rPr lang="fr-FR" baseline="0" dirty="0" smtClean="0"/>
              <a:t> the </a:t>
            </a:r>
            <a:r>
              <a:rPr lang="fr-FR" baseline="0" dirty="0" err="1" smtClean="0"/>
              <a:t>slide</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11</a:t>
            </a:fld>
            <a:endParaRPr lang="en-US" dirty="0"/>
          </a:p>
        </p:txBody>
      </p:sp>
    </p:spTree>
    <p:extLst>
      <p:ext uri="{BB962C8B-B14F-4D97-AF65-F5344CB8AC3E}">
        <p14:creationId xmlns:p14="http://schemas.microsoft.com/office/powerpoint/2010/main" val="3178616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 </a:t>
            </a:r>
            <a:r>
              <a:rPr lang="fr-FR" dirty="0" err="1" smtClean="0"/>
              <a:t>very</a:t>
            </a:r>
            <a:r>
              <a:rPr lang="fr-FR" dirty="0" smtClean="0"/>
              <a:t> </a:t>
            </a:r>
            <a:r>
              <a:rPr lang="fr-FR" dirty="0" err="1" smtClean="0"/>
              <a:t>nice</a:t>
            </a:r>
            <a:r>
              <a:rPr lang="fr-FR" baseline="0" dirty="0" smtClean="0"/>
              <a:t> </a:t>
            </a:r>
            <a:r>
              <a:rPr lang="fr-FR" baseline="0" dirty="0" err="1" smtClean="0"/>
              <a:t>feature</a:t>
            </a:r>
            <a:r>
              <a:rPr lang="fr-FR" baseline="0" dirty="0" smtClean="0"/>
              <a:t> </a:t>
            </a:r>
            <a:r>
              <a:rPr lang="fr-FR" baseline="0" dirty="0" err="1" smtClean="0"/>
              <a:t>here</a:t>
            </a:r>
            <a:r>
              <a:rPr lang="fr-FR" baseline="0" dirty="0" smtClean="0"/>
              <a:t>. </a:t>
            </a:r>
            <a:r>
              <a:rPr lang="fr-FR" baseline="0" dirty="0" err="1" smtClean="0"/>
              <a:t>Normally</a:t>
            </a:r>
            <a:r>
              <a:rPr lang="fr-FR" baseline="0" dirty="0" smtClean="0"/>
              <a:t> AP </a:t>
            </a:r>
            <a:r>
              <a:rPr lang="fr-FR" baseline="0" dirty="0" err="1" smtClean="0"/>
              <a:t>comes</a:t>
            </a:r>
            <a:r>
              <a:rPr lang="fr-FR" baseline="0" dirty="0" smtClean="0"/>
              <a:t> </a:t>
            </a:r>
            <a:r>
              <a:rPr lang="fr-FR" baseline="0" dirty="0" err="1" smtClean="0"/>
              <a:t>with</a:t>
            </a:r>
            <a:r>
              <a:rPr lang="fr-FR" baseline="0" dirty="0" smtClean="0"/>
              <a:t> </a:t>
            </a:r>
            <a:r>
              <a:rPr lang="fr-FR" baseline="0" dirty="0" err="1" smtClean="0"/>
              <a:t>fix</a:t>
            </a:r>
            <a:r>
              <a:rPr lang="fr-FR" baseline="0" dirty="0" smtClean="0"/>
              <a:t> radio 2.4 and 5. On 9100 AP </a:t>
            </a:r>
            <a:r>
              <a:rPr lang="fr-FR" baseline="0" dirty="0" err="1" smtClean="0"/>
              <a:t>you</a:t>
            </a:r>
            <a:r>
              <a:rPr lang="fr-FR" baseline="0" dirty="0" smtClean="0"/>
              <a:t> </a:t>
            </a:r>
            <a:r>
              <a:rPr lang="fr-FR" baseline="0" dirty="0" err="1" smtClean="0"/>
              <a:t>can</a:t>
            </a:r>
            <a:r>
              <a:rPr lang="fr-FR" baseline="0" dirty="0" smtClean="0"/>
              <a:t> change the radio by a software and </a:t>
            </a:r>
            <a:r>
              <a:rPr lang="fr-FR" baseline="0" dirty="0" err="1" smtClean="0"/>
              <a:t>therefore</a:t>
            </a:r>
            <a:r>
              <a:rPr lang="fr-FR" baseline="0" dirty="0" smtClean="0"/>
              <a:t> </a:t>
            </a:r>
            <a:r>
              <a:rPr lang="fr-FR" baseline="0" dirty="0" err="1" smtClean="0"/>
              <a:t>be</a:t>
            </a:r>
            <a:r>
              <a:rPr lang="fr-FR" baseline="0" dirty="0" smtClean="0"/>
              <a:t> able to </a:t>
            </a:r>
            <a:r>
              <a:rPr lang="fr-FR" baseline="0" dirty="0" err="1" smtClean="0"/>
              <a:t>run</a:t>
            </a:r>
            <a:r>
              <a:rPr lang="fr-FR" baseline="0" dirty="0" smtClean="0"/>
              <a:t> 2  radio on 5Ghz and </a:t>
            </a:r>
            <a:r>
              <a:rPr lang="fr-FR" baseline="0" dirty="0" err="1" smtClean="0"/>
              <a:t>apply</a:t>
            </a:r>
            <a:r>
              <a:rPr lang="fr-FR" baseline="0" dirty="0" smtClean="0"/>
              <a:t> </a:t>
            </a:r>
            <a:r>
              <a:rPr lang="fr-FR" baseline="0" dirty="0" err="1" smtClean="0"/>
              <a:t>different</a:t>
            </a:r>
            <a:r>
              <a:rPr lang="fr-FR" baseline="0" dirty="0" smtClean="0"/>
              <a:t> </a:t>
            </a:r>
            <a:r>
              <a:rPr lang="fr-FR" baseline="0" dirty="0" err="1" smtClean="0"/>
              <a:t>combinations</a:t>
            </a:r>
            <a:r>
              <a:rPr lang="fr-FR" baseline="0" dirty="0" smtClean="0"/>
              <a:t> on </a:t>
            </a:r>
            <a:r>
              <a:rPr lang="fr-FR" baseline="0" dirty="0" err="1" smtClean="0"/>
              <a:t>each</a:t>
            </a:r>
            <a:r>
              <a:rPr lang="fr-FR" baseline="0" dirty="0" smtClean="0"/>
              <a:t> radio 11n ,, 11ac.</a:t>
            </a:r>
          </a:p>
          <a:p>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12</a:t>
            </a:fld>
            <a:endParaRPr lang="en-US" dirty="0"/>
          </a:p>
        </p:txBody>
      </p:sp>
    </p:spTree>
    <p:extLst>
      <p:ext uri="{BB962C8B-B14F-4D97-AF65-F5344CB8AC3E}">
        <p14:creationId xmlns:p14="http://schemas.microsoft.com/office/powerpoint/2010/main" val="179409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This station load balancing or kind of  band steering+  provides several key benefits:</a:t>
            </a:r>
          </a:p>
          <a:p>
            <a:r>
              <a:rPr lang="en-US" sz="1100" b="0" i="0" u="none" strike="noStrike" kern="1200" baseline="0" dirty="0" smtClean="0">
                <a:solidFill>
                  <a:schemeClr val="tx1"/>
                </a:solidFill>
                <a:latin typeface="+mn-lt"/>
                <a:ea typeface="+mn-ea"/>
                <a:cs typeface="+mn-cs"/>
              </a:rPr>
              <a:t>• Improved network performance available to Wi-Fi stations. Since each radio has a defined</a:t>
            </a:r>
          </a:p>
          <a:p>
            <a:r>
              <a:rPr lang="en-US" sz="1100" b="0" i="0" u="none" strike="noStrike" kern="1200" baseline="0" dirty="0" smtClean="0">
                <a:solidFill>
                  <a:schemeClr val="tx1"/>
                </a:solidFill>
                <a:latin typeface="+mn-lt"/>
                <a:ea typeface="+mn-ea"/>
                <a:cs typeface="+mn-cs"/>
              </a:rPr>
              <a:t>maximum amount of bandwidth, reducing the number of users on more heavily loaded radios</a:t>
            </a:r>
          </a:p>
          <a:p>
            <a:r>
              <a:rPr lang="en-US" sz="1100" b="0" i="0" u="none" strike="noStrike" kern="1200" baseline="0" dirty="0" smtClean="0">
                <a:solidFill>
                  <a:schemeClr val="tx1"/>
                </a:solidFill>
                <a:latin typeface="+mn-lt"/>
                <a:ea typeface="+mn-ea"/>
                <a:cs typeface="+mn-cs"/>
              </a:rPr>
              <a:t>will ensure more average bandwidth available per station.</a:t>
            </a:r>
          </a:p>
          <a:p>
            <a:r>
              <a:rPr lang="en-US" sz="1100" b="0" i="0" u="none" strike="noStrike" kern="1200" baseline="0" dirty="0" smtClean="0">
                <a:solidFill>
                  <a:schemeClr val="tx1"/>
                </a:solidFill>
                <a:latin typeface="+mn-lt"/>
                <a:ea typeface="+mn-ea"/>
                <a:cs typeface="+mn-cs"/>
              </a:rPr>
              <a:t>• Better use of  radio resources by ensuring more radios are servicing stations and not idle.</a:t>
            </a:r>
          </a:p>
          <a:p>
            <a:r>
              <a:rPr lang="en-US" sz="1100" b="0" i="0" u="none" strike="noStrike" kern="1200" baseline="0" dirty="0" smtClean="0">
                <a:solidFill>
                  <a:schemeClr val="tx1"/>
                </a:solidFill>
                <a:latin typeface="+mn-lt"/>
                <a:ea typeface="+mn-ea"/>
                <a:cs typeface="+mn-cs"/>
              </a:rPr>
              <a:t>• More efficient use of Wi-Fi spectrum by reduction in packet retries and packet errors on heavily</a:t>
            </a:r>
          </a:p>
          <a:p>
            <a:r>
              <a:rPr lang="fr-FR" sz="1100" b="0" i="0" u="none" strike="noStrike" kern="1200" baseline="0" dirty="0" err="1" smtClean="0">
                <a:solidFill>
                  <a:schemeClr val="tx1"/>
                </a:solidFill>
                <a:latin typeface="+mn-lt"/>
                <a:ea typeface="+mn-ea"/>
                <a:cs typeface="+mn-cs"/>
              </a:rPr>
              <a:t>loaded</a:t>
            </a:r>
            <a:r>
              <a:rPr lang="fr-FR" sz="1100" b="0" i="0" u="none" strike="noStrike" kern="1200" baseline="0" dirty="0" smtClean="0">
                <a:solidFill>
                  <a:schemeClr val="tx1"/>
                </a:solidFill>
                <a:latin typeface="+mn-lt"/>
                <a:ea typeface="+mn-ea"/>
                <a:cs typeface="+mn-cs"/>
              </a:rPr>
              <a:t> radios.</a:t>
            </a:r>
          </a:p>
          <a:p>
            <a:r>
              <a:rPr lang="en-US" sz="1100" b="0" i="0" u="none" strike="noStrike" kern="1200" baseline="0" dirty="0" smtClean="0">
                <a:solidFill>
                  <a:schemeClr val="tx1"/>
                </a:solidFill>
                <a:latin typeface="+mn-lt"/>
                <a:ea typeface="+mn-ea"/>
                <a:cs typeface="+mn-cs"/>
              </a:rPr>
              <a:t>• Enables the AP to influence station connection decisions. Making these decisions centrally as</a:t>
            </a:r>
          </a:p>
          <a:p>
            <a:r>
              <a:rPr lang="en-US" sz="1100" b="0" i="0" u="none" strike="noStrike" kern="1200" baseline="0" dirty="0" smtClean="0">
                <a:solidFill>
                  <a:schemeClr val="tx1"/>
                </a:solidFill>
                <a:latin typeface="+mn-lt"/>
                <a:ea typeface="+mn-ea"/>
                <a:cs typeface="+mn-cs"/>
              </a:rPr>
              <a:t>opposed to distributed per station provides greater control over the allocation of resources.</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13</a:t>
            </a:fld>
            <a:endParaRPr lang="en-US" dirty="0"/>
          </a:p>
        </p:txBody>
      </p:sp>
    </p:spTree>
    <p:extLst>
      <p:ext uri="{BB962C8B-B14F-4D97-AF65-F5344CB8AC3E}">
        <p14:creationId xmlns:p14="http://schemas.microsoft.com/office/powerpoint/2010/main" val="159934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Some situations pose problems for all wireless APs. For example, iPhones will remember every SSID and flood the airwaves with probes, even when the user doesn’t request or desire this behavior. In very high density deployments, these probes can consume a significant amount of the available wireless bandwidth, especially on the 2.4Ghz radio. The 9100 AP offers a feature targeting this problem—a “honeypot” SSID. Simply create an SSID named </a:t>
            </a:r>
            <a:r>
              <a:rPr lang="en-US" sz="1100" b="1" i="0" u="none" strike="noStrike" kern="1200" baseline="0" dirty="0" smtClean="0">
                <a:solidFill>
                  <a:schemeClr val="tx1"/>
                </a:solidFill>
                <a:latin typeface="+mn-lt"/>
                <a:ea typeface="+mn-ea"/>
                <a:cs typeface="+mn-cs"/>
              </a:rPr>
              <a:t>honeypot </a:t>
            </a:r>
            <a:r>
              <a:rPr lang="en-US" sz="1100" b="0" i="0" u="none" strike="noStrike" kern="1200" baseline="0" dirty="0" smtClean="0">
                <a:solidFill>
                  <a:schemeClr val="tx1"/>
                </a:solidFill>
                <a:latin typeface="+mn-lt"/>
                <a:ea typeface="+mn-ea"/>
                <a:cs typeface="+mn-cs"/>
              </a:rPr>
              <a:t>(lower-case) on the AP, with no encryption or authentication (select </a:t>
            </a:r>
            <a:r>
              <a:rPr lang="en-US" sz="1100" b="1" i="0" u="none" strike="noStrike" kern="1200" baseline="0" dirty="0" smtClean="0">
                <a:solidFill>
                  <a:schemeClr val="tx1"/>
                </a:solidFill>
                <a:latin typeface="+mn-lt"/>
                <a:ea typeface="+mn-ea"/>
                <a:cs typeface="+mn-cs"/>
              </a:rPr>
              <a:t>None/Open</a:t>
            </a:r>
            <a:r>
              <a:rPr lang="en-US" sz="1100" b="0" i="0" u="none" strike="noStrike" kern="1200" baseline="0" dirty="0" smtClean="0">
                <a:solidFill>
                  <a:schemeClr val="tx1"/>
                </a:solidFill>
                <a:latin typeface="+mn-lt"/>
                <a:ea typeface="+mn-ea"/>
                <a:cs typeface="+mn-cs"/>
              </a:rPr>
              <a:t>). Once this SSID is created and enabled, it will respond to any station probe looking for a named open SSID (unencrypted and unauthenticated) that is </a:t>
            </a:r>
            <a:r>
              <a:rPr lang="en-US" sz="1100" b="0" i="1" u="none" strike="noStrike" kern="1200" baseline="0" dirty="0" smtClean="0">
                <a:solidFill>
                  <a:schemeClr val="tx1"/>
                </a:solidFill>
                <a:latin typeface="+mn-lt"/>
                <a:ea typeface="+mn-ea"/>
                <a:cs typeface="+mn-cs"/>
              </a:rPr>
              <a:t>not </a:t>
            </a:r>
            <a:r>
              <a:rPr lang="en-US" sz="1100" b="0" i="0" u="none" strike="noStrike" kern="1200" baseline="0" dirty="0" smtClean="0">
                <a:solidFill>
                  <a:schemeClr val="tx1"/>
                </a:solidFill>
                <a:latin typeface="+mn-lt"/>
                <a:ea typeface="+mn-ea"/>
                <a:cs typeface="+mn-cs"/>
              </a:rPr>
              <a:t>configured on the AP. It will make the station go through its natural authentication and association process. </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14</a:t>
            </a:fld>
            <a:endParaRPr lang="en-US" dirty="0"/>
          </a:p>
        </p:txBody>
      </p:sp>
    </p:spTree>
    <p:extLst>
      <p:ext uri="{BB962C8B-B14F-4D97-AF65-F5344CB8AC3E}">
        <p14:creationId xmlns:p14="http://schemas.microsoft.com/office/powerpoint/2010/main" val="196139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17</a:t>
            </a:fld>
            <a:endParaRPr lang="en-US" dirty="0"/>
          </a:p>
        </p:txBody>
      </p:sp>
    </p:spTree>
    <p:extLst>
      <p:ext uri="{BB962C8B-B14F-4D97-AF65-F5344CB8AC3E}">
        <p14:creationId xmlns:p14="http://schemas.microsoft.com/office/powerpoint/2010/main" val="191971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All AP models except the outdoor AP have more than one Gigabit port.</a:t>
            </a:r>
          </a:p>
          <a:p>
            <a:r>
              <a:rPr lang="en-US" sz="1100" b="0" i="0" u="none" strike="noStrike" kern="1200" baseline="0" dirty="0" smtClean="0">
                <a:solidFill>
                  <a:schemeClr val="tx1"/>
                </a:solidFill>
                <a:latin typeface="+mn-lt"/>
                <a:ea typeface="+mn-ea"/>
                <a:cs typeface="+mn-cs"/>
              </a:rPr>
              <a:t>These ports may be bonded, i.e. configured to work together in sets. </a:t>
            </a:r>
          </a:p>
          <a:p>
            <a:r>
              <a:rPr lang="en-US" sz="1100" b="0" i="0" u="none" strike="noStrike" kern="1200" baseline="0" dirty="0" smtClean="0">
                <a:solidFill>
                  <a:schemeClr val="tx1"/>
                </a:solidFill>
                <a:latin typeface="+mn-lt"/>
                <a:ea typeface="+mn-ea"/>
                <a:cs typeface="+mn-cs"/>
              </a:rPr>
              <a:t>For example, one port may provide active backup or load balancing for another, or other options as described in this section.</a:t>
            </a:r>
          </a:p>
          <a:p>
            <a:r>
              <a:rPr lang="en-US" sz="1100" b="0" i="0" u="none" strike="noStrike" kern="1200" baseline="0" dirty="0" smtClean="0">
                <a:solidFill>
                  <a:schemeClr val="tx1"/>
                </a:solidFill>
                <a:latin typeface="+mn-lt"/>
                <a:ea typeface="+mn-ea"/>
                <a:cs typeface="+mn-cs"/>
              </a:rPr>
              <a:t>You may use the mirror option to have all the traffic that is </a:t>
            </a:r>
            <a:r>
              <a:rPr lang="en-US" sz="1100" b="0" i="0" u="none" strike="noStrike" kern="1200" baseline="0" dirty="0" err="1" smtClean="0">
                <a:solidFill>
                  <a:schemeClr val="tx1"/>
                </a:solidFill>
                <a:latin typeface="+mn-lt"/>
                <a:ea typeface="+mn-ea"/>
                <a:cs typeface="+mn-cs"/>
              </a:rPr>
              <a:t>ingressing</a:t>
            </a:r>
            <a:r>
              <a:rPr lang="en-US" sz="1100" b="0" i="0" u="none" strike="noStrike" kern="1200" baseline="0" dirty="0" smtClean="0">
                <a:solidFill>
                  <a:schemeClr val="tx1"/>
                </a:solidFill>
                <a:latin typeface="+mn-lt"/>
                <a:ea typeface="+mn-ea"/>
                <a:cs typeface="+mn-cs"/>
              </a:rPr>
              <a:t> and egressing one bond be transmitted by the bond you are configuring. For example, if you configure Bond2 to mirror Bond1, then all traffic going in and out of Bond1’s Gigabit ports will be transmitted out of Bond2’s Gigabit ports. This way of duplicating one bond’s traffic to another bond is very useful for troubleshooting with a network analyzer. </a:t>
            </a:r>
          </a:p>
          <a:p>
            <a:r>
              <a:rPr lang="en-US" sz="1100" b="0" i="0" u="none" strike="noStrike" kern="1200" baseline="0" dirty="0" smtClean="0">
                <a:solidFill>
                  <a:schemeClr val="tx1"/>
                </a:solidFill>
                <a:latin typeface="+mn-lt"/>
                <a:ea typeface="+mn-ea"/>
                <a:cs typeface="+mn-cs"/>
              </a:rPr>
              <a:t>802.3ad and Load Balancing modes increase the resiliency of the wired connection by providing</a:t>
            </a:r>
          </a:p>
          <a:p>
            <a:r>
              <a:rPr lang="en-US" sz="1100" b="0" i="0" u="none" strike="noStrike" kern="1200" baseline="0" dirty="0" smtClean="0">
                <a:solidFill>
                  <a:schemeClr val="tx1"/>
                </a:solidFill>
                <a:latin typeface="+mn-lt"/>
                <a:ea typeface="+mn-ea"/>
                <a:cs typeface="+mn-cs"/>
              </a:rPr>
              <a:t>dual active connections. If one link fails, the other will continue to service traffic.</a:t>
            </a:r>
          </a:p>
          <a:p>
            <a:r>
              <a:rPr lang="en-US" sz="1100" b="0" i="0" u="none" strike="noStrike" kern="1200" baseline="0" dirty="0" smtClean="0">
                <a:solidFill>
                  <a:schemeClr val="tx1"/>
                </a:solidFill>
                <a:latin typeface="+mn-lt"/>
                <a:ea typeface="+mn-ea"/>
                <a:cs typeface="+mn-cs"/>
              </a:rPr>
              <a:t>• 802.3ad and Load Balancing modes achieve greater uplink performance by providing a total 2</a:t>
            </a:r>
          </a:p>
          <a:p>
            <a:r>
              <a:rPr lang="en-US" sz="1100" b="0" i="0" u="none" strike="noStrike" kern="1200" baseline="0" dirty="0" err="1" smtClean="0">
                <a:solidFill>
                  <a:schemeClr val="tx1"/>
                </a:solidFill>
                <a:latin typeface="+mn-lt"/>
                <a:ea typeface="+mn-ea"/>
                <a:cs typeface="+mn-cs"/>
              </a:rPr>
              <a:t>Gbps</a:t>
            </a:r>
            <a:r>
              <a:rPr lang="en-US" sz="1100" b="0" i="0" u="none" strike="noStrike" kern="1200" baseline="0" dirty="0" smtClean="0">
                <a:solidFill>
                  <a:schemeClr val="tx1"/>
                </a:solidFill>
                <a:latin typeface="+mn-lt"/>
                <a:ea typeface="+mn-ea"/>
                <a:cs typeface="+mn-cs"/>
              </a:rPr>
              <a:t> throughput connection from the AP.</a:t>
            </a:r>
          </a:p>
          <a:p>
            <a:r>
              <a:rPr lang="en-US" sz="1100" b="0" i="0" u="none" strike="noStrike" kern="1200" baseline="0" dirty="0" smtClean="0">
                <a:solidFill>
                  <a:schemeClr val="tx1"/>
                </a:solidFill>
                <a:latin typeface="+mn-lt"/>
                <a:ea typeface="+mn-ea"/>
                <a:cs typeface="+mn-cs"/>
              </a:rPr>
              <a:t>• Bridge mode (or daisy chain)extends the reach of a wireless network by allowing AP to be wired directly to</a:t>
            </a:r>
          </a:p>
          <a:p>
            <a:r>
              <a:rPr lang="en-US" sz="1100" b="0" i="0" u="none" strike="noStrike" kern="1200" baseline="0" dirty="0" smtClean="0">
                <a:solidFill>
                  <a:schemeClr val="tx1"/>
                </a:solidFill>
                <a:latin typeface="+mn-lt"/>
                <a:ea typeface="+mn-ea"/>
                <a:cs typeface="+mn-cs"/>
              </a:rPr>
              <a:t>each other in a daisy chain fashion, eliminating cable runs and wired switch ports in the wiring</a:t>
            </a:r>
          </a:p>
          <a:p>
            <a:r>
              <a:rPr lang="fr-FR" sz="1100" b="0" i="0" u="none" strike="noStrike" kern="1200" baseline="0" dirty="0" err="1" smtClean="0">
                <a:solidFill>
                  <a:schemeClr val="tx1"/>
                </a:solidFill>
                <a:latin typeface="+mn-lt"/>
                <a:ea typeface="+mn-ea"/>
                <a:cs typeface="+mn-cs"/>
              </a:rPr>
              <a:t>closet</a:t>
            </a:r>
            <a:r>
              <a:rPr lang="fr-FR" sz="1100" b="0" i="0" u="none" strike="noStrike" kern="1200" baseline="0" dirty="0" smtClean="0">
                <a:solidFill>
                  <a:schemeClr val="tx1"/>
                </a:solidFill>
                <a:latin typeface="+mn-lt"/>
                <a:ea typeface="+mn-ea"/>
                <a:cs typeface="+mn-cs"/>
              </a:rPr>
              <a:t>.</a:t>
            </a:r>
          </a:p>
          <a:p>
            <a:r>
              <a:rPr lang="en-US" sz="1100" b="0" i="0" u="none" strike="noStrike" kern="1200" baseline="0" dirty="0" smtClean="0">
                <a:solidFill>
                  <a:schemeClr val="tx1"/>
                </a:solidFill>
                <a:latin typeface="+mn-lt"/>
                <a:ea typeface="+mn-ea"/>
                <a:cs typeface="+mn-cs"/>
              </a:rPr>
              <a:t>• Link Backup provides for fail-over resiliency of the wired connection if a GigE port fails.</a:t>
            </a:r>
          </a:p>
          <a:p>
            <a:r>
              <a:rPr lang="en-US" sz="1100" b="0" i="0" u="none" strike="noStrike" kern="1200" baseline="0" dirty="0" smtClean="0">
                <a:solidFill>
                  <a:schemeClr val="tx1"/>
                </a:solidFill>
                <a:latin typeface="+mn-lt"/>
                <a:ea typeface="+mn-ea"/>
                <a:cs typeface="+mn-cs"/>
              </a:rPr>
              <a:t>• Broadcast mode provides fault tolerance by transmitting all traffic on both GigE ports.</a:t>
            </a:r>
          </a:p>
          <a:p>
            <a:r>
              <a:rPr lang="en-US" sz="1100" b="0" i="0" u="none" strike="noStrike" kern="1200" baseline="0" dirty="0" smtClean="0">
                <a:solidFill>
                  <a:schemeClr val="tx1"/>
                </a:solidFill>
                <a:latin typeface="+mn-lt"/>
                <a:ea typeface="+mn-ea"/>
                <a:cs typeface="+mn-cs"/>
              </a:rPr>
              <a:t>• Mirror mode simplifies network troubleshooting of your network. If Gig1 is connected to your</a:t>
            </a:r>
          </a:p>
          <a:p>
            <a:r>
              <a:rPr lang="en-US" sz="1100" b="0" i="0" u="none" strike="noStrike" kern="1200" baseline="0" dirty="0" smtClean="0">
                <a:solidFill>
                  <a:schemeClr val="tx1"/>
                </a:solidFill>
                <a:latin typeface="+mn-lt"/>
                <a:ea typeface="+mn-ea"/>
                <a:cs typeface="+mn-cs"/>
              </a:rPr>
              <a:t>corporate network, Mirror mode can be configured on that Wi-Fi Array with a wired packet</a:t>
            </a:r>
          </a:p>
          <a:p>
            <a:r>
              <a:rPr lang="en-US" sz="1100" b="0" i="0" u="none" strike="noStrike" kern="1200" baseline="0" dirty="0" smtClean="0">
                <a:solidFill>
                  <a:schemeClr val="tx1"/>
                </a:solidFill>
                <a:latin typeface="+mn-lt"/>
                <a:ea typeface="+mn-ea"/>
                <a:cs typeface="+mn-cs"/>
              </a:rPr>
              <a:t>capture connected to Gig2 to monitor inbound and outbound Gig1 traffic.</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18</a:t>
            </a:fld>
            <a:endParaRPr lang="en-US" dirty="0"/>
          </a:p>
        </p:txBody>
      </p:sp>
    </p:spTree>
    <p:extLst>
      <p:ext uri="{BB962C8B-B14F-4D97-AF65-F5344CB8AC3E}">
        <p14:creationId xmlns:p14="http://schemas.microsoft.com/office/powerpoint/2010/main" val="961939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Wireless is quickly becoming the primary access to the network. Unlike wired users, mobile users expect to connect anytime, anywhere – at home, in the office, in classrooms, and at conferences with dependency on mobile applications and cloud-access now business-critical. Application downloads, online backups, and cloud application usage will continue to grow, increasing the traffic demands on networks for years to 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Millions of Wi-Fi enabled smartphones, tablets, and laptops are activated daily, many of which make their way onto corporate networks. This led to a significant growth in user-driven, non-managed applications on these networks. Smartphone users on average have over 40 apps on their phones ranging from Facebook to Email.</a:t>
            </a:r>
            <a:r>
              <a:rPr lang="en-US" sz="1100" b="0" i="0" u="none" strike="noStrike" kern="1200" baseline="30000" dirty="0" smtClean="0">
                <a:solidFill>
                  <a:schemeClr val="tx1"/>
                </a:solidFill>
                <a:latin typeface="+mn-lt"/>
                <a:ea typeface="+mn-ea"/>
                <a:cs typeface="+mn-cs"/>
              </a:rPr>
              <a:t>1 </a:t>
            </a:r>
            <a:endParaRPr lang="fr-FR" dirty="0" smtClean="0"/>
          </a:p>
          <a:p>
            <a:endParaRPr lang="fr-FR" dirty="0" smtClean="0"/>
          </a:p>
          <a:p>
            <a:r>
              <a:rPr lang="fr-FR" sz="1100" b="0" i="0" u="none" strike="noStrike" kern="1200" baseline="0" dirty="0" err="1" smtClean="0">
                <a:solidFill>
                  <a:schemeClr val="tx1"/>
                </a:solidFill>
                <a:latin typeface="+mn-lt"/>
                <a:ea typeface="+mn-ea"/>
                <a:cs typeface="+mn-cs"/>
              </a:rPr>
              <a:t>Primary</a:t>
            </a:r>
            <a:r>
              <a:rPr lang="fr-FR" sz="1100" b="0" i="0" u="none" strike="noStrike" kern="1200" baseline="0" dirty="0" smtClean="0">
                <a:solidFill>
                  <a:schemeClr val="tx1"/>
                </a:solidFill>
                <a:latin typeface="+mn-lt"/>
                <a:ea typeface="+mn-ea"/>
                <a:cs typeface="+mn-cs"/>
              </a:rPr>
              <a:t> </a:t>
            </a:r>
            <a:r>
              <a:rPr lang="fr-FR" sz="1100" b="0" i="0" u="none" strike="noStrike" kern="1200" baseline="0" dirty="0" err="1" smtClean="0">
                <a:solidFill>
                  <a:schemeClr val="tx1"/>
                </a:solidFill>
                <a:latin typeface="+mn-lt"/>
                <a:ea typeface="+mn-ea"/>
                <a:cs typeface="+mn-cs"/>
              </a:rPr>
              <a:t>Benefits</a:t>
            </a:r>
            <a:r>
              <a:rPr lang="fr-FR" sz="1100" b="0" i="0" u="none" strike="noStrike" kern="1200" baseline="0" dirty="0" smtClean="0">
                <a:solidFill>
                  <a:schemeClr val="tx1"/>
                </a:solidFill>
                <a:latin typeface="+mn-lt"/>
                <a:ea typeface="+mn-ea"/>
                <a:cs typeface="+mn-cs"/>
              </a:rPr>
              <a:t> </a:t>
            </a:r>
          </a:p>
          <a:p>
            <a:r>
              <a:rPr lang="en-US" sz="1100" b="0" i="0" u="none" strike="noStrike" kern="1200" baseline="0" dirty="0" smtClean="0">
                <a:solidFill>
                  <a:schemeClr val="tx1"/>
                </a:solidFill>
                <a:latin typeface="+mn-lt"/>
                <a:ea typeface="+mn-ea"/>
                <a:cs typeface="+mn-cs"/>
              </a:rPr>
              <a:t>With an average wireless equipment refresh cycle of 4-5 years, it is vital for customers looking to purchase a new system today to consider this down the road towards accommodating the expected continued explosion of devices and applications on their networks. Avaya  Application Control, offers a number of key unique benefits. </a:t>
            </a:r>
          </a:p>
          <a:p>
            <a:r>
              <a:rPr lang="en-US" sz="1100" b="0" i="0" u="none" strike="noStrike" kern="1200" baseline="0" dirty="0" smtClean="0">
                <a:solidFill>
                  <a:schemeClr val="tx1"/>
                </a:solidFill>
                <a:latin typeface="+mn-lt"/>
                <a:ea typeface="+mn-ea"/>
                <a:cs typeface="+mn-cs"/>
              </a:rPr>
              <a:t>Improved user experience,  Prioritize critical over best effort applications at the network edge for optimal performance throughout the network </a:t>
            </a:r>
          </a:p>
          <a:p>
            <a:r>
              <a:rPr lang="en-US" sz="1100" b="0" i="0" u="none" strike="noStrike" kern="1200" baseline="0" dirty="0" smtClean="0">
                <a:solidFill>
                  <a:schemeClr val="tx1"/>
                </a:solidFill>
                <a:latin typeface="+mn-lt"/>
                <a:ea typeface="+mn-ea"/>
                <a:cs typeface="+mn-cs"/>
              </a:rPr>
              <a:t>Improved visibility Identify bandwidth-hogging apps and analyze usage trends over time </a:t>
            </a:r>
          </a:p>
          <a:p>
            <a:r>
              <a:rPr lang="en-US" sz="1100" b="0" i="0" u="none" strike="noStrike" kern="1200" baseline="0" dirty="0" smtClean="0">
                <a:solidFill>
                  <a:schemeClr val="tx1"/>
                </a:solidFill>
                <a:latin typeface="+mn-lt"/>
                <a:ea typeface="+mn-ea"/>
                <a:cs typeface="+mn-cs"/>
              </a:rPr>
              <a:t>Superior scalability Distributed intelligence for limitless growth – DPI compute power added by AP, not in a stair step fashion with centralized appliance </a:t>
            </a:r>
          </a:p>
          <a:p>
            <a:r>
              <a:rPr lang="en-US" sz="1100" b="0" i="0" u="none" strike="noStrike" kern="1200" baseline="0" dirty="0" smtClean="0">
                <a:solidFill>
                  <a:schemeClr val="tx1"/>
                </a:solidFill>
                <a:latin typeface="+mn-lt"/>
                <a:ea typeface="+mn-ea"/>
                <a:cs typeface="+mn-cs"/>
              </a:rPr>
              <a:t>Reduced network costs Control Internet WAN uplink network traffic by dropping or throttling at the network edge </a:t>
            </a:r>
          </a:p>
          <a:p>
            <a:r>
              <a:rPr lang="en-US" sz="1100" b="0" i="0" u="none" strike="noStrike" kern="1200" baseline="0" dirty="0" smtClean="0">
                <a:solidFill>
                  <a:schemeClr val="tx1"/>
                </a:solidFill>
                <a:latin typeface="+mn-lt"/>
                <a:ea typeface="+mn-ea"/>
                <a:cs typeface="+mn-cs"/>
              </a:rPr>
              <a:t>Reduced application risk Block risky or out-of-policy applications from accessing the network </a:t>
            </a:r>
          </a:p>
          <a:p>
            <a:r>
              <a:rPr lang="en-US" sz="1100" b="0" i="0" u="none" strike="noStrike" kern="1200" baseline="0" dirty="0" smtClean="0">
                <a:solidFill>
                  <a:schemeClr val="tx1"/>
                </a:solidFill>
                <a:latin typeface="+mn-lt"/>
                <a:ea typeface="+mn-ea"/>
                <a:cs typeface="+mn-cs"/>
              </a:rPr>
              <a:t>Superior resiliency Distributed functionality in each AP means no single point of failure for applying application control policies </a:t>
            </a:r>
          </a:p>
          <a:p>
            <a:endParaRPr lang="fr-FR" dirty="0" smtClean="0"/>
          </a:p>
          <a:p>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19</a:t>
            </a:fld>
            <a:endParaRPr lang="en-US" dirty="0"/>
          </a:p>
        </p:txBody>
      </p:sp>
    </p:spTree>
    <p:extLst>
      <p:ext uri="{BB962C8B-B14F-4D97-AF65-F5344CB8AC3E}">
        <p14:creationId xmlns:p14="http://schemas.microsoft.com/office/powerpoint/2010/main" val="2395044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619125"/>
            <a:ext cx="4141787" cy="3106738"/>
          </a:xfrm>
        </p:spPr>
      </p:sp>
      <p:sp>
        <p:nvSpPr>
          <p:cNvPr id="3" name="Notes Placeholder 2"/>
          <p:cNvSpPr>
            <a:spLocks noGrp="1"/>
          </p:cNvSpPr>
          <p:nvPr>
            <p:ph type="body" idx="1"/>
          </p:nvPr>
        </p:nvSpPr>
        <p:spPr/>
        <p:txBody>
          <a:bodyPr/>
          <a:lstStyle/>
          <a:p>
            <a:endParaRPr lang="fr-FR"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 Firewall, apply </a:t>
            </a:r>
            <a:r>
              <a:rPr lang="en-US" sz="1100" b="0" i="0" u="none" strike="noStrike" kern="1200" baseline="0" dirty="0" err="1" smtClean="0">
                <a:solidFill>
                  <a:schemeClr val="tx1"/>
                </a:solidFill>
                <a:latin typeface="+mn-lt"/>
                <a:ea typeface="+mn-ea"/>
                <a:cs typeface="+mn-cs"/>
              </a:rPr>
              <a:t>QoS</a:t>
            </a:r>
            <a:r>
              <a:rPr lang="en-US" sz="1100" b="0" i="0" u="none" strike="noStrike" kern="1200" baseline="0" dirty="0" smtClean="0">
                <a:solidFill>
                  <a:schemeClr val="tx1"/>
                </a:solidFill>
                <a:latin typeface="+mn-lt"/>
                <a:ea typeface="+mn-ea"/>
                <a:cs typeface="+mn-cs"/>
              </a:rPr>
              <a:t>, </a:t>
            </a:r>
          </a:p>
          <a:p>
            <a:r>
              <a:rPr lang="en-US" sz="1100" b="0" i="0" u="none" strike="noStrike" kern="1200" baseline="0" dirty="0" smtClean="0">
                <a:solidFill>
                  <a:schemeClr val="tx1"/>
                </a:solidFill>
                <a:latin typeface="+mn-lt"/>
                <a:ea typeface="+mn-ea"/>
                <a:cs typeface="+mn-cs"/>
              </a:rPr>
              <a:t>manage 1,200 individual or groups of applications under 15 categories using Layer 7 Deep Packet Inspection (DPI) and other contextual application detection techniques. </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20</a:t>
            </a:fld>
            <a:endParaRPr lang="en-US"/>
          </a:p>
        </p:txBody>
      </p:sp>
    </p:spTree>
    <p:extLst>
      <p:ext uri="{BB962C8B-B14F-4D97-AF65-F5344CB8AC3E}">
        <p14:creationId xmlns:p14="http://schemas.microsoft.com/office/powerpoint/2010/main" val="1061595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For hostnames as well as service advertisement and discovery, Apple implemented a multicast version of DNS, where devices self-assign hostnames and also advertise and request services using a specific IPv4 and IPv6 multicast address. This is referred to as </a:t>
            </a:r>
            <a:r>
              <a:rPr lang="en-US" sz="1100" b="0" i="0" u="none" strike="noStrike" kern="1200" baseline="0" dirty="0" err="1" smtClean="0">
                <a:solidFill>
                  <a:schemeClr val="tx1"/>
                </a:solidFill>
                <a:latin typeface="+mn-lt"/>
                <a:ea typeface="+mn-ea"/>
                <a:cs typeface="+mn-cs"/>
              </a:rPr>
              <a:t>mDNS</a:t>
            </a:r>
            <a:r>
              <a:rPr lang="en-US" sz="1100" b="0" i="0" u="none" strike="noStrike" kern="1200" baseline="0" dirty="0" smtClean="0">
                <a:solidFill>
                  <a:schemeClr val="tx1"/>
                </a:solidFill>
                <a:latin typeface="+mn-lt"/>
                <a:ea typeface="+mn-ea"/>
                <a:cs typeface="+mn-cs"/>
              </a:rPr>
              <a:t> and is detailed in the Internet Engineering Task Force (IETF) </a:t>
            </a:r>
            <a:r>
              <a:rPr lang="en-US" sz="1100" b="0" i="0" u="none" strike="noStrike" kern="1200" baseline="0" dirty="0" err="1" smtClean="0">
                <a:solidFill>
                  <a:schemeClr val="tx1"/>
                </a:solidFill>
                <a:latin typeface="+mn-lt"/>
                <a:ea typeface="+mn-ea"/>
                <a:cs typeface="+mn-cs"/>
              </a:rPr>
              <a:t>mDNS</a:t>
            </a:r>
            <a:r>
              <a:rPr lang="en-US" sz="1100" b="0" i="0" u="none" strike="noStrike" kern="1200" baseline="0" dirty="0" smtClean="0">
                <a:solidFill>
                  <a:schemeClr val="tx1"/>
                </a:solidFill>
                <a:latin typeface="+mn-lt"/>
                <a:ea typeface="+mn-ea"/>
                <a:cs typeface="+mn-cs"/>
              </a:rPr>
              <a:t> draft document. Apple’s </a:t>
            </a:r>
            <a:r>
              <a:rPr lang="en-US" sz="1100" b="0" i="0" u="none" strike="noStrike" kern="1200" baseline="0" dirty="0" err="1" smtClean="0">
                <a:solidFill>
                  <a:schemeClr val="tx1"/>
                </a:solidFill>
                <a:latin typeface="+mn-lt"/>
                <a:ea typeface="+mn-ea"/>
                <a:cs typeface="+mn-cs"/>
              </a:rPr>
              <a:t>mDNS</a:t>
            </a:r>
            <a:r>
              <a:rPr lang="en-US" sz="1100" b="0" i="0" u="none" strike="noStrike" kern="1200" baseline="0" dirty="0" smtClean="0">
                <a:solidFill>
                  <a:schemeClr val="tx1"/>
                </a:solidFill>
                <a:latin typeface="+mn-lt"/>
                <a:ea typeface="+mn-ea"/>
                <a:cs typeface="+mn-cs"/>
              </a:rPr>
              <a:t> protocol uses specific IPv4 and IPv6 multicast addresses, that are in the Local Network Control Block Multicast address space as defined in IETF RFC 5771 and IETF RFC 4291. </a:t>
            </a:r>
            <a:r>
              <a:rPr lang="en-US" sz="1100" b="0" i="0" u="none" strike="noStrike" kern="1200" baseline="0" dirty="0" err="1" smtClean="0">
                <a:solidFill>
                  <a:schemeClr val="tx1"/>
                </a:solidFill>
                <a:latin typeface="+mn-lt"/>
                <a:ea typeface="+mn-ea"/>
                <a:cs typeface="+mn-cs"/>
              </a:rPr>
              <a:t>mDNS</a:t>
            </a:r>
            <a:r>
              <a:rPr lang="en-US" sz="1100" b="0" i="0" u="none" strike="noStrike" kern="1200" baseline="0" dirty="0" smtClean="0">
                <a:solidFill>
                  <a:schemeClr val="tx1"/>
                </a:solidFill>
                <a:latin typeface="+mn-lt"/>
                <a:ea typeface="+mn-ea"/>
                <a:cs typeface="+mn-cs"/>
              </a:rPr>
              <a:t> uses the following IPv4 and IPv6 multicast addresses and port number </a:t>
            </a:r>
          </a:p>
          <a:p>
            <a:r>
              <a:rPr lang="fr-FR" sz="1100" b="0" i="0" u="none" strike="noStrike" kern="1200" baseline="0" dirty="0" smtClean="0">
                <a:solidFill>
                  <a:schemeClr val="tx1"/>
                </a:solidFill>
                <a:latin typeface="+mn-lt"/>
                <a:ea typeface="+mn-ea"/>
                <a:cs typeface="+mn-cs"/>
              </a:rPr>
              <a:t>MAC </a:t>
            </a:r>
            <a:r>
              <a:rPr lang="fr-FR" sz="1100" b="0" i="0" u="none" strike="noStrike" kern="1200" baseline="0" dirty="0" err="1" smtClean="0">
                <a:solidFill>
                  <a:schemeClr val="tx1"/>
                </a:solidFill>
                <a:latin typeface="+mn-lt"/>
                <a:ea typeface="+mn-ea"/>
                <a:cs typeface="+mn-cs"/>
              </a:rPr>
              <a:t>address</a:t>
            </a:r>
            <a:r>
              <a:rPr lang="fr-FR" sz="1100" b="0" i="0" u="none" strike="noStrike" kern="1200" baseline="0" dirty="0" smtClean="0">
                <a:solidFill>
                  <a:schemeClr val="tx1"/>
                </a:solidFill>
                <a:latin typeface="+mn-lt"/>
                <a:ea typeface="+mn-ea"/>
                <a:cs typeface="+mn-cs"/>
              </a:rPr>
              <a:t> 01:00:5E:00:00:FB </a:t>
            </a:r>
          </a:p>
          <a:p>
            <a:r>
              <a:rPr lang="fr-FR" sz="1100" b="0" i="0" u="none" strike="noStrike" kern="1200" baseline="0" dirty="0" smtClean="0">
                <a:solidFill>
                  <a:schemeClr val="tx1"/>
                </a:solidFill>
                <a:latin typeface="+mn-lt"/>
                <a:ea typeface="+mn-ea"/>
                <a:cs typeface="+mn-cs"/>
              </a:rPr>
              <a:t>IPv4 </a:t>
            </a:r>
            <a:r>
              <a:rPr lang="fr-FR" sz="1100" b="0" i="0" u="none" strike="noStrike" kern="1200" baseline="0" dirty="0" err="1" smtClean="0">
                <a:solidFill>
                  <a:schemeClr val="tx1"/>
                </a:solidFill>
                <a:latin typeface="+mn-lt"/>
                <a:ea typeface="+mn-ea"/>
                <a:cs typeface="+mn-cs"/>
              </a:rPr>
              <a:t>address</a:t>
            </a:r>
            <a:r>
              <a:rPr lang="fr-FR" sz="1100" b="0" i="0" u="none" strike="noStrike" kern="1200" baseline="0" dirty="0" smtClean="0">
                <a:solidFill>
                  <a:schemeClr val="tx1"/>
                </a:solidFill>
                <a:latin typeface="+mn-lt"/>
                <a:ea typeface="+mn-ea"/>
                <a:cs typeface="+mn-cs"/>
              </a:rPr>
              <a:t> 224.0.0.251 </a:t>
            </a:r>
          </a:p>
          <a:p>
            <a:r>
              <a:rPr lang="fr-FR" sz="1100" b="0" i="0" u="none" strike="noStrike" kern="1200" baseline="0" dirty="0" smtClean="0">
                <a:solidFill>
                  <a:schemeClr val="tx1"/>
                </a:solidFill>
                <a:latin typeface="+mn-lt"/>
                <a:ea typeface="+mn-ea"/>
                <a:cs typeface="+mn-cs"/>
              </a:rPr>
              <a:t>IPv6 </a:t>
            </a:r>
            <a:r>
              <a:rPr lang="fr-FR" sz="1100" b="0" i="0" u="none" strike="noStrike" kern="1200" baseline="0" dirty="0" err="1" smtClean="0">
                <a:solidFill>
                  <a:schemeClr val="tx1"/>
                </a:solidFill>
                <a:latin typeface="+mn-lt"/>
                <a:ea typeface="+mn-ea"/>
                <a:cs typeface="+mn-cs"/>
              </a:rPr>
              <a:t>address</a:t>
            </a:r>
            <a:r>
              <a:rPr lang="fr-FR" sz="1100" b="0" i="0" u="none" strike="noStrike" kern="1200" baseline="0" dirty="0" smtClean="0">
                <a:solidFill>
                  <a:schemeClr val="tx1"/>
                </a:solidFill>
                <a:latin typeface="+mn-lt"/>
                <a:ea typeface="+mn-ea"/>
                <a:cs typeface="+mn-cs"/>
              </a:rPr>
              <a:t> FF02::FB </a:t>
            </a:r>
          </a:p>
          <a:p>
            <a:r>
              <a:rPr lang="fr-FR" sz="1100" b="0" i="0" u="none" strike="noStrike" kern="1200" baseline="0" dirty="0" smtClean="0">
                <a:solidFill>
                  <a:schemeClr val="tx1"/>
                </a:solidFill>
                <a:latin typeface="+mn-lt"/>
                <a:ea typeface="+mn-ea"/>
                <a:cs typeface="+mn-cs"/>
              </a:rPr>
              <a:t>UDP port 5353 </a:t>
            </a:r>
          </a:p>
          <a:p>
            <a:endParaRPr lang="fr-FR" dirty="0" smtClean="0"/>
          </a:p>
          <a:p>
            <a:r>
              <a:rPr lang="en-US" sz="1100" b="0" i="0" u="none" strike="noStrike" kern="1200" baseline="0" dirty="0" smtClean="0">
                <a:solidFill>
                  <a:schemeClr val="tx1"/>
                </a:solidFill>
                <a:latin typeface="+mn-lt"/>
                <a:ea typeface="+mn-ea"/>
                <a:cs typeface="+mn-cs"/>
              </a:rPr>
              <a:t>By using the Local Network Control Block addresses, </a:t>
            </a:r>
            <a:r>
              <a:rPr lang="en-US" sz="1100" b="0" i="0" u="none" strike="noStrike" kern="1200" baseline="0" dirty="0" err="1" smtClean="0">
                <a:solidFill>
                  <a:schemeClr val="tx1"/>
                </a:solidFill>
                <a:latin typeface="+mn-lt"/>
                <a:ea typeface="+mn-ea"/>
                <a:cs typeface="+mn-cs"/>
              </a:rPr>
              <a:t>mDNS</a:t>
            </a:r>
            <a:r>
              <a:rPr lang="en-US" sz="1100" b="0" i="0" u="none" strike="noStrike" kern="1200" baseline="0" dirty="0" smtClean="0">
                <a:solidFill>
                  <a:schemeClr val="tx1"/>
                </a:solidFill>
                <a:latin typeface="+mn-lt"/>
                <a:ea typeface="+mn-ea"/>
                <a:cs typeface="+mn-cs"/>
              </a:rPr>
              <a:t> was intended to be restricted to a single Local Area Network, as the Local Network Control Block addresses are not routed and do not need to use Internet Group Management Protocol (IGMP), as IGMP is used by IP routers and gateways to manage Multicast groups and multicast traffic in multi-subnet routed networks. </a:t>
            </a:r>
          </a:p>
          <a:p>
            <a:r>
              <a:rPr lang="en-US" sz="1100" b="0" i="0" u="none" strike="noStrike" kern="1200" baseline="0" dirty="0" smtClean="0">
                <a:solidFill>
                  <a:schemeClr val="tx1"/>
                </a:solidFill>
                <a:latin typeface="+mn-lt"/>
                <a:ea typeface="+mn-ea"/>
                <a:cs typeface="+mn-cs"/>
              </a:rPr>
              <a:t>This is now creating issues in larger organizations, as Apple </a:t>
            </a:r>
            <a:r>
              <a:rPr lang="en-US" sz="1100" b="0" i="0" u="none" strike="noStrike" kern="1200" baseline="0" dirty="0" err="1" smtClean="0">
                <a:solidFill>
                  <a:schemeClr val="tx1"/>
                </a:solidFill>
                <a:latin typeface="+mn-lt"/>
                <a:ea typeface="+mn-ea"/>
                <a:cs typeface="+mn-cs"/>
              </a:rPr>
              <a:t>iOS</a:t>
            </a:r>
            <a:r>
              <a:rPr lang="en-US" sz="1100" b="0" i="0" u="none" strike="noStrike" kern="1200" baseline="0" dirty="0" smtClean="0">
                <a:solidFill>
                  <a:schemeClr val="tx1"/>
                </a:solidFill>
                <a:latin typeface="+mn-lt"/>
                <a:ea typeface="+mn-ea"/>
                <a:cs typeface="+mn-cs"/>
              </a:rPr>
              <a:t> applications that use </a:t>
            </a:r>
            <a:r>
              <a:rPr lang="en-US" sz="1100" b="0" i="0" u="none" strike="noStrike" kern="1200" baseline="0" dirty="0" err="1" smtClean="0">
                <a:solidFill>
                  <a:schemeClr val="tx1"/>
                </a:solidFill>
                <a:latin typeface="+mn-lt"/>
                <a:ea typeface="+mn-ea"/>
                <a:cs typeface="+mn-cs"/>
              </a:rPr>
              <a:t>mDNS</a:t>
            </a:r>
            <a:r>
              <a:rPr lang="en-US" sz="1100" b="0" i="0" u="none" strike="noStrike" kern="1200" baseline="0" dirty="0" smtClean="0">
                <a:solidFill>
                  <a:schemeClr val="tx1"/>
                </a:solidFill>
                <a:latin typeface="+mn-lt"/>
                <a:ea typeface="+mn-ea"/>
                <a:cs typeface="+mn-cs"/>
              </a:rPr>
              <a:t> such as Airplay and </a:t>
            </a:r>
            <a:r>
              <a:rPr lang="en-US" sz="1100" b="0" i="0" u="none" strike="noStrike" kern="1200" baseline="0" dirty="0" err="1" smtClean="0">
                <a:solidFill>
                  <a:schemeClr val="tx1"/>
                </a:solidFill>
                <a:latin typeface="+mn-lt"/>
                <a:ea typeface="+mn-ea"/>
                <a:cs typeface="+mn-cs"/>
              </a:rPr>
              <a:t>Airprint</a:t>
            </a:r>
            <a:r>
              <a:rPr lang="en-US" sz="1100" b="0" i="0" u="none" strike="noStrike" kern="1200" baseline="0" dirty="0" smtClean="0">
                <a:solidFill>
                  <a:schemeClr val="tx1"/>
                </a:solidFill>
                <a:latin typeface="+mn-lt"/>
                <a:ea typeface="+mn-ea"/>
                <a:cs typeface="+mn-cs"/>
              </a:rPr>
              <a:t>, and Apple devices such as </a:t>
            </a:r>
            <a:r>
              <a:rPr lang="en-US" sz="1100" b="0" i="0" u="none" strike="noStrike" kern="1200" baseline="0" dirty="0" err="1" smtClean="0">
                <a:solidFill>
                  <a:schemeClr val="tx1"/>
                </a:solidFill>
                <a:latin typeface="+mn-lt"/>
                <a:ea typeface="+mn-ea"/>
                <a:cs typeface="+mn-cs"/>
              </a:rPr>
              <a:t>AppleTV</a:t>
            </a:r>
            <a:r>
              <a:rPr lang="en-US" sz="1100" b="0" i="0" u="none" strike="noStrike" kern="1200" baseline="0" dirty="0" smtClean="0">
                <a:solidFill>
                  <a:schemeClr val="tx1"/>
                </a:solidFill>
                <a:latin typeface="+mn-lt"/>
                <a:ea typeface="+mn-ea"/>
                <a:cs typeface="+mn-cs"/>
              </a:rPr>
              <a:t>, find their way into classrooms and meeting rooms, and their users expect them to work the same as they do in their home network environment. </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21</a:t>
            </a:fld>
            <a:endParaRPr lang="en-US" dirty="0"/>
          </a:p>
        </p:txBody>
      </p:sp>
    </p:spTree>
    <p:extLst>
      <p:ext uri="{BB962C8B-B14F-4D97-AF65-F5344CB8AC3E}">
        <p14:creationId xmlns:p14="http://schemas.microsoft.com/office/powerpoint/2010/main" val="187489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a:t>
            </a:fld>
            <a:endParaRPr lang="en-US" dirty="0"/>
          </a:p>
        </p:txBody>
      </p:sp>
    </p:spTree>
    <p:extLst>
      <p:ext uri="{BB962C8B-B14F-4D97-AF65-F5344CB8AC3E}">
        <p14:creationId xmlns:p14="http://schemas.microsoft.com/office/powerpoint/2010/main" val="113255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72" y="619760"/>
            <a:ext cx="4087670" cy="310687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Let </a:t>
            </a:r>
            <a:r>
              <a:rPr lang="fr-FR" dirty="0" err="1" smtClean="0"/>
              <a:t>start</a:t>
            </a:r>
            <a:r>
              <a:rPr lang="fr-FR" dirty="0" smtClean="0"/>
              <a:t> </a:t>
            </a:r>
            <a:r>
              <a:rPr lang="fr-FR" dirty="0" err="1" smtClean="0"/>
              <a:t>with</a:t>
            </a:r>
            <a:r>
              <a:rPr lang="fr-FR" dirty="0" smtClean="0"/>
              <a:t> </a:t>
            </a:r>
            <a:r>
              <a:rPr lang="fr-FR" baseline="0" dirty="0" smtClean="0"/>
              <a:t>a </a:t>
            </a:r>
            <a:r>
              <a:rPr lang="fr-FR" baseline="0" dirty="0" err="1" smtClean="0"/>
              <a:t>brief</a:t>
            </a:r>
            <a:r>
              <a:rPr lang="fr-FR" baseline="0" dirty="0" smtClean="0"/>
              <a:t> </a:t>
            </a:r>
            <a:r>
              <a:rPr lang="fr-FR" baseline="0" dirty="0" err="1" smtClean="0"/>
              <a:t>review</a:t>
            </a:r>
            <a:r>
              <a:rPr lang="fr-FR" baseline="0" dirty="0" smtClean="0"/>
              <a:t> of WLAN architecture to </a:t>
            </a:r>
            <a:r>
              <a:rPr lang="fr-FR" baseline="0" dirty="0" err="1" smtClean="0"/>
              <a:t>understand</a:t>
            </a:r>
            <a:r>
              <a:rPr lang="fr-FR" baseline="0" dirty="0" smtClean="0"/>
              <a:t> </a:t>
            </a:r>
            <a:r>
              <a:rPr lang="fr-FR" baseline="0" dirty="0" err="1" smtClean="0"/>
              <a:t>where</a:t>
            </a:r>
            <a:r>
              <a:rPr lang="fr-FR" baseline="0" dirty="0" smtClean="0"/>
              <a:t> </a:t>
            </a:r>
            <a:r>
              <a:rPr lang="fr-FR" baseline="0" dirty="0" err="1" smtClean="0"/>
              <a:t>we</a:t>
            </a:r>
            <a:r>
              <a:rPr lang="fr-FR" baseline="0" dirty="0" smtClean="0"/>
              <a:t> stand and </a:t>
            </a:r>
            <a:r>
              <a:rPr lang="fr-FR" baseline="0" dirty="0" err="1" smtClean="0"/>
              <a:t>why</a:t>
            </a:r>
            <a:r>
              <a:rPr lang="fr-FR" baseline="0" dirty="0" smtClean="0"/>
              <a:t> Architecture has to change. On the </a:t>
            </a:r>
            <a:r>
              <a:rPr lang="fr-FR" baseline="0" dirty="0" err="1" smtClean="0"/>
              <a:t>left</a:t>
            </a:r>
            <a:r>
              <a:rPr lang="fr-FR" baseline="0" dirty="0" smtClean="0"/>
              <a:t> </a:t>
            </a:r>
            <a:r>
              <a:rPr lang="fr-FR" baseline="0" dirty="0" err="1" smtClean="0"/>
              <a:t>you</a:t>
            </a:r>
            <a:r>
              <a:rPr lang="fr-FR" baseline="0" dirty="0" smtClean="0"/>
              <a:t> have one of the </a:t>
            </a:r>
            <a:r>
              <a:rPr lang="fr-FR" baseline="0" dirty="0" err="1" smtClean="0"/>
              <a:t>most</a:t>
            </a:r>
            <a:r>
              <a:rPr lang="fr-FR" baseline="0" dirty="0" smtClean="0"/>
              <a:t> </a:t>
            </a:r>
            <a:r>
              <a:rPr lang="fr-FR" baseline="0" dirty="0" err="1" smtClean="0"/>
              <a:t>deployed</a:t>
            </a:r>
            <a:r>
              <a:rPr lang="fr-FR" baseline="0" dirty="0" smtClean="0"/>
              <a:t> architecture </a:t>
            </a:r>
            <a:r>
              <a:rPr lang="fr-FR" baseline="0" dirty="0" err="1" smtClean="0"/>
              <a:t>today</a:t>
            </a:r>
            <a:r>
              <a:rPr lang="fr-FR" baseline="0" dirty="0" smtClean="0"/>
              <a:t>. </a:t>
            </a:r>
            <a:r>
              <a:rPr lang="fr-FR" baseline="0" dirty="0" err="1" smtClean="0"/>
              <a:t>With</a:t>
            </a:r>
            <a:r>
              <a:rPr lang="fr-FR" baseline="0" dirty="0" smtClean="0"/>
              <a:t> the </a:t>
            </a:r>
            <a:r>
              <a:rPr lang="fr-FR" baseline="0" dirty="0" err="1" smtClean="0"/>
              <a:t>increase</a:t>
            </a:r>
            <a:r>
              <a:rPr lang="fr-FR" baseline="0" dirty="0" smtClean="0"/>
              <a:t> </a:t>
            </a:r>
            <a:r>
              <a:rPr lang="fr-FR" baseline="0" dirty="0" err="1" smtClean="0"/>
              <a:t>number</a:t>
            </a:r>
            <a:r>
              <a:rPr lang="fr-FR" baseline="0" dirty="0" smtClean="0"/>
              <a:t> of </a:t>
            </a:r>
            <a:r>
              <a:rPr lang="fr-FR" baseline="0" dirty="0" err="1" smtClean="0"/>
              <a:t>unwired</a:t>
            </a:r>
            <a:r>
              <a:rPr lang="fr-FR" baseline="0" dirty="0" smtClean="0"/>
              <a:t> </a:t>
            </a:r>
            <a:r>
              <a:rPr lang="fr-FR" baseline="0" dirty="0" err="1" smtClean="0"/>
              <a:t>devices</a:t>
            </a:r>
            <a:r>
              <a:rPr lang="fr-FR" baseline="0" dirty="0" smtClean="0"/>
              <a:t>  plus the </a:t>
            </a:r>
            <a:r>
              <a:rPr lang="fr-FR" baseline="0" dirty="0" err="1" smtClean="0"/>
              <a:t>bandwidth</a:t>
            </a:r>
            <a:r>
              <a:rPr lang="fr-FR" baseline="0" dirty="0" smtClean="0"/>
              <a:t> over the air </a:t>
            </a:r>
            <a:r>
              <a:rPr lang="fr-FR" baseline="0" dirty="0" err="1" smtClean="0"/>
              <a:t>achievable</a:t>
            </a:r>
            <a:r>
              <a:rPr lang="fr-FR" baseline="0" dirty="0" smtClean="0"/>
              <a:t> </a:t>
            </a:r>
            <a:r>
              <a:rPr lang="fr-FR" baseline="0" dirty="0" err="1" smtClean="0"/>
              <a:t>with</a:t>
            </a:r>
            <a:r>
              <a:rPr lang="fr-FR" baseline="0" dirty="0" smtClean="0"/>
              <a:t> 802.11n up to 600Mbps and </a:t>
            </a:r>
            <a:r>
              <a:rPr lang="fr-FR" baseline="0" dirty="0" err="1" smtClean="0"/>
              <a:t>tomorrow</a:t>
            </a:r>
            <a:r>
              <a:rPr lang="fr-FR" baseline="0" dirty="0" smtClean="0"/>
              <a:t> </a:t>
            </a:r>
            <a:r>
              <a:rPr lang="fr-FR" baseline="0" dirty="0" err="1" smtClean="0"/>
              <a:t>with</a:t>
            </a:r>
            <a:r>
              <a:rPr lang="fr-FR" baseline="0" dirty="0" smtClean="0"/>
              <a:t> 11ac up to 1Gbps, a </a:t>
            </a:r>
            <a:r>
              <a:rPr lang="fr-FR" baseline="0" dirty="0" err="1" smtClean="0"/>
              <a:t>centralized</a:t>
            </a:r>
            <a:r>
              <a:rPr lang="fr-FR" baseline="0" dirty="0" smtClean="0"/>
              <a:t> architecture </a:t>
            </a:r>
            <a:r>
              <a:rPr lang="fr-FR" baseline="0" dirty="0" err="1" smtClean="0"/>
              <a:t>will</a:t>
            </a:r>
            <a:r>
              <a:rPr lang="fr-FR" baseline="0" dirty="0" smtClean="0"/>
              <a:t> </a:t>
            </a:r>
            <a:r>
              <a:rPr lang="fr-FR" baseline="0" dirty="0" err="1" smtClean="0"/>
              <a:t>start</a:t>
            </a:r>
            <a:r>
              <a:rPr lang="fr-FR" baseline="0" dirty="0" smtClean="0"/>
              <a:t> </a:t>
            </a:r>
            <a:r>
              <a:rPr lang="fr-FR" baseline="0" dirty="0" err="1" smtClean="0"/>
              <a:t>ot</a:t>
            </a:r>
            <a:r>
              <a:rPr lang="fr-FR" baseline="0" dirty="0" smtClean="0"/>
              <a:t> shows </a:t>
            </a:r>
            <a:r>
              <a:rPr lang="fr-FR" baseline="0" dirty="0" err="1" smtClean="0"/>
              <a:t>its</a:t>
            </a:r>
            <a:r>
              <a:rPr lang="fr-FR" baseline="0" dirty="0" smtClean="0"/>
              <a:t> limitations. </a:t>
            </a:r>
          </a:p>
          <a:p>
            <a:r>
              <a:rPr lang="fr-FR" baseline="0" dirty="0" smtClean="0"/>
              <a:t>SPOF</a:t>
            </a:r>
          </a:p>
          <a:p>
            <a:r>
              <a:rPr lang="fr-FR" baseline="0" dirty="0" smtClean="0"/>
              <a:t>Central </a:t>
            </a:r>
            <a:r>
              <a:rPr lang="fr-FR" baseline="0" dirty="0" err="1" smtClean="0"/>
              <a:t>processing</a:t>
            </a:r>
            <a:r>
              <a:rPr lang="fr-FR" baseline="0" dirty="0" smtClean="0"/>
              <a:t> of the </a:t>
            </a:r>
            <a:r>
              <a:rPr lang="fr-FR" baseline="0" dirty="0" err="1" smtClean="0"/>
              <a:t>traffic</a:t>
            </a:r>
            <a:endParaRPr lang="fr-FR" baseline="0" dirty="0" smtClean="0"/>
          </a:p>
          <a:p>
            <a:r>
              <a:rPr lang="fr-FR" baseline="0" dirty="0" smtClean="0"/>
              <a:t>….</a:t>
            </a:r>
          </a:p>
          <a:p>
            <a:r>
              <a:rPr lang="fr-FR" baseline="0" dirty="0" err="1" smtClean="0"/>
              <a:t>Avaya</a:t>
            </a:r>
            <a:r>
              <a:rPr lang="fr-FR" baseline="0" dirty="0" smtClean="0"/>
              <a:t> WLAN 9100, </a:t>
            </a:r>
            <a:r>
              <a:rPr lang="fr-FR" baseline="0" dirty="0" err="1" smtClean="0"/>
              <a:t>provides</a:t>
            </a:r>
            <a:r>
              <a:rPr lang="fr-FR" baseline="0" dirty="0" smtClean="0"/>
              <a:t>  a </a:t>
            </a:r>
            <a:r>
              <a:rPr lang="fr-FR" baseline="0" dirty="0" err="1" smtClean="0"/>
              <a:t>distributed</a:t>
            </a:r>
            <a:r>
              <a:rPr lang="fr-FR" baseline="0" dirty="0" smtClean="0"/>
              <a:t> architecture </a:t>
            </a:r>
            <a:r>
              <a:rPr lang="fr-FR" baseline="0" dirty="0" err="1" smtClean="0"/>
              <a:t>which</a:t>
            </a:r>
            <a:r>
              <a:rPr lang="fr-FR" baseline="0" dirty="0" smtClean="0"/>
              <a:t> </a:t>
            </a:r>
            <a:r>
              <a:rPr lang="fr-FR" baseline="0" dirty="0" err="1" smtClean="0"/>
              <a:t>will</a:t>
            </a:r>
            <a:r>
              <a:rPr lang="fr-FR" baseline="0" dirty="0" smtClean="0"/>
              <a:t> </a:t>
            </a:r>
            <a:r>
              <a:rPr lang="fr-FR" baseline="0" dirty="0" err="1" smtClean="0"/>
              <a:t>remove</a:t>
            </a:r>
            <a:r>
              <a:rPr lang="fr-FR" baseline="0" dirty="0" smtClean="0"/>
              <a:t> </a:t>
            </a:r>
            <a:r>
              <a:rPr lang="fr-FR" baseline="0" dirty="0" err="1" smtClean="0"/>
              <a:t>these</a:t>
            </a:r>
            <a:r>
              <a:rPr lang="fr-FR" baseline="0" dirty="0" smtClean="0"/>
              <a:t> limitation by:</a:t>
            </a:r>
          </a:p>
          <a:p>
            <a:r>
              <a:rPr lang="fr-FR" baseline="0" dirty="0" err="1" smtClean="0"/>
              <a:t>Removing</a:t>
            </a:r>
            <a:r>
              <a:rPr lang="fr-FR" baseline="0" dirty="0" smtClean="0"/>
              <a:t> the SPOF. </a:t>
            </a:r>
          </a:p>
          <a:p>
            <a:r>
              <a:rPr lang="fr-FR" baseline="0" dirty="0" err="1" smtClean="0"/>
              <a:t>Delivering</a:t>
            </a:r>
            <a:r>
              <a:rPr lang="fr-FR" baseline="0" dirty="0" smtClean="0"/>
              <a:t> intelligence </a:t>
            </a:r>
            <a:r>
              <a:rPr lang="fr-FR" baseline="0" dirty="0" err="1" smtClean="0"/>
              <a:t>at</a:t>
            </a:r>
            <a:r>
              <a:rPr lang="fr-FR" baseline="0" dirty="0" smtClean="0"/>
              <a:t> the </a:t>
            </a:r>
            <a:r>
              <a:rPr lang="fr-FR" baseline="0" dirty="0" err="1" smtClean="0"/>
              <a:t>edge</a:t>
            </a:r>
            <a:r>
              <a:rPr lang="fr-FR" baseline="0" dirty="0" smtClean="0"/>
              <a:t>, </a:t>
            </a:r>
            <a:r>
              <a:rPr lang="fr-FR" baseline="0" dirty="0" err="1" smtClean="0"/>
              <a:t>Qos</a:t>
            </a:r>
            <a:r>
              <a:rPr lang="fr-FR" baseline="0" dirty="0" smtClean="0"/>
              <a:t>, </a:t>
            </a:r>
            <a:r>
              <a:rPr lang="fr-FR" baseline="0" dirty="0" err="1" smtClean="0"/>
              <a:t>packet</a:t>
            </a:r>
            <a:r>
              <a:rPr lang="fr-FR" baseline="0" dirty="0" smtClean="0"/>
              <a:t> </a:t>
            </a:r>
            <a:r>
              <a:rPr lang="fr-FR" baseline="0" dirty="0" err="1" smtClean="0"/>
              <a:t>filtering</a:t>
            </a:r>
            <a:r>
              <a:rPr lang="fr-FR" baseline="0" dirty="0" smtClean="0"/>
              <a:t>…</a:t>
            </a:r>
          </a:p>
          <a:p>
            <a:r>
              <a:rPr lang="fr-FR" baseline="0" dirty="0" smtClean="0"/>
              <a:t>Much more </a:t>
            </a:r>
            <a:r>
              <a:rPr lang="fr-FR" baseline="0" dirty="0" err="1" smtClean="0"/>
              <a:t>scalable</a:t>
            </a:r>
            <a:r>
              <a:rPr lang="fr-FR" baseline="0" dirty="0" smtClean="0"/>
              <a:t> for the </a:t>
            </a:r>
            <a:r>
              <a:rPr lang="fr-FR" baseline="0" dirty="0" err="1" smtClean="0"/>
              <a:t>next</a:t>
            </a:r>
            <a:r>
              <a:rPr lang="fr-FR" baseline="0" dirty="0" smtClean="0"/>
              <a:t> </a:t>
            </a:r>
            <a:r>
              <a:rPr lang="fr-FR" baseline="0" dirty="0" err="1" smtClean="0"/>
              <a:t>ssantdard</a:t>
            </a:r>
            <a:r>
              <a:rPr lang="fr-FR" baseline="0" dirty="0" smtClean="0"/>
              <a:t> 11ac. </a:t>
            </a:r>
            <a:r>
              <a:rPr lang="fr-FR" baseline="0" dirty="0" err="1" smtClean="0"/>
              <a:t>instead</a:t>
            </a:r>
            <a:r>
              <a:rPr lang="fr-FR" baseline="0" dirty="0" smtClean="0"/>
              <a:t> of </a:t>
            </a:r>
            <a:r>
              <a:rPr lang="fr-FR" baseline="0" dirty="0" err="1" smtClean="0"/>
              <a:t>increasing</a:t>
            </a:r>
            <a:r>
              <a:rPr lang="fr-FR" baseline="0" dirty="0" smtClean="0"/>
              <a:t> the </a:t>
            </a:r>
            <a:r>
              <a:rPr lang="fr-FR" baseline="0" dirty="0" err="1" smtClean="0"/>
              <a:t>number</a:t>
            </a:r>
            <a:r>
              <a:rPr lang="fr-FR" baseline="0" dirty="0" smtClean="0"/>
              <a:t> of AP and </a:t>
            </a:r>
            <a:r>
              <a:rPr lang="fr-FR" baseline="0" dirty="0" err="1" smtClean="0"/>
              <a:t>controller</a:t>
            </a:r>
            <a:r>
              <a:rPr lang="fr-FR" baseline="0" dirty="0" smtClean="0"/>
              <a:t>.</a:t>
            </a:r>
          </a:p>
          <a:p>
            <a:r>
              <a:rPr lang="fr-FR" baseline="0" dirty="0" smtClean="0"/>
              <a:t> </a:t>
            </a:r>
          </a:p>
          <a:p>
            <a:endParaRPr lang="fr-FR" baseline="0" dirty="0" smtClean="0"/>
          </a:p>
          <a:p>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3</a:t>
            </a:fld>
            <a:endParaRPr lang="en-US" dirty="0"/>
          </a:p>
        </p:txBody>
      </p:sp>
    </p:spTree>
    <p:extLst>
      <p:ext uri="{BB962C8B-B14F-4D97-AF65-F5344CB8AC3E}">
        <p14:creationId xmlns:p14="http://schemas.microsoft.com/office/powerpoint/2010/main" val="135536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Also</a:t>
            </a:r>
            <a:r>
              <a:rPr lang="fr-FR" dirty="0" smtClean="0"/>
              <a:t> as </a:t>
            </a:r>
            <a:r>
              <a:rPr lang="fr-FR" dirty="0" err="1" smtClean="0"/>
              <a:t>you</a:t>
            </a:r>
            <a:r>
              <a:rPr lang="fr-FR" dirty="0" smtClean="0"/>
              <a:t> </a:t>
            </a:r>
            <a:r>
              <a:rPr lang="fr-FR" dirty="0" err="1" smtClean="0"/>
              <a:t>can</a:t>
            </a:r>
            <a:r>
              <a:rPr lang="fr-FR" dirty="0" smtClean="0"/>
              <a:t> </a:t>
            </a:r>
            <a:r>
              <a:rPr lang="fr-FR" dirty="0" err="1" smtClean="0"/>
              <a:t>see</a:t>
            </a:r>
            <a:r>
              <a:rPr lang="fr-FR" dirty="0" smtClean="0"/>
              <a:t> on </a:t>
            </a:r>
            <a:r>
              <a:rPr lang="fr-FR" dirty="0" err="1" smtClean="0"/>
              <a:t>this</a:t>
            </a:r>
            <a:r>
              <a:rPr lang="fr-FR" dirty="0" smtClean="0"/>
              <a:t> </a:t>
            </a:r>
            <a:r>
              <a:rPr lang="fr-FR" dirty="0" err="1" smtClean="0"/>
              <a:t>slide</a:t>
            </a:r>
            <a:r>
              <a:rPr lang="fr-FR" dirty="0" smtClean="0"/>
              <a:t> by putting DPI </a:t>
            </a:r>
            <a:r>
              <a:rPr lang="fr-FR" dirty="0" err="1" smtClean="0"/>
              <a:t>at</a:t>
            </a:r>
            <a:r>
              <a:rPr lang="fr-FR" dirty="0" smtClean="0"/>
              <a:t> the </a:t>
            </a:r>
            <a:r>
              <a:rPr lang="fr-FR" dirty="0" err="1" smtClean="0"/>
              <a:t>edge</a:t>
            </a:r>
            <a:r>
              <a:rPr lang="fr-FR" dirty="0" smtClean="0"/>
              <a:t> on the AP </a:t>
            </a:r>
            <a:r>
              <a:rPr lang="fr-FR" dirty="0" err="1" smtClean="0"/>
              <a:t>we</a:t>
            </a:r>
            <a:r>
              <a:rPr lang="fr-FR" dirty="0" smtClean="0"/>
              <a:t> have</a:t>
            </a:r>
            <a:r>
              <a:rPr lang="fr-FR" baseline="0" dirty="0" smtClean="0"/>
              <a:t> a first </a:t>
            </a:r>
            <a:r>
              <a:rPr lang="fr-FR" baseline="0" dirty="0" err="1" smtClean="0"/>
              <a:t>level</a:t>
            </a:r>
            <a:r>
              <a:rPr lang="fr-FR" baseline="0" dirty="0" smtClean="0"/>
              <a:t> of protection </a:t>
            </a:r>
            <a:r>
              <a:rPr lang="fr-FR" baseline="0" dirty="0" err="1" smtClean="0"/>
              <a:t>at</a:t>
            </a:r>
            <a:r>
              <a:rPr lang="fr-FR" baseline="0" dirty="0" smtClean="0"/>
              <a:t> the </a:t>
            </a:r>
            <a:r>
              <a:rPr lang="fr-FR" baseline="0" dirty="0" err="1" smtClean="0"/>
              <a:t>edge</a:t>
            </a:r>
            <a:r>
              <a:rPr lang="fr-FR" baseline="0" dirty="0" smtClean="0"/>
              <a:t> in addition of </a:t>
            </a:r>
            <a:r>
              <a:rPr lang="fr-FR" baseline="0" dirty="0" err="1" smtClean="0"/>
              <a:t>what</a:t>
            </a:r>
            <a:r>
              <a:rPr lang="fr-FR" baseline="0" dirty="0" smtClean="0"/>
              <a:t> </a:t>
            </a:r>
            <a:r>
              <a:rPr lang="fr-FR" baseline="0" dirty="0" err="1" smtClean="0"/>
              <a:t>you</a:t>
            </a:r>
            <a:r>
              <a:rPr lang="fr-FR" baseline="0" dirty="0" smtClean="0"/>
              <a:t> </a:t>
            </a:r>
            <a:r>
              <a:rPr lang="fr-FR" baseline="0" dirty="0" err="1" smtClean="0"/>
              <a:t>can</a:t>
            </a:r>
            <a:r>
              <a:rPr lang="fr-FR" baseline="0" dirty="0" smtClean="0"/>
              <a:t> </a:t>
            </a:r>
            <a:r>
              <a:rPr lang="fr-FR" baseline="0" dirty="0" err="1" smtClean="0"/>
              <a:t>already</a:t>
            </a:r>
            <a:r>
              <a:rPr lang="fr-FR" baseline="0" dirty="0" smtClean="0"/>
              <a:t> have in the </a:t>
            </a:r>
            <a:r>
              <a:rPr lang="fr-FR" baseline="0" dirty="0" err="1" smtClean="0"/>
              <a:t>core</a:t>
            </a:r>
            <a:r>
              <a:rPr lang="fr-FR" baseline="0" dirty="0" smtClean="0"/>
              <a:t> </a:t>
            </a:r>
            <a:r>
              <a:rPr lang="fr-FR" baseline="0" dirty="0" err="1" smtClean="0"/>
              <a:t>like</a:t>
            </a:r>
            <a:r>
              <a:rPr lang="fr-FR" baseline="0" dirty="0" smtClean="0"/>
              <a:t> FW, UTM ….</a:t>
            </a:r>
          </a:p>
          <a:p>
            <a:r>
              <a:rPr lang="fr-FR" baseline="0" dirty="0" err="1" smtClean="0"/>
              <a:t>Spreading</a:t>
            </a:r>
            <a:r>
              <a:rPr lang="fr-FR" baseline="0" dirty="0" smtClean="0"/>
              <a:t> DPI </a:t>
            </a:r>
            <a:r>
              <a:rPr lang="fr-FR" baseline="0" dirty="0" err="1" smtClean="0"/>
              <a:t>across</a:t>
            </a:r>
            <a:r>
              <a:rPr lang="fr-FR" baseline="0" dirty="0" smtClean="0"/>
              <a:t>  AP vs </a:t>
            </a:r>
            <a:r>
              <a:rPr lang="fr-FR" baseline="0" dirty="0" err="1" smtClean="0"/>
              <a:t>having</a:t>
            </a:r>
            <a:r>
              <a:rPr lang="fr-FR" baseline="0" dirty="0" smtClean="0"/>
              <a:t> all </a:t>
            </a:r>
            <a:r>
              <a:rPr lang="fr-FR" baseline="0" dirty="0" err="1" smtClean="0"/>
              <a:t>done</a:t>
            </a:r>
            <a:r>
              <a:rPr lang="fr-FR" baseline="0" dirty="0" smtClean="0"/>
              <a:t> </a:t>
            </a:r>
            <a:r>
              <a:rPr lang="fr-FR" baseline="0" dirty="0" err="1" smtClean="0"/>
              <a:t>at</a:t>
            </a:r>
            <a:r>
              <a:rPr lang="fr-FR" baseline="0" dirty="0" smtClean="0"/>
              <a:t> the </a:t>
            </a:r>
            <a:r>
              <a:rPr lang="fr-FR" baseline="0" dirty="0" err="1" smtClean="0"/>
              <a:t>controller</a:t>
            </a:r>
            <a:r>
              <a:rPr lang="fr-FR" baseline="0" dirty="0" smtClean="0"/>
              <a:t>. DPI </a:t>
            </a:r>
            <a:r>
              <a:rPr lang="fr-FR" baseline="0" dirty="0" err="1" smtClean="0"/>
              <a:t>being</a:t>
            </a:r>
            <a:r>
              <a:rPr lang="fr-FR" baseline="0" dirty="0" smtClean="0"/>
              <a:t> a processor intensive </a:t>
            </a:r>
            <a:r>
              <a:rPr lang="fr-FR" baseline="0" dirty="0" err="1" smtClean="0"/>
              <a:t>mechanism</a:t>
            </a:r>
            <a:r>
              <a:rPr lang="fr-FR" baseline="0" dirty="0" smtClean="0"/>
              <a:t>.</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4</a:t>
            </a:fld>
            <a:endParaRPr lang="en-US" dirty="0"/>
          </a:p>
        </p:txBody>
      </p:sp>
    </p:spTree>
    <p:extLst>
      <p:ext uri="{BB962C8B-B14F-4D97-AF65-F5344CB8AC3E}">
        <p14:creationId xmlns:p14="http://schemas.microsoft.com/office/powerpoint/2010/main" val="99226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a:t>
            </a:r>
            <a:r>
              <a:rPr lang="en-US" baseline="0" dirty="0" smtClean="0"/>
              <a:t> we launching in May? </a:t>
            </a:r>
          </a:p>
          <a:p>
            <a:r>
              <a:rPr lang="en-US" baseline="0" dirty="0" smtClean="0"/>
              <a:t>Describe the slide.</a:t>
            </a:r>
            <a:endParaRPr lang="en-US" dirty="0" smtClean="0"/>
          </a:p>
        </p:txBody>
      </p:sp>
      <p:sp>
        <p:nvSpPr>
          <p:cNvPr id="4" name="Slide Number Placeholder 3"/>
          <p:cNvSpPr>
            <a:spLocks noGrp="1"/>
          </p:cNvSpPr>
          <p:nvPr>
            <p:ph type="sldNum" sz="quarter" idx="10"/>
          </p:nvPr>
        </p:nvSpPr>
        <p:spPr/>
        <p:txBody>
          <a:bodyPr/>
          <a:lstStyle/>
          <a:p>
            <a:fld id="{562A17E2-4720-1544-A917-1F8D2DBF432E}" type="slidenum">
              <a:rPr lang="es-ES" smtClean="0"/>
              <a:t>5</a:t>
            </a:fld>
            <a:endParaRPr lang="es-ES"/>
          </a:p>
        </p:txBody>
      </p:sp>
    </p:spTree>
    <p:extLst>
      <p:ext uri="{BB962C8B-B14F-4D97-AF65-F5344CB8AC3E}">
        <p14:creationId xmlns:p14="http://schemas.microsoft.com/office/powerpoint/2010/main" val="10781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6</a:t>
            </a:fld>
            <a:endParaRPr lang="en-US" dirty="0"/>
          </a:p>
        </p:txBody>
      </p:sp>
    </p:spTree>
    <p:extLst>
      <p:ext uri="{BB962C8B-B14F-4D97-AF65-F5344CB8AC3E}">
        <p14:creationId xmlns:p14="http://schemas.microsoft.com/office/powerpoint/2010/main" val="153656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100" b="0" i="0" u="none" strike="noStrike" kern="1200" baseline="0" dirty="0" smtClean="0">
              <a:solidFill>
                <a:schemeClr val="tx1"/>
              </a:solidFill>
              <a:latin typeface="+mn-lt"/>
              <a:ea typeface="+mn-ea"/>
              <a:cs typeface="+mn-cs"/>
            </a:endParaRPr>
          </a:p>
          <a:p>
            <a:r>
              <a:rPr lang="fr-FR" sz="1100" b="0" i="0" u="none" strike="noStrike" kern="1200" baseline="0" dirty="0" smtClean="0">
                <a:solidFill>
                  <a:schemeClr val="tx1"/>
                </a:solidFill>
                <a:latin typeface="+mn-lt"/>
                <a:ea typeface="+mn-ea"/>
                <a:cs typeface="+mn-cs"/>
              </a:rPr>
              <a:t> </a:t>
            </a:r>
            <a:r>
              <a:rPr lang="fr-FR" sz="1100" b="0" i="0" u="none" strike="noStrike" kern="1200" baseline="0" dirty="0" err="1" smtClean="0">
                <a:solidFill>
                  <a:schemeClr val="tx1"/>
                </a:solidFill>
                <a:latin typeface="+mn-lt"/>
                <a:ea typeface="+mn-ea"/>
                <a:cs typeface="+mn-cs"/>
              </a:rPr>
              <a:t>At</a:t>
            </a:r>
            <a:r>
              <a:rPr lang="fr-FR" sz="1100" b="0" i="0" u="none" strike="noStrike" kern="1200" baseline="0" dirty="0" smtClean="0">
                <a:solidFill>
                  <a:schemeClr val="tx1"/>
                </a:solidFill>
                <a:latin typeface="+mn-lt"/>
                <a:ea typeface="+mn-ea"/>
                <a:cs typeface="+mn-cs"/>
              </a:rPr>
              <a:t> A </a:t>
            </a:r>
            <a:r>
              <a:rPr lang="fr-FR" sz="1100" b="0" i="0" u="none" strike="noStrike" kern="1200" baseline="0" dirty="0" err="1" smtClean="0">
                <a:solidFill>
                  <a:schemeClr val="tx1"/>
                </a:solidFill>
                <a:latin typeface="+mn-lt"/>
                <a:ea typeface="+mn-ea"/>
                <a:cs typeface="+mn-cs"/>
              </a:rPr>
              <a:t>Glance</a:t>
            </a:r>
            <a:r>
              <a:rPr lang="fr-FR" sz="1100" b="0" i="0" u="none" strike="noStrike" kern="1200" baseline="0" dirty="0" smtClean="0">
                <a:solidFill>
                  <a:schemeClr val="tx1"/>
                </a:solidFill>
                <a:latin typeface="+mn-lt"/>
                <a:ea typeface="+mn-ea"/>
                <a:cs typeface="+mn-cs"/>
              </a:rPr>
              <a:t> </a:t>
            </a:r>
            <a:r>
              <a:rPr lang="fr-FR" sz="1100" b="0" i="0" u="none" strike="noStrike" kern="1200" baseline="0" dirty="0" err="1" smtClean="0">
                <a:solidFill>
                  <a:schemeClr val="tx1"/>
                </a:solidFill>
                <a:latin typeface="+mn-lt"/>
                <a:ea typeface="+mn-ea"/>
                <a:cs typeface="+mn-cs"/>
              </a:rPr>
              <a:t>this</a:t>
            </a:r>
            <a:r>
              <a:rPr lang="fr-FR" sz="1100" b="0" i="0" u="none" strike="noStrike" kern="1200" baseline="0" dirty="0" smtClean="0">
                <a:solidFill>
                  <a:schemeClr val="tx1"/>
                </a:solidFill>
                <a:latin typeface="+mn-lt"/>
                <a:ea typeface="+mn-ea"/>
                <a:cs typeface="+mn-cs"/>
              </a:rPr>
              <a:t> AP support  </a:t>
            </a:r>
          </a:p>
          <a:p>
            <a:r>
              <a:rPr lang="en-US" sz="1100" b="0" i="0" u="none" strike="noStrike" kern="1200" baseline="0" dirty="0" smtClean="0">
                <a:solidFill>
                  <a:schemeClr val="tx1"/>
                </a:solidFill>
                <a:latin typeface="+mn-lt"/>
                <a:ea typeface="+mn-ea"/>
                <a:cs typeface="+mn-cs"/>
              </a:rPr>
              <a:t>• Dual radio</a:t>
            </a:r>
          </a:p>
          <a:p>
            <a:endParaRPr lang="fr-FR"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 2x2 802.11ac AP with 1.7Gbps total Wi-Fi bandwidth for 9132 and up to 3x3 802.11ac AP with 2.6Gbps total Wi-Fi bandwidth for 9133</a:t>
            </a:r>
          </a:p>
          <a:p>
            <a:r>
              <a:rPr lang="en-US" sz="1100" b="0" i="0" u="none" strike="noStrike" kern="1200" baseline="0" dirty="0" smtClean="0">
                <a:solidFill>
                  <a:schemeClr val="tx1"/>
                </a:solidFill>
                <a:latin typeface="+mn-lt"/>
                <a:ea typeface="+mn-ea"/>
                <a:cs typeface="+mn-cs"/>
              </a:rPr>
              <a:t>• Two software programmable radios for mixed 2.4/5GHz or dual concurrent 5GHz operation </a:t>
            </a:r>
          </a:p>
          <a:p>
            <a:r>
              <a:rPr lang="en-US" sz="1100" b="0" i="0" u="none" strike="noStrike" kern="1200" baseline="0" dirty="0" smtClean="0">
                <a:solidFill>
                  <a:schemeClr val="tx1"/>
                </a:solidFill>
                <a:latin typeface="+mn-lt"/>
                <a:ea typeface="+mn-ea"/>
                <a:cs typeface="+mn-cs"/>
              </a:rPr>
              <a:t>• 802.11ac speed optimization ™ </a:t>
            </a:r>
          </a:p>
          <a:p>
            <a:r>
              <a:rPr lang="fr-FR" sz="1100" b="0" i="0" u="none" strike="noStrike" kern="1200" baseline="0" dirty="0" smtClean="0">
                <a:solidFill>
                  <a:schemeClr val="tx1"/>
                </a:solidFill>
                <a:latin typeface="+mn-lt"/>
                <a:ea typeface="+mn-ea"/>
                <a:cs typeface="+mn-cs"/>
              </a:rPr>
              <a:t>• </a:t>
            </a:r>
            <a:r>
              <a:rPr lang="fr-FR" sz="1100" b="0" i="0" u="none" strike="noStrike" kern="1200" baseline="0" dirty="0" err="1" smtClean="0">
                <a:solidFill>
                  <a:schemeClr val="tx1"/>
                </a:solidFill>
                <a:latin typeface="+mn-lt"/>
                <a:ea typeface="+mn-ea"/>
                <a:cs typeface="+mn-cs"/>
              </a:rPr>
              <a:t>Integrated</a:t>
            </a:r>
            <a:r>
              <a:rPr lang="fr-FR" sz="1100" b="0" i="0" u="none" strike="noStrike" kern="1200" baseline="0" dirty="0" smtClean="0">
                <a:solidFill>
                  <a:schemeClr val="tx1"/>
                </a:solidFill>
                <a:latin typeface="+mn-lt"/>
                <a:ea typeface="+mn-ea"/>
                <a:cs typeface="+mn-cs"/>
              </a:rPr>
              <a:t> omni-</a:t>
            </a:r>
            <a:r>
              <a:rPr lang="fr-FR" sz="1100" b="0" i="0" u="none" strike="noStrike" kern="1200" baseline="0" dirty="0" err="1" smtClean="0">
                <a:solidFill>
                  <a:schemeClr val="tx1"/>
                </a:solidFill>
                <a:latin typeface="+mn-lt"/>
                <a:ea typeface="+mn-ea"/>
                <a:cs typeface="+mn-cs"/>
              </a:rPr>
              <a:t>directional</a:t>
            </a:r>
            <a:r>
              <a:rPr lang="fr-FR" sz="1100" b="0" i="0" u="none" strike="noStrike" kern="1200" baseline="0" dirty="0" smtClean="0">
                <a:solidFill>
                  <a:schemeClr val="tx1"/>
                </a:solidFill>
                <a:latin typeface="+mn-lt"/>
                <a:ea typeface="+mn-ea"/>
                <a:cs typeface="+mn-cs"/>
              </a:rPr>
              <a:t>, </a:t>
            </a:r>
            <a:r>
              <a:rPr lang="fr-FR" sz="1100" b="0" i="0" u="none" strike="noStrike" kern="1200" baseline="0" dirty="0" err="1" smtClean="0">
                <a:solidFill>
                  <a:schemeClr val="tx1"/>
                </a:solidFill>
                <a:latin typeface="+mn-lt"/>
                <a:ea typeface="+mn-ea"/>
                <a:cs typeface="+mn-cs"/>
              </a:rPr>
              <a:t>internal</a:t>
            </a:r>
            <a:r>
              <a:rPr lang="fr-FR" sz="1100" b="0" i="0" u="none" strike="noStrike" kern="1200" baseline="0" dirty="0" smtClean="0">
                <a:solidFill>
                  <a:schemeClr val="tx1"/>
                </a:solidFill>
                <a:latin typeface="+mn-lt"/>
                <a:ea typeface="+mn-ea"/>
                <a:cs typeface="+mn-cs"/>
              </a:rPr>
              <a:t> </a:t>
            </a:r>
            <a:r>
              <a:rPr lang="fr-FR" sz="1100" b="0" i="0" u="none" strike="noStrike" kern="1200" baseline="0" dirty="0" err="1" smtClean="0">
                <a:solidFill>
                  <a:schemeClr val="tx1"/>
                </a:solidFill>
                <a:latin typeface="+mn-lt"/>
                <a:ea typeface="+mn-ea"/>
                <a:cs typeface="+mn-cs"/>
              </a:rPr>
              <a:t>antennas</a:t>
            </a:r>
            <a:r>
              <a:rPr lang="fr-FR" sz="1100" b="0" i="0" u="none" strike="noStrike" kern="1200" baseline="0" dirty="0" smtClean="0">
                <a:solidFill>
                  <a:schemeClr val="tx1"/>
                </a:solidFill>
                <a:latin typeface="+mn-lt"/>
                <a:ea typeface="+mn-ea"/>
                <a:cs typeface="+mn-cs"/>
              </a:rPr>
              <a:t> </a:t>
            </a:r>
          </a:p>
          <a:p>
            <a:r>
              <a:rPr lang="en-US" sz="1100" b="0" i="0" u="none" strike="noStrike" kern="1200" baseline="0" dirty="0" smtClean="0">
                <a:solidFill>
                  <a:schemeClr val="tx1"/>
                </a:solidFill>
                <a:latin typeface="+mn-lt"/>
                <a:ea typeface="+mn-ea"/>
                <a:cs typeface="+mn-cs"/>
              </a:rPr>
              <a:t>• Supports up to 240 users with 2 – 1Gbps uplinks </a:t>
            </a:r>
          </a:p>
          <a:p>
            <a:r>
              <a:rPr lang="fr-FR" sz="1100" b="0" i="0" u="none" strike="noStrike" kern="1200" baseline="0" dirty="0" smtClean="0">
                <a:solidFill>
                  <a:schemeClr val="tx1"/>
                </a:solidFill>
                <a:latin typeface="+mn-lt"/>
                <a:ea typeface="+mn-ea"/>
                <a:cs typeface="+mn-cs"/>
              </a:rPr>
              <a:t>• </a:t>
            </a:r>
            <a:r>
              <a:rPr lang="fr-FR" sz="1100" b="0" i="0" u="none" strike="noStrike" kern="1200" baseline="0" dirty="0" err="1" smtClean="0">
                <a:solidFill>
                  <a:schemeClr val="tx1"/>
                </a:solidFill>
                <a:latin typeface="+mn-lt"/>
                <a:ea typeface="+mn-ea"/>
                <a:cs typeface="+mn-cs"/>
              </a:rPr>
              <a:t>Integrated</a:t>
            </a:r>
            <a:r>
              <a:rPr lang="fr-FR" sz="1100" b="0" i="0" u="none" strike="noStrike" kern="1200" baseline="0" dirty="0" smtClean="0">
                <a:solidFill>
                  <a:schemeClr val="tx1"/>
                </a:solidFill>
                <a:latin typeface="+mn-lt"/>
                <a:ea typeface="+mn-ea"/>
                <a:cs typeface="+mn-cs"/>
              </a:rPr>
              <a:t> Controller </a:t>
            </a:r>
          </a:p>
          <a:p>
            <a:r>
              <a:rPr lang="fr-FR" sz="1100" b="0" i="0" u="none" strike="noStrike" kern="1200" baseline="0" dirty="0" smtClean="0">
                <a:solidFill>
                  <a:schemeClr val="tx1"/>
                </a:solidFill>
                <a:latin typeface="+mn-lt"/>
                <a:ea typeface="+mn-ea"/>
                <a:cs typeface="+mn-cs"/>
              </a:rPr>
              <a:t>• On-</a:t>
            </a:r>
            <a:r>
              <a:rPr lang="fr-FR" sz="1100" b="0" i="0" u="none" strike="noStrike" kern="1200" baseline="0" dirty="0" err="1" smtClean="0">
                <a:solidFill>
                  <a:schemeClr val="tx1"/>
                </a:solidFill>
                <a:latin typeface="+mn-lt"/>
                <a:ea typeface="+mn-ea"/>
                <a:cs typeface="+mn-cs"/>
              </a:rPr>
              <a:t>premise</a:t>
            </a:r>
            <a:r>
              <a:rPr lang="fr-FR" sz="1100" b="0" i="0" u="none" strike="noStrike" kern="1200" baseline="0" dirty="0" smtClean="0">
                <a:solidFill>
                  <a:schemeClr val="tx1"/>
                </a:solidFill>
                <a:latin typeface="+mn-lt"/>
                <a:ea typeface="+mn-ea"/>
                <a:cs typeface="+mn-cs"/>
              </a:rPr>
              <a:t> management </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7</a:t>
            </a:fld>
            <a:endParaRPr lang="en-US" dirty="0"/>
          </a:p>
        </p:txBody>
      </p:sp>
    </p:spTree>
    <p:extLst>
      <p:ext uri="{BB962C8B-B14F-4D97-AF65-F5344CB8AC3E}">
        <p14:creationId xmlns:p14="http://schemas.microsoft.com/office/powerpoint/2010/main" val="162191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 9122 Outdoor  Access Point provides WLAN technology in a hardened case for harsh environments. The unique case design protects the AP electronics from rain, heat, cold, direct sun, and wind. The hardened Access Point includes two software programmable (2.4GHz and 5GHz) radios with two lightning protected RP-TNC style connectors each, integrated wireless controller, application-level intelligence, automated provisioning, and cloud management (optional) contained in a hardened case. The outdoor 9122 AP is designed to meet requirements for extending wireless coverage outdoors or in other harsh environments such as playgrounds, campus quads, stadium stands and warehouse freezers. In addition the 9122 is an ideal candidate for high speed point-to-point wireless data links directly connecting networks across streets, building….  </a:t>
            </a:r>
          </a:p>
          <a:p>
            <a:r>
              <a:rPr lang="fr-FR" sz="1100" b="0" i="0" u="none" strike="noStrike" kern="1200" baseline="0" dirty="0" err="1" smtClean="0">
                <a:solidFill>
                  <a:schemeClr val="tx1"/>
                </a:solidFill>
                <a:latin typeface="+mn-lt"/>
                <a:ea typeface="+mn-ea"/>
                <a:cs typeface="+mn-cs"/>
              </a:rPr>
              <a:t>At</a:t>
            </a:r>
            <a:r>
              <a:rPr lang="fr-FR" sz="1100" b="0" i="0" u="none" strike="noStrike" kern="1200" baseline="0" dirty="0" smtClean="0">
                <a:solidFill>
                  <a:schemeClr val="tx1"/>
                </a:solidFill>
                <a:latin typeface="+mn-lt"/>
                <a:ea typeface="+mn-ea"/>
                <a:cs typeface="+mn-cs"/>
              </a:rPr>
              <a:t> A </a:t>
            </a:r>
            <a:r>
              <a:rPr lang="fr-FR" sz="1100" b="0" i="0" u="none" strike="noStrike" kern="1200" baseline="0" dirty="0" err="1" smtClean="0">
                <a:solidFill>
                  <a:schemeClr val="tx1"/>
                </a:solidFill>
                <a:latin typeface="+mn-lt"/>
                <a:ea typeface="+mn-ea"/>
                <a:cs typeface="+mn-cs"/>
              </a:rPr>
              <a:t>Glance</a:t>
            </a:r>
            <a:r>
              <a:rPr lang="fr-FR" sz="1100" b="0" i="0" u="none" strike="noStrike" kern="1200" baseline="0" dirty="0" smtClean="0">
                <a:solidFill>
                  <a:schemeClr val="tx1"/>
                </a:solidFill>
                <a:latin typeface="+mn-lt"/>
                <a:ea typeface="+mn-ea"/>
                <a:cs typeface="+mn-cs"/>
              </a:rPr>
              <a:t> </a:t>
            </a:r>
          </a:p>
          <a:p>
            <a:r>
              <a:rPr lang="pt-BR" sz="1100" b="0" i="0" u="none" strike="noStrike" kern="1200" baseline="0" dirty="0" smtClean="0">
                <a:solidFill>
                  <a:schemeClr val="tx1"/>
                </a:solidFill>
                <a:latin typeface="+mn-lt"/>
                <a:ea typeface="+mn-ea"/>
                <a:cs typeface="+mn-cs"/>
              </a:rPr>
              <a:t>• Dual radio 300Mbps (2x2 MIMO) 802.11n AP </a:t>
            </a:r>
            <a:endParaRPr lang="fr-FR" dirty="0" smtClean="0"/>
          </a:p>
          <a:p>
            <a:endParaRPr lang="fr-FR"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It is completely dust sealed and meets the requirements for IP65. The product has been tested to operate in temperatures as low as -40˚C and as high as +55˚C.</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8</a:t>
            </a:fld>
            <a:endParaRPr lang="en-US" dirty="0"/>
          </a:p>
        </p:txBody>
      </p:sp>
    </p:spTree>
    <p:extLst>
      <p:ext uri="{BB962C8B-B14F-4D97-AF65-F5344CB8AC3E}">
        <p14:creationId xmlns:p14="http://schemas.microsoft.com/office/powerpoint/2010/main" val="353674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I’ve</a:t>
            </a:r>
            <a:r>
              <a:rPr lang="fr-FR" dirty="0" smtClean="0"/>
              <a:t> been </a:t>
            </a:r>
            <a:r>
              <a:rPr lang="fr-FR" dirty="0" err="1" smtClean="0"/>
              <a:t>talking</a:t>
            </a:r>
            <a:r>
              <a:rPr lang="fr-FR" dirty="0" smtClean="0"/>
              <a:t> about the new </a:t>
            </a:r>
            <a:r>
              <a:rPr lang="fr-FR" dirty="0" err="1" smtClean="0"/>
              <a:t>satndard</a:t>
            </a:r>
            <a:r>
              <a:rPr lang="fr-FR" dirty="0" smtClean="0"/>
              <a:t> 802.11ac. </a:t>
            </a:r>
            <a:r>
              <a:rPr lang="fr-FR" dirty="0" err="1" smtClean="0"/>
              <a:t>Here’s</a:t>
            </a:r>
            <a:r>
              <a:rPr lang="fr-FR" dirty="0" smtClean="0"/>
              <a:t> a</a:t>
            </a:r>
            <a:r>
              <a:rPr lang="fr-FR" baseline="0" dirty="0" smtClean="0"/>
              <a:t> high </a:t>
            </a:r>
            <a:r>
              <a:rPr lang="fr-FR" baseline="0" dirty="0" err="1" smtClean="0"/>
              <a:t>level</a:t>
            </a:r>
            <a:r>
              <a:rPr lang="fr-FR" baseline="0" dirty="0" smtClean="0"/>
              <a:t> </a:t>
            </a:r>
            <a:r>
              <a:rPr lang="fr-FR" baseline="0" dirty="0" err="1" smtClean="0"/>
              <a:t>detai</a:t>
            </a:r>
            <a:r>
              <a:rPr lang="fr-FR" baseline="0" dirty="0" smtClean="0"/>
              <a:t> lof </a:t>
            </a:r>
            <a:r>
              <a:rPr lang="fr-FR" baseline="0" dirty="0" err="1" smtClean="0"/>
              <a:t>what’s</a:t>
            </a:r>
            <a:r>
              <a:rPr lang="fr-FR" baseline="0" dirty="0" smtClean="0"/>
              <a:t> </a:t>
            </a:r>
            <a:r>
              <a:rPr lang="fr-FR" baseline="0" dirty="0" err="1" smtClean="0"/>
              <a:t>coming</a:t>
            </a:r>
            <a:r>
              <a:rPr lang="fr-FR" baseline="0" dirty="0" smtClean="0"/>
              <a:t>.</a:t>
            </a:r>
          </a:p>
          <a:p>
            <a:r>
              <a:rPr lang="fr-FR" baseline="0" dirty="0" smtClean="0"/>
              <a:t>First of all </a:t>
            </a:r>
            <a:r>
              <a:rPr lang="fr-FR" baseline="0" dirty="0" err="1" smtClean="0"/>
              <a:t>like</a:t>
            </a:r>
            <a:r>
              <a:rPr lang="fr-FR" baseline="0" dirty="0" smtClean="0"/>
              <a:t> 11n , 11ac </a:t>
            </a:r>
            <a:r>
              <a:rPr lang="fr-FR" baseline="0" dirty="0" err="1" smtClean="0"/>
              <a:t>will</a:t>
            </a:r>
            <a:r>
              <a:rPr lang="fr-FR" baseline="0" dirty="0" smtClean="0"/>
              <a:t> </a:t>
            </a:r>
            <a:r>
              <a:rPr lang="fr-FR" baseline="0" dirty="0" err="1" smtClean="0"/>
              <a:t>be</a:t>
            </a:r>
            <a:r>
              <a:rPr lang="fr-FR" baseline="0" dirty="0" smtClean="0"/>
              <a:t> the second </a:t>
            </a:r>
            <a:r>
              <a:rPr lang="fr-FR" baseline="0" dirty="0" err="1" smtClean="0"/>
              <a:t>wlan</a:t>
            </a:r>
            <a:r>
              <a:rPr lang="fr-FR" baseline="0" dirty="0" smtClean="0"/>
              <a:t> standard to use MIMO </a:t>
            </a:r>
            <a:r>
              <a:rPr lang="fr-FR" baseline="0" dirty="0" err="1" smtClean="0"/>
              <a:t>technology</a:t>
            </a:r>
            <a:r>
              <a:rPr lang="fr-FR" baseline="0" dirty="0" smtClean="0"/>
              <a:t>. </a:t>
            </a:r>
            <a:r>
              <a:rPr lang="fr-FR" baseline="0" dirty="0" err="1" smtClean="0"/>
              <a:t>Mimo</a:t>
            </a:r>
            <a:r>
              <a:rPr lang="fr-FR" baseline="0" dirty="0" smtClean="0"/>
              <a:t> </a:t>
            </a:r>
            <a:r>
              <a:rPr lang="fr-FR" baseline="0" dirty="0" err="1" smtClean="0"/>
              <a:t>technology</a:t>
            </a:r>
            <a:r>
              <a:rPr lang="fr-FR" baseline="0" dirty="0" smtClean="0"/>
              <a:t> </a:t>
            </a:r>
            <a:r>
              <a:rPr lang="fr-FR" baseline="0" dirty="0" err="1" smtClean="0"/>
              <a:t>allows</a:t>
            </a:r>
            <a:r>
              <a:rPr lang="fr-FR" baseline="0" dirty="0" smtClean="0"/>
              <a:t> the </a:t>
            </a:r>
            <a:r>
              <a:rPr lang="fr-FR" baseline="0" dirty="0" err="1" smtClean="0"/>
              <a:t>sender</a:t>
            </a:r>
            <a:r>
              <a:rPr lang="fr-FR" baseline="0" dirty="0" smtClean="0"/>
              <a:t> to use multiple </a:t>
            </a:r>
            <a:r>
              <a:rPr lang="fr-FR" baseline="0" dirty="0" err="1" smtClean="0"/>
              <a:t>antennas</a:t>
            </a:r>
            <a:r>
              <a:rPr lang="fr-FR" baseline="0" dirty="0" smtClean="0"/>
              <a:t> and </a:t>
            </a:r>
            <a:r>
              <a:rPr lang="fr-FR" baseline="0" dirty="0" err="1" smtClean="0"/>
              <a:t>receive</a:t>
            </a:r>
            <a:r>
              <a:rPr lang="fr-FR" baseline="0" dirty="0" smtClean="0"/>
              <a:t> on multiple </a:t>
            </a:r>
            <a:r>
              <a:rPr lang="fr-FR" baseline="0" dirty="0" err="1" smtClean="0"/>
              <a:t>antennas</a:t>
            </a:r>
            <a:r>
              <a:rPr lang="fr-FR" baseline="0" dirty="0" smtClean="0"/>
              <a:t>. </a:t>
            </a:r>
            <a:r>
              <a:rPr lang="fr-FR" baseline="0" dirty="0" err="1" smtClean="0"/>
              <a:t>Therefore</a:t>
            </a:r>
            <a:r>
              <a:rPr lang="fr-FR" baseline="0" dirty="0" smtClean="0"/>
              <a:t> </a:t>
            </a:r>
            <a:r>
              <a:rPr lang="fr-FR" baseline="0" dirty="0" err="1" smtClean="0"/>
              <a:t>sending</a:t>
            </a:r>
            <a:r>
              <a:rPr lang="fr-FR" baseline="0" dirty="0" smtClean="0"/>
              <a:t> data </a:t>
            </a:r>
            <a:r>
              <a:rPr lang="fr-FR" baseline="0" dirty="0" err="1" smtClean="0"/>
              <a:t>across</a:t>
            </a:r>
            <a:r>
              <a:rPr lang="fr-FR" baseline="0" dirty="0" smtClean="0"/>
              <a:t> multiple spatial </a:t>
            </a:r>
            <a:r>
              <a:rPr lang="fr-FR" baseline="0" dirty="0" err="1" smtClean="0"/>
              <a:t>streams</a:t>
            </a:r>
            <a:r>
              <a:rPr lang="fr-FR" baseline="0" dirty="0" smtClean="0"/>
              <a:t>. By </a:t>
            </a:r>
            <a:r>
              <a:rPr lang="fr-FR" baseline="0" dirty="0" err="1" smtClean="0"/>
              <a:t>doing</a:t>
            </a:r>
            <a:r>
              <a:rPr lang="fr-FR" baseline="0" dirty="0" smtClean="0"/>
              <a:t> </a:t>
            </a:r>
            <a:r>
              <a:rPr lang="fr-FR" baseline="0" dirty="0" err="1" smtClean="0"/>
              <a:t>this</a:t>
            </a:r>
            <a:r>
              <a:rPr lang="fr-FR" baseline="0" dirty="0" smtClean="0"/>
              <a:t>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easy</a:t>
            </a:r>
            <a:r>
              <a:rPr lang="fr-FR" baseline="0" dirty="0" smtClean="0"/>
              <a:t> to </a:t>
            </a:r>
            <a:r>
              <a:rPr lang="fr-FR" baseline="0" dirty="0" err="1" smtClean="0"/>
              <a:t>understand</a:t>
            </a:r>
            <a:r>
              <a:rPr lang="fr-FR" baseline="0" dirty="0" smtClean="0"/>
              <a:t> how </a:t>
            </a:r>
            <a:r>
              <a:rPr lang="fr-FR" baseline="0" dirty="0" err="1" smtClean="0"/>
              <a:t>we</a:t>
            </a:r>
            <a:r>
              <a:rPr lang="fr-FR" baseline="0" dirty="0" smtClean="0"/>
              <a:t> </a:t>
            </a:r>
            <a:r>
              <a:rPr lang="fr-FR" baseline="0" dirty="0" err="1" smtClean="0"/>
              <a:t>can</a:t>
            </a:r>
            <a:r>
              <a:rPr lang="fr-FR" baseline="0" dirty="0" smtClean="0"/>
              <a:t> </a:t>
            </a:r>
            <a:r>
              <a:rPr lang="fr-FR" baseline="0" dirty="0" err="1" smtClean="0"/>
              <a:t>achieve</a:t>
            </a:r>
            <a:r>
              <a:rPr lang="fr-FR" baseline="0" dirty="0" smtClean="0"/>
              <a:t> u </a:t>
            </a:r>
            <a:r>
              <a:rPr lang="fr-FR" baseline="0" dirty="0" err="1" smtClean="0"/>
              <a:t>pto</a:t>
            </a:r>
            <a:r>
              <a:rPr lang="fr-FR" baseline="0" dirty="0" smtClean="0"/>
              <a:t> 1gbps over the air. 11ac in phase 1 </a:t>
            </a:r>
            <a:r>
              <a:rPr lang="fr-FR" baseline="0" dirty="0" err="1" smtClean="0"/>
              <a:t>will</a:t>
            </a:r>
            <a:r>
              <a:rPr lang="fr-FR" baseline="0" dirty="0" smtClean="0"/>
              <a:t> </a:t>
            </a:r>
            <a:r>
              <a:rPr lang="fr-FR" baseline="0" dirty="0" err="1" smtClean="0"/>
              <a:t>allow</a:t>
            </a:r>
            <a:r>
              <a:rPr lang="fr-FR" baseline="0" dirty="0" smtClean="0"/>
              <a:t> up to 8 spatial </a:t>
            </a:r>
            <a:r>
              <a:rPr lang="fr-FR" baseline="0" dirty="0" err="1" smtClean="0"/>
              <a:t>stream</a:t>
            </a:r>
            <a:r>
              <a:rPr lang="fr-FR" baseline="0" dirty="0" smtClean="0"/>
              <a:t> vs 11n up to 4 (600Mbps). A </a:t>
            </a:r>
            <a:r>
              <a:rPr lang="fr-FR" baseline="0" dirty="0" err="1" smtClean="0"/>
              <a:t>huge</a:t>
            </a:r>
            <a:r>
              <a:rPr lang="fr-FR" baseline="0" dirty="0" smtClean="0"/>
              <a:t> </a:t>
            </a:r>
            <a:r>
              <a:rPr lang="fr-FR" baseline="0" dirty="0" err="1" smtClean="0"/>
              <a:t>number</a:t>
            </a:r>
            <a:r>
              <a:rPr lang="fr-FR" baseline="0" dirty="0" smtClean="0"/>
              <a:t> </a:t>
            </a:r>
            <a:r>
              <a:rPr lang="fr-FR" baseline="0" dirty="0" err="1" smtClean="0"/>
              <a:t>assuming</a:t>
            </a:r>
            <a:r>
              <a:rPr lang="fr-FR" baseline="0" dirty="0" smtClean="0"/>
              <a:t> </a:t>
            </a:r>
            <a:r>
              <a:rPr lang="fr-FR" baseline="0" dirty="0" err="1" smtClean="0"/>
              <a:t>that</a:t>
            </a:r>
            <a:r>
              <a:rPr lang="fr-FR" baseline="0" dirty="0" smtClean="0"/>
              <a:t> in </a:t>
            </a:r>
            <a:r>
              <a:rPr lang="fr-FR" baseline="0" dirty="0" err="1" smtClean="0"/>
              <a:t>order</a:t>
            </a:r>
            <a:r>
              <a:rPr lang="fr-FR" baseline="0" dirty="0" smtClean="0"/>
              <a:t> to </a:t>
            </a:r>
            <a:r>
              <a:rPr lang="fr-FR" baseline="0" dirty="0" err="1" smtClean="0"/>
              <a:t>achieve</a:t>
            </a:r>
            <a:r>
              <a:rPr lang="fr-FR" baseline="0" dirty="0" smtClean="0"/>
              <a:t> </a:t>
            </a:r>
            <a:r>
              <a:rPr lang="fr-FR" baseline="0" dirty="0" err="1" smtClean="0"/>
              <a:t>tis</a:t>
            </a:r>
            <a:r>
              <a:rPr lang="fr-FR" baseline="0" dirty="0" smtClean="0"/>
              <a:t> </a:t>
            </a:r>
            <a:r>
              <a:rPr lang="fr-FR" baseline="0" dirty="0" err="1" smtClean="0"/>
              <a:t>we</a:t>
            </a:r>
            <a:r>
              <a:rPr lang="fr-FR" baseline="0" dirty="0" smtClean="0"/>
              <a:t> </a:t>
            </a:r>
            <a:r>
              <a:rPr lang="fr-FR" baseline="0" dirty="0" err="1" smtClean="0"/>
              <a:t>need</a:t>
            </a:r>
            <a:r>
              <a:rPr lang="fr-FR" baseline="0" dirty="0" smtClean="0"/>
              <a:t> to have the </a:t>
            </a:r>
            <a:r>
              <a:rPr lang="fr-FR" baseline="0" dirty="0" err="1" smtClean="0"/>
              <a:t>same</a:t>
            </a:r>
            <a:r>
              <a:rPr lang="fr-FR" baseline="0" dirty="0" smtClean="0"/>
              <a:t> </a:t>
            </a:r>
            <a:r>
              <a:rPr lang="fr-FR" baseline="0" dirty="0" err="1" smtClean="0"/>
              <a:t>amount</a:t>
            </a:r>
            <a:r>
              <a:rPr lang="fr-FR" baseline="0" dirty="0" smtClean="0"/>
              <a:t> of </a:t>
            </a:r>
            <a:r>
              <a:rPr lang="fr-FR" baseline="0" dirty="0" err="1" smtClean="0"/>
              <a:t>antennas</a:t>
            </a:r>
            <a:r>
              <a:rPr lang="fr-FR" baseline="0" dirty="0" smtClean="0"/>
              <a:t> on the client </a:t>
            </a:r>
            <a:r>
              <a:rPr lang="fr-FR" baseline="0" dirty="0" err="1" smtClean="0"/>
              <a:t>side</a:t>
            </a:r>
            <a:r>
              <a:rPr lang="fr-FR" baseline="0" dirty="0" smtClean="0"/>
              <a:t> </a:t>
            </a:r>
            <a:r>
              <a:rPr lang="fr-FR" baseline="0" dirty="0" err="1" smtClean="0"/>
              <a:t>with</a:t>
            </a:r>
            <a:r>
              <a:rPr lang="fr-FR" baseline="0" dirty="0" smtClean="0"/>
              <a:t> all the implication </a:t>
            </a:r>
            <a:r>
              <a:rPr lang="fr-FR" baseline="0" dirty="0" err="1" smtClean="0"/>
              <a:t>it</a:t>
            </a:r>
            <a:r>
              <a:rPr lang="fr-FR" baseline="0" dirty="0" smtClean="0"/>
              <a:t> </a:t>
            </a:r>
            <a:r>
              <a:rPr lang="fr-FR" baseline="0" dirty="0" err="1" smtClean="0"/>
              <a:t>can</a:t>
            </a:r>
            <a:r>
              <a:rPr lang="fr-FR" baseline="0" dirty="0" smtClean="0"/>
              <a:t> have.</a:t>
            </a:r>
            <a:endParaRPr lang="fr-FR"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9</a:t>
            </a:fld>
            <a:endParaRPr lang="en-US" dirty="0"/>
          </a:p>
        </p:txBody>
      </p:sp>
    </p:spTree>
    <p:extLst>
      <p:ext uri="{BB962C8B-B14F-4D97-AF65-F5344CB8AC3E}">
        <p14:creationId xmlns:p14="http://schemas.microsoft.com/office/powerpoint/2010/main" val="111421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 name="Rectangle 34"/>
          <p:cNvSpPr/>
          <p:nvPr/>
        </p:nvSpPr>
        <p:spPr bwMode="white">
          <a:xfrm>
            <a:off x="0" y="3169920"/>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p:cNvGrpSpPr>
          <p:nvPr/>
        </p:nvGrpSpPr>
        <p:grpSpPr bwMode="black">
          <a:xfrm>
            <a:off x="1052513" y="1905000"/>
            <a:ext cx="2149475" cy="609600"/>
            <a:chOff x="3063" y="4976"/>
            <a:chExt cx="2916" cy="828"/>
          </a:xfrm>
        </p:grpSpPr>
        <p:sp>
          <p:nvSpPr>
            <p:cNvPr id="26" name="Freeform 6"/>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7" name="Freeform 7"/>
            <p:cNvSpPr>
              <a:spLocks/>
            </p:cNvSpPr>
            <p:nvPr/>
          </p:nvSpPr>
          <p:spPr bwMode="black">
            <a:xfrm>
              <a:off x="3063" y="4982"/>
              <a:ext cx="672" cy="599"/>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8" name="Freeform 8"/>
            <p:cNvSpPr>
              <a:spLocks/>
            </p:cNvSpPr>
            <p:nvPr/>
          </p:nvSpPr>
          <p:spPr bwMode="black">
            <a:xfrm>
              <a:off x="4179" y="4982"/>
              <a:ext cx="672" cy="599"/>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9" name="Freeform 9"/>
            <p:cNvSpPr>
              <a:spLocks/>
            </p:cNvSpPr>
            <p:nvPr/>
          </p:nvSpPr>
          <p:spPr bwMode="black">
            <a:xfrm>
              <a:off x="3627" y="4976"/>
              <a:ext cx="665"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30" name="Freeform 10"/>
            <p:cNvSpPr>
              <a:spLocks/>
            </p:cNvSpPr>
            <p:nvPr/>
          </p:nvSpPr>
          <p:spPr bwMode="black">
            <a:xfrm>
              <a:off x="4756" y="4976"/>
              <a:ext cx="665"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miter lim="800000"/>
              <a:headEnd/>
              <a:tailEnd/>
            </a:ln>
          </p:spPr>
          <p:txBody>
            <a:bodyPr wrap="none" anchor="ctr"/>
            <a:lstStyle/>
            <a:p>
              <a:pPr>
                <a:defRPr/>
              </a:pPr>
              <a:endParaRPr lang="en-US" dirty="0">
                <a:solidFill>
                  <a:schemeClr val="tx1"/>
                </a:solidFill>
                <a:latin typeface="Arial" charset="0"/>
              </a:endParaRPr>
            </a:p>
          </p:txBody>
        </p:sp>
      </p:grpSp>
      <p:sp>
        <p:nvSpPr>
          <p:cNvPr id="4" name="Date Placeholder 3"/>
          <p:cNvSpPr>
            <a:spLocks noGrp="1"/>
          </p:cNvSpPr>
          <p:nvPr>
            <p:ph type="dt" sz="half" idx="10"/>
          </p:nvPr>
        </p:nvSpPr>
        <p:spPr/>
        <p:txBody>
          <a:bodyPr/>
          <a:lstStyle/>
          <a:p>
            <a:fld id="{423BD419-6049-4DB5-B5BA-D2BCF73E2824}" type="datetime1">
              <a:rPr lang="en-US" smtClean="0"/>
              <a:pPr/>
              <a:t>6/12/2014</a:t>
            </a:fld>
            <a:endParaRPr lang="en-US" dirty="0"/>
          </a:p>
        </p:txBody>
      </p:sp>
      <p:sp>
        <p:nvSpPr>
          <p:cNvPr id="5" name="Footer Placeholder 4"/>
          <p:cNvSpPr>
            <a:spLocks noGrp="1"/>
          </p:cNvSpPr>
          <p:nvPr>
            <p:ph type="ftr" sz="quarter" idx="11"/>
          </p:nvPr>
        </p:nvSpPr>
        <p:spPr/>
        <p:txBody>
          <a:bodyPr/>
          <a:lstStyle/>
          <a:p>
            <a:r>
              <a:rPr lang="en-US" dirty="0" smtClean="0"/>
              <a:t>© 2011 Avaya Inc. All rights reserved.</a:t>
            </a:r>
            <a:endParaRPr lang="en-US" dirty="0"/>
          </a:p>
        </p:txBody>
      </p:sp>
      <p:sp>
        <p:nvSpPr>
          <p:cNvPr id="7"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grpSp>
        <p:nvGrpSpPr>
          <p:cNvPr id="8" name="Group 97"/>
          <p:cNvGrpSpPr>
            <a:grpSpLocks/>
          </p:cNvGrpSpPr>
          <p:nvPr/>
        </p:nvGrpSpPr>
        <p:grpSpPr bwMode="auto">
          <a:xfrm>
            <a:off x="2324100" y="-6350"/>
            <a:ext cx="6821488" cy="365760"/>
            <a:chOff x="3784600" y="0"/>
            <a:chExt cx="5359400" cy="281857"/>
          </a:xfrm>
        </p:grpSpPr>
        <p:sp>
          <p:nvSpPr>
            <p:cNvPr id="9" name="Rectangle 496"/>
            <p:cNvSpPr>
              <a:spLocks noChangeArrowheads="1"/>
            </p:cNvSpPr>
            <p:nvPr/>
          </p:nvSpPr>
          <p:spPr bwMode="invGray">
            <a:xfrm>
              <a:off x="4100153"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0"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1" name="Rectangle 498"/>
            <p:cNvSpPr>
              <a:spLocks noChangeArrowheads="1"/>
            </p:cNvSpPr>
            <p:nvPr/>
          </p:nvSpPr>
          <p:spPr bwMode="invGray">
            <a:xfrm>
              <a:off x="8519131" y="0"/>
              <a:ext cx="624869" cy="278115"/>
            </a:xfrm>
            <a:prstGeom prst="rect">
              <a:avLst/>
            </a:prstGeom>
            <a:solidFill>
              <a:srgbClr val="D10811">
                <a:alpha val="45882"/>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12" name="Rectangle 499"/>
            <p:cNvSpPr>
              <a:spLocks noChangeArrowheads="1"/>
            </p:cNvSpPr>
            <p:nvPr/>
          </p:nvSpPr>
          <p:spPr bwMode="invGray">
            <a:xfrm>
              <a:off x="7875554"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13" name="Rectangle 500"/>
            <p:cNvSpPr>
              <a:spLocks noChangeArrowheads="1"/>
            </p:cNvSpPr>
            <p:nvPr/>
          </p:nvSpPr>
          <p:spPr bwMode="invGray">
            <a:xfrm>
              <a:off x="5677914" y="0"/>
              <a:ext cx="305575" cy="274374"/>
            </a:xfrm>
            <a:prstGeom prst="rect">
              <a:avLst/>
            </a:prstGeom>
            <a:solidFill>
              <a:srgbClr val="D10811">
                <a:alpha val="7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4" name="Rectangle 501"/>
            <p:cNvSpPr>
              <a:spLocks noChangeArrowheads="1"/>
            </p:cNvSpPr>
            <p:nvPr/>
          </p:nvSpPr>
          <p:spPr bwMode="invGray">
            <a:xfrm>
              <a:off x="5362362"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5" name="Rectangle 602"/>
            <p:cNvSpPr>
              <a:spLocks noChangeArrowheads="1"/>
            </p:cNvSpPr>
            <p:nvPr/>
          </p:nvSpPr>
          <p:spPr bwMode="invGray">
            <a:xfrm>
              <a:off x="6962573" y="1"/>
              <a:ext cx="922959" cy="281856"/>
            </a:xfrm>
            <a:prstGeom prst="rect">
              <a:avLst/>
            </a:prstGeom>
            <a:solidFill>
              <a:srgbClr val="D10811"/>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6" name="Rectangle 609"/>
            <p:cNvSpPr>
              <a:spLocks noChangeArrowheads="1"/>
            </p:cNvSpPr>
            <p:nvPr/>
          </p:nvSpPr>
          <p:spPr bwMode="invGray">
            <a:xfrm>
              <a:off x="6166833" y="0"/>
              <a:ext cx="305575" cy="274374"/>
            </a:xfrm>
            <a:prstGeom prst="rect">
              <a:avLst/>
            </a:prstGeom>
            <a:solidFill>
              <a:srgbClr val="D10811">
                <a:alpha val="38039"/>
              </a:srgbClr>
            </a:solidFill>
            <a:ln w="9525">
              <a:noFill/>
              <a:miter lim="800000"/>
              <a:headEnd/>
              <a:tailEnd/>
            </a:ln>
          </p:spPr>
          <p:txBody>
            <a:bodyPr wrap="none" anchor="ctr"/>
            <a:lstStyle/>
            <a:p>
              <a:pPr>
                <a:defRPr/>
              </a:pPr>
              <a:endParaRPr lang="en-US" dirty="0">
                <a:solidFill>
                  <a:schemeClr val="tx1"/>
                </a:solidFill>
                <a:latin typeface="Arial" charset="0"/>
              </a:endParaRPr>
            </a:p>
          </p:txBody>
        </p:sp>
      </p:grpSp>
      <p:grpSp>
        <p:nvGrpSpPr>
          <p:cNvPr id="17" name="Group 97"/>
          <p:cNvGrpSpPr>
            <a:grpSpLocks/>
          </p:cNvGrpSpPr>
          <p:nvPr/>
        </p:nvGrpSpPr>
        <p:grpSpPr bwMode="auto">
          <a:xfrm>
            <a:off x="2322513" y="-6350"/>
            <a:ext cx="6821487" cy="352425"/>
            <a:chOff x="3784600" y="0"/>
            <a:chExt cx="5359400" cy="276868"/>
          </a:xfrm>
        </p:grpSpPr>
        <p:sp>
          <p:nvSpPr>
            <p:cNvPr id="18"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9"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0"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21"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22"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3"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4"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a:defRPr/>
              </a:pPr>
              <a:endParaRPr lang="en-US" dirty="0">
                <a:solidFill>
                  <a:schemeClr val="tx1"/>
                </a:solidFill>
                <a:latin typeface="Arial" charset="0"/>
              </a:endParaRPr>
            </a:p>
          </p:txBody>
        </p:sp>
      </p:grpSp>
      <p:cxnSp>
        <p:nvCxnSpPr>
          <p:cNvPr id="31" name="Straight Connector 30"/>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32" name="Straight Connector 31"/>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icture 32" descr="PowerOfWe.jpg"/>
          <p:cNvPicPr>
            <a:picLocks noChangeAspect="1"/>
          </p:cNvPicPr>
          <p:nvPr userDrawn="1"/>
        </p:nvPicPr>
        <p:blipFill>
          <a:blip r:embed="rId2" cstate="print"/>
          <a:stretch>
            <a:fillRect/>
          </a:stretch>
        </p:blipFill>
        <p:spPr>
          <a:xfrm>
            <a:off x="1005840" y="1905000"/>
            <a:ext cx="2194560" cy="86710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23A94-501F-430F-9F24-22DB171F1A84}" type="datetime1">
              <a:rPr lang="en-US" smtClean="0"/>
              <a:pPr/>
              <a:t>6/12/2014</a:t>
            </a:fld>
            <a:endParaRPr lang="en-US" dirty="0"/>
          </a:p>
        </p:txBody>
      </p:sp>
      <p:sp>
        <p:nvSpPr>
          <p:cNvPr id="3" name="Footer Placeholder 2"/>
          <p:cNvSpPr>
            <a:spLocks noGrp="1"/>
          </p:cNvSpPr>
          <p:nvPr>
            <p:ph type="ftr" sz="quarter" idx="11"/>
          </p:nvPr>
        </p:nvSpPr>
        <p:spPr/>
        <p:txBody>
          <a:bodyPr/>
          <a:lstStyle/>
          <a:p>
            <a:r>
              <a:rPr lang="en-US" dirty="0" smtClean="0"/>
              <a:t>© 2013 Avaya Inc. All rights reserved.</a:t>
            </a:r>
            <a:endParaRPr lang="en-US" dirty="0"/>
          </a:p>
        </p:txBody>
      </p:sp>
      <p:sp>
        <p:nvSpPr>
          <p:cNvPr id="4" name="Slide Number Placeholder 3"/>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B8EF3-7915-4029-8188-B964D2222328}" type="datetime1">
              <a:rPr lang="en-US" smtClean="0"/>
              <a:pPr/>
              <a:t>6/12/2014</a:t>
            </a:fld>
            <a:endParaRPr lang="en-US" dirty="0"/>
          </a:p>
        </p:txBody>
      </p:sp>
      <p:sp>
        <p:nvSpPr>
          <p:cNvPr id="6" name="Footer Placeholder 5"/>
          <p:cNvSpPr>
            <a:spLocks noGrp="1"/>
          </p:cNvSpPr>
          <p:nvPr>
            <p:ph type="ftr" sz="quarter" idx="11"/>
          </p:nvPr>
        </p:nvSpPr>
        <p:spPr/>
        <p:txBody>
          <a:bodyPr/>
          <a:lstStyle/>
          <a:p>
            <a:r>
              <a:rPr lang="en-US" dirty="0" smtClean="0"/>
              <a:t>© 2011 Avaya Inc. All rights reserved.</a:t>
            </a:r>
            <a:endParaRPr lang="en-US" dirty="0"/>
          </a:p>
        </p:txBody>
      </p:sp>
      <p:sp>
        <p:nvSpPr>
          <p:cNvPr id="7" name="Slide Number Placeholder 6"/>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1447800"/>
            <a:ext cx="4267200" cy="4724400"/>
          </a:xfrm>
        </p:spPr>
        <p:txBody>
          <a:bodyPr anchor="t">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16FC-041D-4C73-A0CA-50E3B59E0A5D}" type="datetime1">
              <a:rPr lang="en-US" smtClean="0"/>
              <a:pPr/>
              <a:t>6/12/2014</a:t>
            </a:fld>
            <a:endParaRPr lang="en-US" dirty="0"/>
          </a:p>
        </p:txBody>
      </p:sp>
      <p:sp>
        <p:nvSpPr>
          <p:cNvPr id="6" name="Footer Placeholder 5"/>
          <p:cNvSpPr>
            <a:spLocks noGrp="1"/>
          </p:cNvSpPr>
          <p:nvPr>
            <p:ph type="ftr" sz="quarter" idx="11"/>
          </p:nvPr>
        </p:nvSpPr>
        <p:spPr/>
        <p:txBody>
          <a:bodyPr/>
          <a:lstStyle/>
          <a:p>
            <a:r>
              <a:rPr lang="en-US" dirty="0" smtClean="0"/>
              <a:t>© 2011 Avaya Inc. All rights reserved.</a:t>
            </a:r>
            <a:endParaRPr lang="en-US" dirty="0"/>
          </a:p>
        </p:txBody>
      </p:sp>
      <p:sp>
        <p:nvSpPr>
          <p:cNvPr id="7" name="Slide Number Placeholder 6"/>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443AC4-C33A-411A-AFB6-6A67FA1ED1AC}" type="datetime1">
              <a:rPr lang="en-US" smtClean="0"/>
              <a:pPr/>
              <a:t>6/12/2014</a:t>
            </a:fld>
            <a:endParaRPr lang="en-US" dirty="0"/>
          </a:p>
        </p:txBody>
      </p:sp>
      <p:sp>
        <p:nvSpPr>
          <p:cNvPr id="6" name="Footer Placeholder 5"/>
          <p:cNvSpPr>
            <a:spLocks noGrp="1"/>
          </p:cNvSpPr>
          <p:nvPr>
            <p:ph type="ftr" sz="quarter" idx="11"/>
          </p:nvPr>
        </p:nvSpPr>
        <p:spPr/>
        <p:txBody>
          <a:bodyPr/>
          <a:lstStyle/>
          <a:p>
            <a:r>
              <a:rPr lang="en-US" dirty="0" smtClean="0"/>
              <a:t>© 2011 Avaya Inc. All rights reserved.</a:t>
            </a:r>
            <a:endParaRPr lang="en-US" dirty="0"/>
          </a:p>
        </p:txBody>
      </p:sp>
      <p:sp>
        <p:nvSpPr>
          <p:cNvPr id="7" name="Slide Number Placeholder 6"/>
          <p:cNvSpPr>
            <a:spLocks noGrp="1"/>
          </p:cNvSpPr>
          <p:nvPr>
            <p:ph type="sldNum" sz="quarter" idx="12"/>
          </p:nvPr>
        </p:nvSpPr>
        <p:spPr/>
        <p:txBody>
          <a:bodyPr/>
          <a:lstStyle/>
          <a:p>
            <a:fld id="{041B89D5-38C4-40C5-A017-45D2BB0B770F}" type="slidenum">
              <a:rPr lang="en-US" smtClean="0"/>
              <a:pPr/>
              <a:t>‹#›</a:t>
            </a:fld>
            <a:endParaRPr lang="en-US" dirty="0"/>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961EFF9-E965-4782-A371-B4051B6C04E4}" type="datetime1">
              <a:rPr lang="en-US" smtClean="0"/>
              <a:pPr/>
              <a:t>6/12/2014</a:t>
            </a:fld>
            <a:endParaRPr lang="en-US" dirty="0"/>
          </a:p>
        </p:txBody>
      </p:sp>
      <p:sp>
        <p:nvSpPr>
          <p:cNvPr id="6" name="Footer Placeholder 5"/>
          <p:cNvSpPr>
            <a:spLocks noGrp="1"/>
          </p:cNvSpPr>
          <p:nvPr>
            <p:ph type="ftr" sz="quarter" idx="11"/>
          </p:nvPr>
        </p:nvSpPr>
        <p:spPr/>
        <p:txBody>
          <a:bodyPr/>
          <a:lstStyle/>
          <a:p>
            <a:r>
              <a:rPr lang="en-US" dirty="0" smtClean="0"/>
              <a:t>© 2011 Avaya Inc. All rights reserved.</a:t>
            </a:r>
            <a:endParaRPr lang="en-US" dirty="0"/>
          </a:p>
        </p:txBody>
      </p:sp>
      <p:sp>
        <p:nvSpPr>
          <p:cNvPr id="7" name="Slide Number Placeholder 6"/>
          <p:cNvSpPr>
            <a:spLocks noGrp="1"/>
          </p:cNvSpPr>
          <p:nvPr>
            <p:ph type="sldNum" sz="quarter" idx="12"/>
          </p:nvPr>
        </p:nvSpPr>
        <p:spPr/>
        <p:txBody>
          <a:bodyPr/>
          <a:lstStyle/>
          <a:p>
            <a:fld id="{041B89D5-38C4-40C5-A017-45D2BB0B770F}" type="slidenum">
              <a:rPr lang="en-US" smtClean="0"/>
              <a:pPr/>
              <a:t>‹#›</a:t>
            </a:fld>
            <a:endParaRPr lang="en-US" dirty="0"/>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BC11A07-B22F-4A12-B6AE-5480EFA744A1}" type="datetime1">
              <a:rPr lang="en-US" smtClean="0"/>
              <a:pPr/>
              <a:t>6/12/2014</a:t>
            </a:fld>
            <a:endParaRPr lang="en-US" dirty="0"/>
          </a:p>
        </p:txBody>
      </p:sp>
      <p:sp>
        <p:nvSpPr>
          <p:cNvPr id="6" name="Footer Placeholder 5"/>
          <p:cNvSpPr>
            <a:spLocks noGrp="1"/>
          </p:cNvSpPr>
          <p:nvPr>
            <p:ph type="ftr" sz="quarter" idx="11"/>
          </p:nvPr>
        </p:nvSpPr>
        <p:spPr/>
        <p:txBody>
          <a:bodyPr/>
          <a:lstStyle/>
          <a:p>
            <a:r>
              <a:rPr lang="en-US" dirty="0" smtClean="0"/>
              <a:t>© 2011 Avaya Inc. All rights reserved.</a:t>
            </a:r>
            <a:endParaRPr lang="en-US" dirty="0"/>
          </a:p>
        </p:txBody>
      </p:sp>
      <p:sp>
        <p:nvSpPr>
          <p:cNvPr id="7" name="Slide Number Placeholder 6"/>
          <p:cNvSpPr>
            <a:spLocks noGrp="1"/>
          </p:cNvSpPr>
          <p:nvPr>
            <p:ph type="sldNum" sz="quarter" idx="12"/>
          </p:nvPr>
        </p:nvSpPr>
        <p:spPr/>
        <p:txBody>
          <a:bodyPr/>
          <a:lstStyle/>
          <a:p>
            <a:fld id="{041B89D5-38C4-40C5-A017-45D2BB0B770F}" type="slidenum">
              <a:rPr lang="en-US" smtClean="0"/>
              <a:pPr/>
              <a:t>‹#›</a:t>
            </a:fld>
            <a:endParaRPr lang="en-US" dirty="0"/>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9AB2A23-AE32-4526-B049-6593DD3B16B2}" type="datetime1">
              <a:rPr lang="en-US" smtClean="0"/>
              <a:pPr/>
              <a:t>6/12/2014</a:t>
            </a:fld>
            <a:endParaRPr lang="en-US" dirty="0"/>
          </a:p>
        </p:txBody>
      </p:sp>
      <p:sp>
        <p:nvSpPr>
          <p:cNvPr id="6" name="Footer Placeholder 5"/>
          <p:cNvSpPr>
            <a:spLocks noGrp="1"/>
          </p:cNvSpPr>
          <p:nvPr>
            <p:ph type="ftr" sz="quarter" idx="11"/>
          </p:nvPr>
        </p:nvSpPr>
        <p:spPr/>
        <p:txBody>
          <a:bodyPr/>
          <a:lstStyle/>
          <a:p>
            <a:r>
              <a:rPr lang="en-US" dirty="0" smtClean="0"/>
              <a:t>© 2011 Avaya Inc. All rights reserved.</a:t>
            </a:r>
            <a:endParaRPr lang="en-US" dirty="0"/>
          </a:p>
        </p:txBody>
      </p:sp>
      <p:sp>
        <p:nvSpPr>
          <p:cNvPr id="7" name="Slide Number Placeholder 6"/>
          <p:cNvSpPr>
            <a:spLocks noGrp="1"/>
          </p:cNvSpPr>
          <p:nvPr>
            <p:ph type="sldNum" sz="quarter" idx="12"/>
          </p:nvPr>
        </p:nvSpPr>
        <p:spPr/>
        <p:txBody>
          <a:bodyPr/>
          <a:lstStyle/>
          <a:p>
            <a:fld id="{041B89D5-38C4-40C5-A017-45D2BB0B770F}" type="slidenum">
              <a:rPr lang="en-US" smtClean="0"/>
              <a:pPr/>
              <a:t>‹#›</a:t>
            </a:fld>
            <a:endParaRPr lang="en-US" dirty="0"/>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D360E5-E30C-4DA4-BD60-7B6AC863CF62}" type="datetime1">
              <a:rPr lang="en-US" smtClean="0"/>
              <a:pPr/>
              <a:t>6/12/2014</a:t>
            </a:fld>
            <a:endParaRPr lang="en-US" dirty="0"/>
          </a:p>
        </p:txBody>
      </p:sp>
      <p:sp>
        <p:nvSpPr>
          <p:cNvPr id="6" name="Footer Placeholder 5"/>
          <p:cNvSpPr>
            <a:spLocks noGrp="1"/>
          </p:cNvSpPr>
          <p:nvPr>
            <p:ph type="ftr" sz="quarter" idx="11"/>
          </p:nvPr>
        </p:nvSpPr>
        <p:spPr/>
        <p:txBody>
          <a:bodyPr/>
          <a:lstStyle/>
          <a:p>
            <a:r>
              <a:rPr lang="en-US" dirty="0" smtClean="0"/>
              <a:t>© 2011 Avaya Inc. All rights reserved.</a:t>
            </a:r>
            <a:endParaRPr lang="en-US" dirty="0"/>
          </a:p>
        </p:txBody>
      </p:sp>
      <p:sp>
        <p:nvSpPr>
          <p:cNvPr id="7" name="Slide Number Placeholder 6"/>
          <p:cNvSpPr>
            <a:spLocks noGrp="1"/>
          </p:cNvSpPr>
          <p:nvPr>
            <p:ph type="sldNum" sz="quarter" idx="12"/>
          </p:nvPr>
        </p:nvSpPr>
        <p:spPr/>
        <p:txBody>
          <a:bodyPr/>
          <a:lstStyle/>
          <a:p>
            <a:fld id="{041B89D5-38C4-40C5-A017-45D2BB0B770F}" type="slidenum">
              <a:rPr lang="en-US" smtClean="0"/>
              <a:pPr/>
              <a:t>‹#›</a:t>
            </a:fld>
            <a:endParaRPr lang="en-US" dirty="0"/>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3A7E0CD2-63A1-4D15-92C2-5F1852DDD605}" type="datetime1">
              <a:rPr lang="en-US" smtClean="0"/>
              <a:pPr/>
              <a:t>6/12/2014</a:t>
            </a:fld>
            <a:endParaRPr lang="en-US" dirty="0"/>
          </a:p>
        </p:txBody>
      </p:sp>
      <p:sp>
        <p:nvSpPr>
          <p:cNvPr id="6" name="Footer Placeholder 5"/>
          <p:cNvSpPr>
            <a:spLocks noGrp="1"/>
          </p:cNvSpPr>
          <p:nvPr>
            <p:ph type="ftr" sz="quarter" idx="11"/>
          </p:nvPr>
        </p:nvSpPr>
        <p:spPr/>
        <p:txBody>
          <a:bodyPr/>
          <a:lstStyle/>
          <a:p>
            <a:r>
              <a:rPr lang="en-US" dirty="0" smtClean="0"/>
              <a:t>© 2011 Avaya Inc. All rights reserved.</a:t>
            </a:r>
            <a:endParaRPr lang="en-US" dirty="0"/>
          </a:p>
        </p:txBody>
      </p:sp>
      <p:sp>
        <p:nvSpPr>
          <p:cNvPr id="7" name="Slide Number Placeholder 6"/>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print"/>
          <a:stretch>
            <a:fillRect/>
          </a:stretch>
        </p:blipFill>
        <p:spPr bwMode="black">
          <a:xfrm>
            <a:off x="2595608" y="2645764"/>
            <a:ext cx="3952784" cy="156647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84BA3-2030-4FC5-8B8A-D60DBF198AFE}" type="datetime1">
              <a:rPr lang="en-US" smtClean="0"/>
              <a:pPr/>
              <a:t>6/12/2014</a:t>
            </a:fld>
            <a:endParaRPr lang="en-US" dirty="0"/>
          </a:p>
        </p:txBody>
      </p:sp>
      <p:sp>
        <p:nvSpPr>
          <p:cNvPr id="5" name="Footer Placeholder 4"/>
          <p:cNvSpPr>
            <a:spLocks noGrp="1"/>
          </p:cNvSpPr>
          <p:nvPr>
            <p:ph type="ftr" sz="quarter" idx="11"/>
          </p:nvPr>
        </p:nvSpPr>
        <p:spPr/>
        <p:txBody>
          <a:bodyPr/>
          <a:lstStyle/>
          <a:p>
            <a:r>
              <a:rPr lang="en-US" dirty="0" smtClean="0"/>
              <a:t>© 2011 Avaya Inc. All rights reserved.</a:t>
            </a:r>
            <a:endParaRPr lang="en-US" dirty="0"/>
          </a:p>
        </p:txBody>
      </p:sp>
      <p:sp>
        <p:nvSpPr>
          <p:cNvPr id="6" name="Slide Number Placeholder 5"/>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20526-6F7B-4820-AE52-CBAF9D1B053E}" type="datetime1">
              <a:rPr lang="en-US" smtClean="0"/>
              <a:pPr/>
              <a:t>6/12/2014</a:t>
            </a:fld>
            <a:endParaRPr lang="en-US" dirty="0"/>
          </a:p>
        </p:txBody>
      </p:sp>
      <p:sp>
        <p:nvSpPr>
          <p:cNvPr id="5" name="Footer Placeholder 4"/>
          <p:cNvSpPr>
            <a:spLocks noGrp="1"/>
          </p:cNvSpPr>
          <p:nvPr>
            <p:ph type="ftr" sz="quarter" idx="11"/>
          </p:nvPr>
        </p:nvSpPr>
        <p:spPr/>
        <p:txBody>
          <a:bodyPr/>
          <a:lstStyle/>
          <a:p>
            <a:r>
              <a:rPr lang="en-US" dirty="0" smtClean="0"/>
              <a:t>© 2011 Avaya Inc. All rights reserved.</a:t>
            </a:r>
            <a:endParaRPr lang="en-US" dirty="0"/>
          </a:p>
        </p:txBody>
      </p:sp>
      <p:sp>
        <p:nvSpPr>
          <p:cNvPr id="6" name="Slide Number Placeholder 5"/>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93251-DD1A-43E1-955B-E09BA603CA18}" type="datetime1">
              <a:rPr lang="en-US" smtClean="0"/>
              <a:pPr/>
              <a:t>6/12/2014</a:t>
            </a:fld>
            <a:endParaRPr lang="en-US" dirty="0"/>
          </a:p>
        </p:txBody>
      </p:sp>
      <p:sp>
        <p:nvSpPr>
          <p:cNvPr id="5" name="Footer Placeholder 4"/>
          <p:cNvSpPr>
            <a:spLocks noGrp="1"/>
          </p:cNvSpPr>
          <p:nvPr>
            <p:ph type="ftr" sz="quarter" idx="11"/>
          </p:nvPr>
        </p:nvSpPr>
        <p:spPr/>
        <p:txBody>
          <a:bodyPr/>
          <a:lstStyle/>
          <a:p>
            <a:r>
              <a:rPr lang="en-US" dirty="0" smtClean="0"/>
              <a:t>© 2011 Avaya Inc. All rights reserved.</a:t>
            </a:r>
            <a:endParaRPr lang="en-US" dirty="0"/>
          </a:p>
        </p:txBody>
      </p:sp>
      <p:sp>
        <p:nvSpPr>
          <p:cNvPr id="6" name="Slide Number Placeholder 5"/>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476250" y="1050554"/>
            <a:ext cx="8220075" cy="4644799"/>
          </a:xfrm>
        </p:spPr>
        <p:txBody>
          <a:bodyPr/>
          <a:lstStyle>
            <a:lvl1pPr>
              <a:defRPr/>
            </a:lvl1pPr>
            <a:lvl2pPr>
              <a:defRPr/>
            </a:lvl2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95372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979D8-FDCF-4695-B150-B4B6F53576B9}" type="datetime1">
              <a:rPr lang="en-US" smtClean="0"/>
              <a:pPr/>
              <a:t>6/12/2014</a:t>
            </a:fld>
            <a:endParaRPr lang="en-US" dirty="0"/>
          </a:p>
        </p:txBody>
      </p:sp>
      <p:sp>
        <p:nvSpPr>
          <p:cNvPr id="5" name="Footer Placeholder 4"/>
          <p:cNvSpPr>
            <a:spLocks noGrp="1"/>
          </p:cNvSpPr>
          <p:nvPr>
            <p:ph type="ftr" sz="quarter" idx="11"/>
          </p:nvPr>
        </p:nvSpPr>
        <p:spPr/>
        <p:txBody>
          <a:bodyPr/>
          <a:lstStyle/>
          <a:p>
            <a:r>
              <a:rPr lang="en-US" dirty="0" smtClean="0"/>
              <a:t>© 2011 Avaya Inc. All rights reserved.</a:t>
            </a:r>
            <a:endParaRPr lang="en-US" dirty="0"/>
          </a:p>
        </p:txBody>
      </p:sp>
      <p:sp>
        <p:nvSpPr>
          <p:cNvPr id="6" name="Slide Number Placeholder 5"/>
          <p:cNvSpPr>
            <a:spLocks noGrp="1"/>
          </p:cNvSpPr>
          <p:nvPr>
            <p:ph type="sldNum" sz="quarter" idx="12"/>
          </p:nvPr>
        </p:nvSpPr>
        <p:spPr/>
        <p:txBody>
          <a:bodyPr/>
          <a:lstStyle/>
          <a:p>
            <a:fld id="{041B89D5-38C4-40C5-A017-45D2BB0B770F}" type="slidenum">
              <a:rPr lang="en-US" smtClean="0"/>
              <a:pPr/>
              <a:t>‹#›</a:t>
            </a:fld>
            <a:endParaRPr lang="en-US" dirty="0"/>
          </a:p>
        </p:txBody>
      </p:sp>
      <p:sp>
        <p:nvSpPr>
          <p:cNvPr id="8" name="Text Placeholder 7"/>
          <p:cNvSpPr>
            <a:spLocks noGrp="1"/>
          </p:cNvSpPr>
          <p:nvPr>
            <p:ph type="body" sz="quarter" idx="13"/>
          </p:nvPr>
        </p:nvSpPr>
        <p:spPr>
          <a:xfrm>
            <a:off x="457200"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96A722-CA97-4F30-B649-5B46967AD5BA}" type="datetime1">
              <a:rPr lang="en-US" smtClean="0"/>
              <a:pPr/>
              <a:t>6/12/2014</a:t>
            </a:fld>
            <a:endParaRPr lang="en-US" dirty="0"/>
          </a:p>
        </p:txBody>
      </p:sp>
      <p:sp>
        <p:nvSpPr>
          <p:cNvPr id="5" name="Footer Placeholder 4"/>
          <p:cNvSpPr>
            <a:spLocks noGrp="1"/>
          </p:cNvSpPr>
          <p:nvPr>
            <p:ph type="ftr" sz="quarter" idx="11"/>
          </p:nvPr>
        </p:nvSpPr>
        <p:spPr/>
        <p:txBody>
          <a:bodyPr/>
          <a:lstStyle/>
          <a:p>
            <a:r>
              <a:rPr lang="en-US" dirty="0" smtClean="0"/>
              <a:t>© 2011 Avaya Inc. All rights reserved.</a:t>
            </a:r>
            <a:endParaRPr lang="en-US" dirty="0"/>
          </a:p>
        </p:txBody>
      </p:sp>
      <p:sp>
        <p:nvSpPr>
          <p:cNvPr id="6" name="Slide Number Placeholder 5"/>
          <p:cNvSpPr>
            <a:spLocks noGrp="1"/>
          </p:cNvSpPr>
          <p:nvPr>
            <p:ph type="sldNum" sz="quarter" idx="12"/>
          </p:nvPr>
        </p:nvSpPr>
        <p:spPr/>
        <p:txBody>
          <a:bodyPr/>
          <a:lstStyle/>
          <a:p>
            <a:fld id="{041B89D5-38C4-40C5-A017-45D2BB0B770F}" type="slidenum">
              <a:rPr lang="en-US" smtClean="0"/>
              <a:pPr/>
              <a:t>‹#›</a:t>
            </a:fld>
            <a:endParaRPr lang="en-US" dirty="0"/>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dirty="0">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dirty="0"/>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dirty="0"/>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dirty="0"/>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dirty="0"/>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dirty="0"/>
            </a:p>
          </p:txBody>
        </p:sp>
      </p:grpSp>
      <p:sp>
        <p:nvSpPr>
          <p:cNvPr id="2" name="Title 1"/>
          <p:cNvSpPr>
            <a:spLocks noGrp="1"/>
          </p:cNvSpPr>
          <p:nvPr>
            <p:ph type="title"/>
          </p:nvPr>
        </p:nvSpPr>
        <p:spPr>
          <a:xfrm>
            <a:off x="722312" y="2130552"/>
            <a:ext cx="6400800" cy="1097280"/>
          </a:xfrm>
        </p:spPr>
        <p:txBody>
          <a:bodyPr anchor="b"/>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chor="t">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00903-47A6-419A-A235-56C96EEC252B}" type="datetime1">
              <a:rPr lang="en-US" smtClean="0"/>
              <a:pPr/>
              <a:t>6/12/2014</a:t>
            </a:fld>
            <a:endParaRPr lang="en-US" dirty="0"/>
          </a:p>
        </p:txBody>
      </p:sp>
      <p:sp>
        <p:nvSpPr>
          <p:cNvPr id="5" name="Footer Placeholder 4"/>
          <p:cNvSpPr>
            <a:spLocks noGrp="1"/>
          </p:cNvSpPr>
          <p:nvPr>
            <p:ph type="ftr" sz="quarter" idx="11"/>
          </p:nvPr>
        </p:nvSpPr>
        <p:spPr/>
        <p:txBody>
          <a:bodyPr/>
          <a:lstStyle/>
          <a:p>
            <a:r>
              <a:rPr lang="en-US" dirty="0" smtClean="0"/>
              <a:t>© 2011 Avaya Inc. All rights reserved.</a:t>
            </a:r>
            <a:endParaRPr lang="en-US" dirty="0"/>
          </a:p>
        </p:txBody>
      </p:sp>
      <p:sp>
        <p:nvSpPr>
          <p:cNvPr id="6" name="Slide Number Placeholder 5"/>
          <p:cNvSpPr>
            <a:spLocks noGrp="1"/>
          </p:cNvSpPr>
          <p:nvPr>
            <p:ph type="sldNum" sz="quarter" idx="12"/>
          </p:nvPr>
        </p:nvSpPr>
        <p:spPr/>
        <p:txBody>
          <a:bodyPr/>
          <a:lstStyle/>
          <a:p>
            <a:fld id="{041B89D5-38C4-40C5-A017-45D2BB0B770F}" type="slidenum">
              <a:rPr lang="en-US" smtClean="0"/>
              <a:pPr/>
              <a:t>‹#›</a:t>
            </a:fld>
            <a:endParaRPr lang="en-US" dirty="0"/>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dirty="0">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dirty="0"/>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dirty="0"/>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dirty="0"/>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dirty="0"/>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dirty="0"/>
            </a:p>
          </p:txBody>
        </p:sp>
      </p:gr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chorCtr="0">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chor="t">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AC66DC-58A3-45CF-9D17-0D017B4FC3F7}" type="datetime1">
              <a:rPr lang="en-US" smtClean="0"/>
              <a:pPr/>
              <a:t>6/12/2014</a:t>
            </a:fld>
            <a:endParaRPr lang="en-US" dirty="0"/>
          </a:p>
        </p:txBody>
      </p:sp>
      <p:sp>
        <p:nvSpPr>
          <p:cNvPr id="6" name="Footer Placeholder 5"/>
          <p:cNvSpPr>
            <a:spLocks noGrp="1"/>
          </p:cNvSpPr>
          <p:nvPr>
            <p:ph type="ftr" sz="quarter" idx="11"/>
          </p:nvPr>
        </p:nvSpPr>
        <p:spPr/>
        <p:txBody>
          <a:bodyPr/>
          <a:lstStyle/>
          <a:p>
            <a:r>
              <a:rPr lang="en-US" dirty="0" smtClean="0"/>
              <a:t>© 2011 Avaya Inc. All rights reserved.</a:t>
            </a:r>
            <a:endParaRPr lang="en-US" dirty="0"/>
          </a:p>
        </p:txBody>
      </p:sp>
      <p:sp>
        <p:nvSpPr>
          <p:cNvPr id="7" name="Slide Number Placeholder 6"/>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103C9-D9D6-439D-B241-1330331395D1}" type="datetime1">
              <a:rPr lang="en-US" smtClean="0"/>
              <a:pPr/>
              <a:t>6/12/2014</a:t>
            </a:fld>
            <a:endParaRPr lang="en-US" dirty="0"/>
          </a:p>
        </p:txBody>
      </p:sp>
      <p:sp>
        <p:nvSpPr>
          <p:cNvPr id="8" name="Footer Placeholder 7"/>
          <p:cNvSpPr>
            <a:spLocks noGrp="1"/>
          </p:cNvSpPr>
          <p:nvPr>
            <p:ph type="ftr" sz="quarter" idx="11"/>
          </p:nvPr>
        </p:nvSpPr>
        <p:spPr/>
        <p:txBody>
          <a:bodyPr/>
          <a:lstStyle/>
          <a:p>
            <a:r>
              <a:rPr lang="en-US" dirty="0" smtClean="0"/>
              <a:t>© 2011 Avaya Inc. All rights reserved.</a:t>
            </a:r>
            <a:endParaRPr lang="en-US" dirty="0"/>
          </a:p>
        </p:txBody>
      </p:sp>
      <p:sp>
        <p:nvSpPr>
          <p:cNvPr id="9" name="Slide Number Placeholder 8"/>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73CB3-A0A6-46C4-8F56-D534DFAFCF5F}" type="datetime1">
              <a:rPr lang="en-US" smtClean="0"/>
              <a:pPr/>
              <a:t>6/12/2014</a:t>
            </a:fld>
            <a:endParaRPr lang="en-US" dirty="0"/>
          </a:p>
        </p:txBody>
      </p:sp>
      <p:sp>
        <p:nvSpPr>
          <p:cNvPr id="4" name="Footer Placeholder 3"/>
          <p:cNvSpPr>
            <a:spLocks noGrp="1"/>
          </p:cNvSpPr>
          <p:nvPr>
            <p:ph type="ftr" sz="quarter" idx="11"/>
          </p:nvPr>
        </p:nvSpPr>
        <p:spPr/>
        <p:txBody>
          <a:bodyPr/>
          <a:lstStyle/>
          <a:p>
            <a:r>
              <a:rPr lang="en-US" dirty="0" smtClean="0"/>
              <a:t>© 2011 Avaya Inc. All rights reserved.</a:t>
            </a:r>
            <a:endParaRPr lang="en-US" dirty="0"/>
          </a:p>
        </p:txBody>
      </p:sp>
      <p:sp>
        <p:nvSpPr>
          <p:cNvPr id="5" name="Slide Number Placeholder 4"/>
          <p:cNvSpPr>
            <a:spLocks noGrp="1"/>
          </p:cNvSpPr>
          <p:nvPr>
            <p:ph type="sldNum" sz="quarter" idx="12"/>
          </p:nvPr>
        </p:nvSpPr>
        <p:spPr/>
        <p:txBody>
          <a:bodyPr/>
          <a:lstStyle/>
          <a:p>
            <a:fld id="{041B89D5-38C4-40C5-A017-45D2BB0B770F}"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26B10-C767-489B-8EE2-DD66B48A8BAD}" type="datetime1">
              <a:rPr lang="en-US" smtClean="0"/>
              <a:pPr/>
              <a:t>6/12/2014</a:t>
            </a:fld>
            <a:endParaRPr lang="en-US" dirty="0"/>
          </a:p>
        </p:txBody>
      </p:sp>
      <p:sp>
        <p:nvSpPr>
          <p:cNvPr id="4" name="Footer Placeholder 3"/>
          <p:cNvSpPr>
            <a:spLocks noGrp="1"/>
          </p:cNvSpPr>
          <p:nvPr>
            <p:ph type="ftr" sz="quarter" idx="11"/>
          </p:nvPr>
        </p:nvSpPr>
        <p:spPr/>
        <p:txBody>
          <a:bodyPr/>
          <a:lstStyle/>
          <a:p>
            <a:r>
              <a:rPr lang="en-US" dirty="0" smtClean="0"/>
              <a:t>© 2011 Avaya Inc. All rights reserved.</a:t>
            </a:r>
            <a:endParaRPr lang="en-US" dirty="0"/>
          </a:p>
        </p:txBody>
      </p:sp>
      <p:sp>
        <p:nvSpPr>
          <p:cNvPr id="5" name="Slide Number Placeholder 4"/>
          <p:cNvSpPr>
            <a:spLocks noGrp="1"/>
          </p:cNvSpPr>
          <p:nvPr>
            <p:ph type="sldNum" sz="quarter" idx="12"/>
          </p:nvPr>
        </p:nvSpPr>
        <p:spPr/>
        <p:txBody>
          <a:bodyPr/>
          <a:lstStyle/>
          <a:p>
            <a:fld id="{041B89D5-38C4-40C5-A017-45D2BB0B770F}" type="slidenum">
              <a:rPr lang="en-US" smtClean="0"/>
              <a:pPr/>
              <a:t>‹#›</a:t>
            </a:fld>
            <a:endParaRPr lang="en-US" dirty="0"/>
          </a:p>
        </p:txBody>
      </p:sp>
      <p:sp>
        <p:nvSpPr>
          <p:cNvPr id="7" name="Text Placeholder 6"/>
          <p:cNvSpPr>
            <a:spLocks noGrp="1"/>
          </p:cNvSpPr>
          <p:nvPr>
            <p:ph type="body" sz="quarter" idx="13"/>
          </p:nvPr>
        </p:nvSpPr>
        <p:spPr>
          <a:xfrm>
            <a:off x="457200"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9" name="Rectangle 68"/>
          <p:cNvSpPr>
            <a:spLocks noChangeArrowheads="1"/>
          </p:cNvSpPr>
          <p:nvPr/>
        </p:nvSpPr>
        <p:spPr bwMode="invGray">
          <a:xfrm>
            <a:off x="5663119"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0" name="Rectangle 69"/>
          <p:cNvSpPr>
            <a:spLocks noChangeArrowheads="1"/>
          </p:cNvSpPr>
          <p:nvPr/>
        </p:nvSpPr>
        <p:spPr bwMode="invGray">
          <a:xfrm>
            <a:off x="525832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1" name="Rectangle 72"/>
          <p:cNvSpPr>
            <a:spLocks noChangeArrowheads="1"/>
          </p:cNvSpPr>
          <p:nvPr/>
        </p:nvSpPr>
        <p:spPr bwMode="invGray">
          <a:xfrm>
            <a:off x="4043922"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2" name="Rectangle 73"/>
          <p:cNvSpPr>
            <a:spLocks noChangeArrowheads="1"/>
          </p:cNvSpPr>
          <p:nvPr/>
        </p:nvSpPr>
        <p:spPr bwMode="invGray">
          <a:xfrm>
            <a:off x="3639123"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3" name="Rectangle 76"/>
          <p:cNvSpPr>
            <a:spLocks noChangeArrowheads="1"/>
          </p:cNvSpPr>
          <p:nvPr/>
        </p:nvSpPr>
        <p:spPr bwMode="invGray">
          <a:xfrm>
            <a:off x="242676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4" name="Rectangle 77"/>
          <p:cNvSpPr>
            <a:spLocks noChangeArrowheads="1"/>
          </p:cNvSpPr>
          <p:nvPr/>
        </p:nvSpPr>
        <p:spPr bwMode="invGray">
          <a:xfrm>
            <a:off x="2021961"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5" name="Rectangle 79"/>
          <p:cNvSpPr>
            <a:spLocks noChangeArrowheads="1"/>
          </p:cNvSpPr>
          <p:nvPr/>
        </p:nvSpPr>
        <p:spPr bwMode="invGray">
          <a:xfrm>
            <a:off x="1212363"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6" name="Rectangle 82"/>
          <p:cNvSpPr>
            <a:spLocks noChangeArrowheads="1"/>
          </p:cNvSpPr>
          <p:nvPr/>
        </p:nvSpPr>
        <p:spPr bwMode="invGray">
          <a:xfrm>
            <a:off x="0" y="-7938"/>
            <a:ext cx="390560" cy="365760"/>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grpSp>
        <p:nvGrpSpPr>
          <p:cNvPr id="8"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grpSp>
      <p:sp>
        <p:nvSpPr>
          <p:cNvPr id="2" name="Title Placeholder 1"/>
          <p:cNvSpPr>
            <a:spLocks noGrp="1"/>
          </p:cNvSpPr>
          <p:nvPr>
            <p:ph type="title"/>
          </p:nvPr>
        </p:nvSpPr>
        <p:spPr>
          <a:xfrm>
            <a:off x="457200" y="434715"/>
            <a:ext cx="8229600" cy="838200"/>
          </a:xfrm>
          <a:prstGeom prst="rect">
            <a:avLst/>
          </a:prstGeom>
        </p:spPr>
        <p:txBody>
          <a:bodyPr vert="horz" lIns="91440" tIns="45720" rIns="91440" bIns="45720" rtlCol="0" anchor="b">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447800"/>
            <a:ext cx="8229600"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0" y="6537325"/>
            <a:ext cx="762000" cy="244475"/>
          </a:xfrm>
          <a:prstGeom prst="rect">
            <a:avLst/>
          </a:prstGeom>
        </p:spPr>
        <p:txBody>
          <a:bodyPr vert="horz" lIns="91440" tIns="45720" rIns="91440" bIns="45720" rtlCol="0" anchor="ctr"/>
          <a:lstStyle>
            <a:lvl1pPr algn="r">
              <a:defRPr sz="800">
                <a:solidFill>
                  <a:schemeClr val="tx1">
                    <a:tint val="75000"/>
                  </a:schemeClr>
                </a:solidFill>
              </a:defRPr>
            </a:lvl1pPr>
          </a:lstStyle>
          <a:p>
            <a:fld id="{537244B6-3751-4B0D-931E-A1EABE3AFAEE}" type="datetime1">
              <a:rPr lang="en-US" smtClean="0"/>
              <a:pPr/>
              <a:t>6/12/2014</a:t>
            </a:fld>
            <a:endParaRPr lang="en-US" dirty="0"/>
          </a:p>
        </p:txBody>
      </p:sp>
      <p:sp>
        <p:nvSpPr>
          <p:cNvPr id="5" name="Footer Placeholder 4"/>
          <p:cNvSpPr>
            <a:spLocks noGrp="1"/>
          </p:cNvSpPr>
          <p:nvPr>
            <p:ph type="ftr" sz="quarter" idx="3"/>
          </p:nvPr>
        </p:nvSpPr>
        <p:spPr>
          <a:xfrm>
            <a:off x="457200" y="6537325"/>
            <a:ext cx="6172200" cy="24447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smtClean="0"/>
              <a:t>© 2011 Avaya Inc. All rights reserved.</a:t>
            </a:r>
            <a:endParaRPr lang="en-US" dirty="0"/>
          </a:p>
        </p:txBody>
      </p:sp>
      <p:sp>
        <p:nvSpPr>
          <p:cNvPr id="6" name="Slide Number Placeholder 5"/>
          <p:cNvSpPr>
            <a:spLocks noGrp="1"/>
          </p:cNvSpPr>
          <p:nvPr>
            <p:ph type="sldNum" sz="quarter" idx="4"/>
          </p:nvPr>
        </p:nvSpPr>
        <p:spPr>
          <a:xfrm>
            <a:off x="7848600" y="6537325"/>
            <a:ext cx="838200" cy="244475"/>
          </a:xfrm>
          <a:prstGeom prst="rect">
            <a:avLst/>
          </a:prstGeom>
        </p:spPr>
        <p:txBody>
          <a:bodyPr vert="horz" lIns="91440" tIns="45720" rIns="91440" bIns="45720" rtlCol="0" anchor="ctr"/>
          <a:lstStyle>
            <a:lvl1pPr algn="r">
              <a:defRPr sz="800">
                <a:solidFill>
                  <a:schemeClr val="tx1">
                    <a:tint val="75000"/>
                  </a:schemeClr>
                </a:solidFill>
              </a:defRPr>
            </a:lvl1pPr>
          </a:lstStyle>
          <a:p>
            <a:fld id="{041B89D5-38C4-40C5-A017-45D2BB0B77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3" r:id="rId22"/>
  </p:sldLayoutIdLst>
  <p:transition>
    <p:fade/>
  </p:transition>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18.png"/><Relationship Id="rId7" Type="http://schemas.microsoft.com/office/2007/relationships/hdphoto" Target="../media/hdphoto3.wdp"/><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4.wdp"/><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7.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6.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2.wdp"/><Relationship Id="rId10" Type="http://schemas.openxmlformats.org/officeDocument/2006/relationships/image" Target="../media/image41.png"/><Relationship Id="rId4" Type="http://schemas.openxmlformats.org/officeDocument/2006/relationships/image" Target="../media/image37.png"/><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5.png"/><Relationship Id="rId7" Type="http://schemas.openxmlformats.org/officeDocument/2006/relationships/image" Target="../media/image22.png"/><Relationship Id="rId2" Type="http://schemas.openxmlformats.org/officeDocument/2006/relationships/image" Target="../media/image42.jpe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7" Type="http://schemas.microsoft.com/office/2007/relationships/hdphoto" Target="../media/hdphoto10.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microsoft.com/office/2007/relationships/hdphoto" Target="../media/hdphoto9.wdp"/><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76400" y="3276600"/>
            <a:ext cx="6477000" cy="2878348"/>
          </a:xfrm>
        </p:spPr>
        <p:txBody>
          <a:bodyPr anchor="ctr"/>
          <a:lstStyle/>
          <a:p>
            <a:pPr>
              <a:lnSpc>
                <a:spcPct val="100000"/>
              </a:lnSpc>
            </a:pPr>
            <a:r>
              <a:rPr lang="en-US" dirty="0" smtClean="0"/>
              <a:t>WLAN 9100 Deep Dive</a:t>
            </a:r>
            <a:r>
              <a:rPr lang="en-US" sz="2400" dirty="0"/>
              <a:t/>
            </a:r>
            <a:br>
              <a:rPr lang="en-US" sz="2400" dirty="0"/>
            </a:br>
            <a:r>
              <a:rPr lang="en-US" sz="2400" dirty="0"/>
              <a:t/>
            </a:r>
            <a:br>
              <a:rPr lang="en-US" sz="2400" dirty="0"/>
            </a:br>
            <a:endParaRPr lang="en-US" sz="2400" dirty="0"/>
          </a:p>
        </p:txBody>
      </p:sp>
      <p:sp>
        <p:nvSpPr>
          <p:cNvPr id="5" name="Subtitle 2"/>
          <p:cNvSpPr>
            <a:spLocks noGrp="1"/>
          </p:cNvSpPr>
          <p:nvPr>
            <p:ph type="subTitle" idx="1"/>
          </p:nvPr>
        </p:nvSpPr>
        <p:spPr>
          <a:xfrm>
            <a:off x="1676400" y="4876800"/>
            <a:ext cx="6089904" cy="990600"/>
          </a:xfrm>
        </p:spPr>
        <p:txBody>
          <a:bodyPr/>
          <a:lstStyle/>
          <a:p>
            <a:r>
              <a:rPr lang="en-US" sz="1800" dirty="0" smtClean="0"/>
              <a:t>April 2014</a:t>
            </a:r>
            <a:endParaRPr lang="en-US" sz="1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57200"/>
            <a:ext cx="8229600" cy="838200"/>
          </a:xfrm>
        </p:spPr>
        <p:txBody>
          <a:bodyPr/>
          <a:lstStyle/>
          <a:p>
            <a:pPr eaLnBrk="1" hangingPunct="1"/>
            <a:r>
              <a:rPr lang="en-US" dirty="0" smtClean="0">
                <a:latin typeface="Arial" pitchFamily="34" charset="0"/>
                <a:ea typeface="ＭＳ Ｐゴシック" pitchFamily="34" charset="-128"/>
                <a:cs typeface="Arial" pitchFamily="34" charset="0"/>
              </a:rPr>
              <a:t>Remember: </a:t>
            </a:r>
            <a:r>
              <a:rPr lang="en-US" dirty="0" err="1" smtClean="0">
                <a:latin typeface="Arial" pitchFamily="34" charset="0"/>
                <a:ea typeface="ＭＳ Ｐゴシック" pitchFamily="34" charset="-128"/>
                <a:cs typeface="Arial" pitchFamily="34" charset="0"/>
              </a:rPr>
              <a:t>Wi-fi</a:t>
            </a:r>
            <a:r>
              <a:rPr lang="en-US" dirty="0" smtClean="0">
                <a:latin typeface="Arial" pitchFamily="34" charset="0"/>
                <a:ea typeface="ＭＳ Ｐゴシック" pitchFamily="34" charset="-128"/>
                <a:cs typeface="Arial" pitchFamily="34" charset="0"/>
              </a:rPr>
              <a:t> performance is limited by the device</a:t>
            </a:r>
          </a:p>
        </p:txBody>
      </p:sp>
      <p:sp>
        <p:nvSpPr>
          <p:cNvPr id="2" name="Text Placeholder 1"/>
          <p:cNvSpPr>
            <a:spLocks noGrp="1"/>
          </p:cNvSpPr>
          <p:nvPr>
            <p:ph type="body" sz="quarter" idx="10"/>
          </p:nvPr>
        </p:nvSpPr>
        <p:spPr>
          <a:xfrm>
            <a:off x="1305235" y="1295400"/>
            <a:ext cx="6490903" cy="4644799"/>
          </a:xfrm>
        </p:spPr>
        <p:txBody>
          <a:bodyPr/>
          <a:lstStyle/>
          <a:p>
            <a:pPr marL="0" indent="0" algn="ctr">
              <a:buNone/>
            </a:pPr>
            <a:r>
              <a:rPr lang="en-US" sz="2000" dirty="0" smtClean="0">
                <a:solidFill>
                  <a:srgbClr val="FF6600"/>
                </a:solidFill>
              </a:rPr>
              <a:t>Most BYOD clients are 1x1 or 2x2 and cannot take advantage of 3 streams in a 3x3 Wi-Fi infrastructure</a:t>
            </a:r>
            <a:endParaRPr lang="en-US" sz="2000" dirty="0">
              <a:solidFill>
                <a:srgbClr val="FF6600"/>
              </a:solidFill>
            </a:endParaRPr>
          </a:p>
        </p:txBody>
      </p:sp>
      <p:pic>
        <p:nvPicPr>
          <p:cNvPr id="5" name="Picture 4" descr="lapto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701026" y="5009603"/>
            <a:ext cx="1414667" cy="1043684"/>
          </a:xfrm>
          <a:prstGeom prst="rect">
            <a:avLst/>
          </a:prstGeom>
          <a:ln>
            <a:noFill/>
          </a:ln>
          <a:effectLst/>
        </p:spPr>
      </p:pic>
      <p:graphicFrame>
        <p:nvGraphicFramePr>
          <p:cNvPr id="14" name="Table 13"/>
          <p:cNvGraphicFramePr>
            <a:graphicFrameLocks noGrp="1"/>
          </p:cNvGraphicFramePr>
          <p:nvPr>
            <p:extLst>
              <p:ext uri="{D42A27DB-BD31-4B8C-83A1-F6EECF244321}">
                <p14:modId xmlns:p14="http://schemas.microsoft.com/office/powerpoint/2010/main" val="194128814"/>
              </p:ext>
            </p:extLst>
          </p:nvPr>
        </p:nvGraphicFramePr>
        <p:xfrm>
          <a:off x="548029" y="2122730"/>
          <a:ext cx="8035957" cy="2682240"/>
        </p:xfrm>
        <a:graphic>
          <a:graphicData uri="http://schemas.openxmlformats.org/drawingml/2006/table">
            <a:tbl>
              <a:tblPr firstRow="1" bandRow="1">
                <a:tableStyleId>{21E4AEA4-8DFA-4A89-87EB-49C32662AFE0}</a:tableStyleId>
              </a:tblPr>
              <a:tblGrid>
                <a:gridCol w="2909082"/>
                <a:gridCol w="1093576"/>
                <a:gridCol w="987746"/>
                <a:gridCol w="1234683"/>
                <a:gridCol w="1810870"/>
              </a:tblGrid>
              <a:tr h="252339">
                <a:tc>
                  <a:txBody>
                    <a:bodyPr/>
                    <a:lstStyle/>
                    <a:p>
                      <a:r>
                        <a:rPr lang="en-US" sz="1600" dirty="0" smtClean="0"/>
                        <a:t>Device</a:t>
                      </a:r>
                      <a:endParaRPr lang="en-US" sz="1600" dirty="0"/>
                    </a:p>
                  </a:txBody>
                  <a:tcPr/>
                </a:tc>
                <a:tc>
                  <a:txBody>
                    <a:bodyPr/>
                    <a:lstStyle/>
                    <a:p>
                      <a:pPr algn="ctr"/>
                      <a:r>
                        <a:rPr lang="en-US" sz="1600" dirty="0" smtClean="0"/>
                        <a:t>2.4GHz</a:t>
                      </a:r>
                      <a:endParaRPr lang="en-US" sz="1600" dirty="0"/>
                    </a:p>
                  </a:txBody>
                  <a:tcPr/>
                </a:tc>
                <a:tc>
                  <a:txBody>
                    <a:bodyPr/>
                    <a:lstStyle/>
                    <a:p>
                      <a:pPr algn="ctr"/>
                      <a:r>
                        <a:rPr lang="en-US" sz="1600" dirty="0" smtClean="0"/>
                        <a:t>5GHz</a:t>
                      </a:r>
                      <a:endParaRPr lang="en-US" sz="1600" dirty="0"/>
                    </a:p>
                  </a:txBody>
                  <a:tcPr/>
                </a:tc>
                <a:tc>
                  <a:txBody>
                    <a:bodyPr/>
                    <a:lstStyle/>
                    <a:p>
                      <a:pPr algn="ctr"/>
                      <a:r>
                        <a:rPr lang="en-US" sz="1600" dirty="0" smtClean="0"/>
                        <a:t>Antennas</a:t>
                      </a:r>
                      <a:endParaRPr lang="en-US" sz="1600" dirty="0"/>
                    </a:p>
                  </a:txBody>
                  <a:tcPr/>
                </a:tc>
                <a:tc>
                  <a:txBody>
                    <a:bodyPr/>
                    <a:lstStyle/>
                    <a:p>
                      <a:pPr algn="ctr"/>
                      <a:r>
                        <a:rPr lang="en-US" sz="1600" dirty="0" smtClean="0"/>
                        <a:t>Max Rate</a:t>
                      </a:r>
                      <a:endParaRPr lang="en-US" sz="1600" dirty="0"/>
                    </a:p>
                  </a:txBody>
                  <a:tcPr/>
                </a:tc>
              </a:tr>
              <a:tr h="304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Media Players (iPod</a:t>
                      </a:r>
                      <a:r>
                        <a:rPr lang="en-US" sz="1600" kern="1200" baseline="0" dirty="0" smtClean="0">
                          <a:solidFill>
                            <a:schemeClr val="tx1"/>
                          </a:solidFill>
                          <a:latin typeface="+mn-lt"/>
                          <a:ea typeface="+mn-ea"/>
                          <a:cs typeface="+mn-cs"/>
                        </a:rPr>
                        <a:t> Touch)</a:t>
                      </a:r>
                      <a:endParaRPr lang="en-US" sz="1600" kern="1200" dirty="0" smtClean="0">
                        <a:solidFill>
                          <a:schemeClr val="tx1"/>
                        </a:solidFill>
                        <a:latin typeface="+mn-lt"/>
                        <a:ea typeface="+mn-ea"/>
                        <a:cs typeface="+mn-cs"/>
                      </a:endParaRPr>
                    </a:p>
                  </a:txBody>
                  <a:tcPr/>
                </a:tc>
                <a:tc>
                  <a:txBody>
                    <a:bodyPr/>
                    <a:lstStyle/>
                    <a:p>
                      <a:pPr marL="0" indent="0" algn="ctr" defTabSz="914400" rtl="0" eaLnBrk="1" latinLnBrk="0" hangingPunct="1">
                        <a:buFont typeface="Arial" pitchFamily="34" charset="0"/>
                        <a:buNone/>
                      </a:pPr>
                      <a:r>
                        <a:rPr lang="en-US" sz="1600" kern="1200" dirty="0" smtClean="0">
                          <a:solidFill>
                            <a:schemeClr val="tx1"/>
                          </a:solidFill>
                          <a:latin typeface="+mn-lt"/>
                          <a:ea typeface="+mn-ea"/>
                          <a:cs typeface="+mn-cs"/>
                        </a:rPr>
                        <a:t>X</a:t>
                      </a:r>
                    </a:p>
                  </a:txBody>
                  <a:tcPr/>
                </a:tc>
                <a:tc>
                  <a:txBody>
                    <a:bodyPr/>
                    <a:lstStyle/>
                    <a:p>
                      <a:pPr marL="0" indent="0" algn="ctr" defTabSz="914400" rtl="0" eaLnBrk="1" latinLnBrk="0" hangingPunct="1">
                        <a:buFont typeface="Arial" pitchFamily="34" charset="0"/>
                        <a:buNone/>
                      </a:pPr>
                      <a:r>
                        <a:rPr lang="en-US" sz="1600" kern="1200" dirty="0" smtClean="0">
                          <a:solidFill>
                            <a:schemeClr val="tx1"/>
                          </a:solidFill>
                          <a:latin typeface="+mn-lt"/>
                          <a:ea typeface="+mn-ea"/>
                          <a:cs typeface="+mn-cs"/>
                        </a:rPr>
                        <a:t>Some</a:t>
                      </a:r>
                    </a:p>
                  </a:txBody>
                  <a:tcPr/>
                </a:tc>
                <a:tc>
                  <a:txBody>
                    <a:bodyPr/>
                    <a:lstStyle/>
                    <a:p>
                      <a:pPr marL="0" indent="0" algn="ctr" defTabSz="914400" rtl="0" eaLnBrk="1" latinLnBrk="0" hangingPunct="1">
                        <a:buFont typeface="Arial" pitchFamily="34" charset="0"/>
                        <a:buNone/>
                      </a:pPr>
                      <a:r>
                        <a:rPr lang="en-US" sz="1600" kern="1200" dirty="0" smtClean="0">
                          <a:solidFill>
                            <a:schemeClr val="tx1"/>
                          </a:solidFill>
                          <a:latin typeface="+mn-lt"/>
                          <a:ea typeface="+mn-ea"/>
                          <a:cs typeface="+mn-cs"/>
                        </a:rPr>
                        <a:t>1x1</a:t>
                      </a:r>
                    </a:p>
                  </a:txBody>
                  <a:tcPr>
                    <a:solidFill>
                      <a:schemeClr val="accent5">
                        <a:lumMod val="60000"/>
                        <a:lumOff val="40000"/>
                      </a:schemeClr>
                    </a:solidFill>
                  </a:tcPr>
                </a:tc>
                <a:tc>
                  <a:txBody>
                    <a:bodyPr/>
                    <a:lstStyle/>
                    <a:p>
                      <a:pPr marL="0" indent="0" algn="ctr" defTabSz="914400" rtl="0" eaLnBrk="1" latinLnBrk="0" hangingPunct="1">
                        <a:buFont typeface="Arial" pitchFamily="34" charset="0"/>
                        <a:buNone/>
                      </a:pPr>
                      <a:r>
                        <a:rPr lang="en-US" sz="1600" kern="1200" dirty="0" smtClean="0">
                          <a:solidFill>
                            <a:schemeClr val="tx1"/>
                          </a:solidFill>
                          <a:latin typeface="+mn-lt"/>
                          <a:ea typeface="+mn-ea"/>
                          <a:cs typeface="+mn-cs"/>
                        </a:rPr>
                        <a:t>65-150Mbps</a:t>
                      </a:r>
                    </a:p>
                  </a:txBody>
                  <a:tcPr/>
                </a:tc>
              </a:tr>
              <a:tr h="304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rPr>
                        <a:t>Smartphones –</a:t>
                      </a:r>
                      <a:r>
                        <a:rPr lang="en-US" sz="1600" kern="1200" baseline="0" dirty="0" smtClean="0">
                          <a:solidFill>
                            <a:schemeClr val="tx1"/>
                          </a:solidFill>
                        </a:rPr>
                        <a:t> </a:t>
                      </a:r>
                      <a:r>
                        <a:rPr lang="en-US" sz="1600" kern="1200" dirty="0" smtClean="0">
                          <a:solidFill>
                            <a:schemeClr val="tx1"/>
                          </a:solidFill>
                        </a:rPr>
                        <a:t>low end</a:t>
                      </a:r>
                      <a:endParaRPr lang="en-US" sz="1600" kern="1200" dirty="0" smtClean="0">
                        <a:solidFill>
                          <a:schemeClr val="tx1"/>
                        </a:solidFill>
                        <a:latin typeface="+mn-lt"/>
                        <a:ea typeface="+mn-ea"/>
                        <a:cs typeface="+mn-cs"/>
                      </a:endParaRPr>
                    </a:p>
                  </a:txBody>
                  <a:tcPr/>
                </a:tc>
                <a:tc>
                  <a:txBody>
                    <a:bodyPr/>
                    <a:lstStyle/>
                    <a:p>
                      <a:pPr marL="0" indent="0" algn="ctr" defTabSz="914400" rtl="0" eaLnBrk="1" latinLnBrk="0" hangingPunct="1">
                        <a:buFont typeface="Arial" pitchFamily="34" charset="0"/>
                        <a:buNone/>
                      </a:pPr>
                      <a:r>
                        <a:rPr lang="en-US" sz="1600" kern="1200" dirty="0" smtClean="0">
                          <a:solidFill>
                            <a:schemeClr val="tx1"/>
                          </a:solidFill>
                        </a:rPr>
                        <a:t>X</a:t>
                      </a:r>
                      <a:endParaRPr lang="en-US" sz="1600" kern="1200" dirty="0" smtClean="0">
                        <a:solidFill>
                          <a:schemeClr val="tx1"/>
                        </a:solidFill>
                        <a:latin typeface="+mn-lt"/>
                        <a:ea typeface="+mn-ea"/>
                        <a:cs typeface="+mn-cs"/>
                      </a:endParaRPr>
                    </a:p>
                  </a:txBody>
                  <a:tcPr/>
                </a:tc>
                <a:tc>
                  <a:txBody>
                    <a:bodyPr/>
                    <a:lstStyle/>
                    <a:p>
                      <a:pPr marL="0" indent="0" algn="ctr" defTabSz="914400" rtl="0" eaLnBrk="1" latinLnBrk="0" hangingPunct="1">
                        <a:buFont typeface="Arial" pitchFamily="34" charset="0"/>
                        <a:buNone/>
                      </a:pPr>
                      <a:endParaRPr lang="en-US" sz="1600" kern="1200" dirty="0" smtClean="0">
                        <a:solidFill>
                          <a:schemeClr val="tx1"/>
                        </a:solidFill>
                        <a:latin typeface="+mn-lt"/>
                        <a:ea typeface="+mn-ea"/>
                        <a:cs typeface="+mn-cs"/>
                      </a:endParaRPr>
                    </a:p>
                  </a:txBody>
                  <a:tcPr/>
                </a:tc>
                <a:tc>
                  <a:txBody>
                    <a:bodyPr/>
                    <a:lstStyle/>
                    <a:p>
                      <a:pPr marL="0" indent="0" algn="ctr" defTabSz="914400" rtl="0" eaLnBrk="1" latinLnBrk="0" hangingPunct="1">
                        <a:buFont typeface="Arial" pitchFamily="34" charset="0"/>
                        <a:buNone/>
                      </a:pPr>
                      <a:r>
                        <a:rPr lang="en-US" sz="1600" kern="1200" dirty="0" smtClean="0">
                          <a:solidFill>
                            <a:schemeClr val="tx1"/>
                          </a:solidFill>
                          <a:latin typeface="+mn-lt"/>
                          <a:ea typeface="+mn-ea"/>
                          <a:cs typeface="+mn-cs"/>
                        </a:rPr>
                        <a:t>1x1</a:t>
                      </a:r>
                    </a:p>
                  </a:txBody>
                  <a:tcPr>
                    <a:solidFill>
                      <a:schemeClr val="accent5">
                        <a:lumMod val="60000"/>
                        <a:lumOff val="40000"/>
                      </a:schemeClr>
                    </a:solidFill>
                  </a:tcPr>
                </a:tc>
                <a:tc>
                  <a:txBody>
                    <a:bodyPr/>
                    <a:lstStyle/>
                    <a:p>
                      <a:pPr marL="0" indent="0" algn="ctr" defTabSz="914400" rtl="0" eaLnBrk="1" latinLnBrk="0" hangingPunct="1">
                        <a:buFont typeface="Arial" pitchFamily="34" charset="0"/>
                        <a:buNone/>
                      </a:pPr>
                      <a:r>
                        <a:rPr lang="en-US" sz="1600" kern="1200" dirty="0" smtClean="0">
                          <a:solidFill>
                            <a:schemeClr val="tx1"/>
                          </a:solidFill>
                        </a:rPr>
                        <a:t>65Mbps</a:t>
                      </a:r>
                      <a:endParaRPr lang="en-US" sz="1600" kern="1200" dirty="0" smtClean="0">
                        <a:solidFill>
                          <a:schemeClr val="tx1"/>
                        </a:solidFill>
                        <a:latin typeface="+mn-lt"/>
                        <a:ea typeface="+mn-ea"/>
                        <a:cs typeface="+mn-cs"/>
                      </a:endParaRPr>
                    </a:p>
                  </a:txBody>
                  <a:tcPr/>
                </a:tc>
              </a:tr>
              <a:tr h="281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rPr>
                        <a:t>Smartphones –</a:t>
                      </a:r>
                      <a:r>
                        <a:rPr lang="en-US" sz="1600" kern="1200" baseline="0" dirty="0" smtClean="0">
                          <a:solidFill>
                            <a:schemeClr val="tx1"/>
                          </a:solidFill>
                        </a:rPr>
                        <a:t> </a:t>
                      </a:r>
                      <a:r>
                        <a:rPr lang="en-US" sz="1600" kern="1200" dirty="0" smtClean="0">
                          <a:solidFill>
                            <a:schemeClr val="tx1"/>
                          </a:solidFill>
                        </a:rPr>
                        <a:t>high end</a:t>
                      </a:r>
                      <a:endParaRPr lang="en-US" sz="1600" kern="1200" dirty="0" smtClean="0">
                        <a:solidFill>
                          <a:schemeClr val="tx1"/>
                        </a:solidFill>
                        <a:latin typeface="+mn-lt"/>
                        <a:ea typeface="+mn-ea"/>
                        <a:cs typeface="+mn-cs"/>
                      </a:endParaRPr>
                    </a:p>
                  </a:txBody>
                  <a:tcPr/>
                </a:tc>
                <a:tc>
                  <a:txBody>
                    <a:bodyPr/>
                    <a:lstStyle/>
                    <a:p>
                      <a:pPr marL="0" indent="0" algn="ctr" defTabSz="914400" rtl="0" eaLnBrk="1" latinLnBrk="0" hangingPunct="1">
                        <a:buFont typeface="Arial" pitchFamily="34" charset="0"/>
                        <a:buNone/>
                      </a:pPr>
                      <a:r>
                        <a:rPr lang="en-US" sz="1600" kern="1200" dirty="0" smtClean="0">
                          <a:solidFill>
                            <a:schemeClr val="tx1"/>
                          </a:solidFill>
                        </a:rPr>
                        <a:t>X</a:t>
                      </a:r>
                      <a:endParaRPr lang="en-US" sz="1600" kern="1200" dirty="0" smtClean="0">
                        <a:solidFill>
                          <a:schemeClr val="tx1"/>
                        </a:solidFill>
                        <a:latin typeface="+mn-lt"/>
                        <a:ea typeface="+mn-ea"/>
                        <a:cs typeface="+mn-cs"/>
                      </a:endParaRPr>
                    </a:p>
                  </a:txBody>
                  <a:tcPr/>
                </a:tc>
                <a:tc>
                  <a:txBody>
                    <a:bodyPr/>
                    <a:lstStyle/>
                    <a:p>
                      <a:pPr marL="0" indent="0" algn="ctr" defTabSz="914400" rtl="0" eaLnBrk="1" latinLnBrk="0" hangingPunct="1">
                        <a:buFont typeface="Arial" pitchFamily="34" charset="0"/>
                        <a:buNone/>
                      </a:pPr>
                      <a:r>
                        <a:rPr lang="en-US" sz="1600" kern="1200" dirty="0" smtClean="0">
                          <a:solidFill>
                            <a:schemeClr val="tx1"/>
                          </a:solidFill>
                          <a:latin typeface="+mn-lt"/>
                          <a:ea typeface="+mn-ea"/>
                          <a:cs typeface="+mn-cs"/>
                        </a:rPr>
                        <a:t>X</a:t>
                      </a:r>
                    </a:p>
                  </a:txBody>
                  <a:tcPr/>
                </a:tc>
                <a:tc>
                  <a:txBody>
                    <a:bodyPr/>
                    <a:lstStyle/>
                    <a:p>
                      <a:pPr marL="0" indent="0" algn="ctr" defTabSz="914400" rtl="0" eaLnBrk="1" latinLnBrk="0" hangingPunct="1">
                        <a:buFont typeface="Arial" pitchFamily="34" charset="0"/>
                        <a:buNone/>
                      </a:pPr>
                      <a:r>
                        <a:rPr lang="en-US" sz="1600" kern="1200" dirty="0" smtClean="0">
                          <a:solidFill>
                            <a:schemeClr val="tx1"/>
                          </a:solidFill>
                          <a:latin typeface="+mn-lt"/>
                          <a:ea typeface="+mn-ea"/>
                          <a:cs typeface="+mn-cs"/>
                        </a:rPr>
                        <a:t>1x1</a:t>
                      </a:r>
                    </a:p>
                  </a:txBody>
                  <a:tcPr>
                    <a:solidFill>
                      <a:schemeClr val="accent5">
                        <a:lumMod val="60000"/>
                        <a:lumOff val="40000"/>
                      </a:schemeClr>
                    </a:solidFill>
                  </a:tcPr>
                </a:tc>
                <a:tc>
                  <a:txBody>
                    <a:bodyPr/>
                    <a:lstStyle/>
                    <a:p>
                      <a:pPr marL="0" indent="0" algn="ctr" defTabSz="914400" rtl="0" eaLnBrk="1" latinLnBrk="0" hangingPunct="1">
                        <a:buFont typeface="Arial" pitchFamily="34" charset="0"/>
                        <a:buNone/>
                      </a:pPr>
                      <a:r>
                        <a:rPr lang="en-US" sz="1600" kern="1200" dirty="0" smtClean="0">
                          <a:solidFill>
                            <a:schemeClr val="tx1"/>
                          </a:solidFill>
                        </a:rPr>
                        <a:t>150Mbps</a:t>
                      </a:r>
                      <a:endParaRPr lang="en-US" sz="1600" kern="1200" dirty="0" smtClean="0">
                        <a:solidFill>
                          <a:schemeClr val="tx1"/>
                        </a:solidFill>
                        <a:latin typeface="+mn-lt"/>
                        <a:ea typeface="+mn-ea"/>
                        <a:cs typeface="+mn-cs"/>
                      </a:endParaRPr>
                    </a:p>
                  </a:txBody>
                  <a:tcPr/>
                </a:tc>
              </a:tr>
              <a:tr h="281528">
                <a:tc>
                  <a:txBody>
                    <a:bodyPr/>
                    <a:lstStyle/>
                    <a:p>
                      <a:r>
                        <a:rPr lang="en-US" sz="1600" kern="1200" dirty="0" smtClean="0">
                          <a:solidFill>
                            <a:schemeClr val="tx1"/>
                          </a:solidFill>
                          <a:latin typeface="+mn-lt"/>
                          <a:ea typeface="+mn-ea"/>
                          <a:cs typeface="+mn-cs"/>
                        </a:rPr>
                        <a:t>Tablets – low end</a:t>
                      </a:r>
                      <a:endParaRPr lang="en-US" sz="16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1x1</a:t>
                      </a:r>
                    </a:p>
                  </a:txBody>
                  <a:tcPr>
                    <a:solidFill>
                      <a:schemeClr val="accent5">
                        <a:lumMod val="60000"/>
                        <a:lumOff val="40000"/>
                      </a:schemeClr>
                    </a:solidFill>
                  </a:tcPr>
                </a:tc>
                <a:tc>
                  <a:txBody>
                    <a:bodyPr/>
                    <a:lstStyle/>
                    <a:p>
                      <a:pPr algn="ctr"/>
                      <a:r>
                        <a:rPr lang="en-US" sz="1600" kern="1200" dirty="0" smtClean="0">
                          <a:solidFill>
                            <a:schemeClr val="tx1"/>
                          </a:solidFill>
                          <a:latin typeface="+mn-lt"/>
                          <a:ea typeface="+mn-ea"/>
                          <a:cs typeface="+mn-cs"/>
                        </a:rPr>
                        <a:t>65Mbps</a:t>
                      </a:r>
                      <a:endParaRPr lang="en-US" sz="1600" kern="1200" dirty="0">
                        <a:solidFill>
                          <a:schemeClr val="tx1"/>
                        </a:solidFill>
                        <a:latin typeface="+mn-lt"/>
                        <a:ea typeface="+mn-ea"/>
                        <a:cs typeface="+mn-cs"/>
                      </a:endParaRPr>
                    </a:p>
                  </a:txBody>
                  <a:tcPr/>
                </a:tc>
              </a:tr>
              <a:tr h="281528">
                <a:tc>
                  <a:txBody>
                    <a:bodyPr/>
                    <a:lstStyle/>
                    <a:p>
                      <a:r>
                        <a:rPr lang="en-US" sz="1600" kern="1200" dirty="0" smtClean="0">
                          <a:solidFill>
                            <a:schemeClr val="tx1"/>
                          </a:solidFill>
                        </a:rPr>
                        <a:t>Tablets – high end (</a:t>
                      </a:r>
                      <a:r>
                        <a:rPr lang="en-US" sz="1600" kern="1200" dirty="0" err="1" smtClean="0">
                          <a:solidFill>
                            <a:schemeClr val="tx1"/>
                          </a:solidFill>
                        </a:rPr>
                        <a:t>iPad</a:t>
                      </a:r>
                      <a:r>
                        <a:rPr lang="en-US" sz="1600" kern="1200" dirty="0" smtClean="0">
                          <a:solidFill>
                            <a:schemeClr val="tx1"/>
                          </a:solidFill>
                        </a:rPr>
                        <a:t>)</a:t>
                      </a:r>
                      <a:endParaRPr lang="en-US" sz="16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rPr>
                        <a:t>X</a:t>
                      </a:r>
                      <a:endParaRPr lang="en-US" sz="1600" kern="120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rPr>
                        <a:t>X</a:t>
                      </a:r>
                      <a:endParaRPr lang="en-US" sz="1600" kern="120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2x2</a:t>
                      </a:r>
                    </a:p>
                  </a:txBody>
                  <a:tcPr>
                    <a:solidFill>
                      <a:schemeClr val="accent5">
                        <a:lumMod val="60000"/>
                        <a:lumOff val="40000"/>
                      </a:schemeClr>
                    </a:solidFill>
                  </a:tcPr>
                </a:tc>
                <a:tc>
                  <a:txBody>
                    <a:bodyPr/>
                    <a:lstStyle/>
                    <a:p>
                      <a:pPr algn="ctr"/>
                      <a:r>
                        <a:rPr lang="en-US" sz="1600" kern="1200" dirty="0" smtClean="0">
                          <a:solidFill>
                            <a:schemeClr val="tx1"/>
                          </a:solidFill>
                        </a:rPr>
                        <a:t>300Mbps</a:t>
                      </a:r>
                      <a:endParaRPr lang="en-US" sz="1600" kern="1200" dirty="0">
                        <a:solidFill>
                          <a:schemeClr val="tx1"/>
                        </a:solidFill>
                        <a:latin typeface="+mn-lt"/>
                        <a:ea typeface="+mn-ea"/>
                        <a:cs typeface="+mn-cs"/>
                      </a:endParaRPr>
                    </a:p>
                  </a:txBody>
                  <a:tcPr/>
                </a:tc>
              </a:tr>
              <a:tr h="259575">
                <a:tc>
                  <a:txBody>
                    <a:bodyPr/>
                    <a:lstStyle/>
                    <a:p>
                      <a:r>
                        <a:rPr lang="en-US" sz="1600" kern="1200" dirty="0" smtClean="0">
                          <a:solidFill>
                            <a:schemeClr val="tx1"/>
                          </a:solidFill>
                        </a:rPr>
                        <a:t>Laptops –</a:t>
                      </a:r>
                      <a:r>
                        <a:rPr lang="en-US" sz="1600" kern="1200" baseline="0" dirty="0" smtClean="0">
                          <a:solidFill>
                            <a:schemeClr val="tx1"/>
                          </a:solidFill>
                        </a:rPr>
                        <a:t> low end</a:t>
                      </a:r>
                      <a:endParaRPr lang="en-US" sz="16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tx1"/>
                          </a:solidFill>
                        </a:rPr>
                        <a:t>X</a:t>
                      </a:r>
                      <a:endParaRPr lang="en-US" sz="1600" kern="120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tx1"/>
                          </a:solidFill>
                        </a:rPr>
                        <a:t>Most</a:t>
                      </a:r>
                      <a:endParaRPr lang="en-US" sz="1600" kern="120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tx1"/>
                          </a:solidFill>
                          <a:latin typeface="+mn-lt"/>
                          <a:ea typeface="+mn-ea"/>
                          <a:cs typeface="+mn-cs"/>
                        </a:rPr>
                        <a:t>2x2</a:t>
                      </a:r>
                    </a:p>
                  </a:txBody>
                  <a:tcPr>
                    <a:solidFill>
                      <a:schemeClr val="accent5">
                        <a:lumMod val="60000"/>
                        <a:lumOff val="40000"/>
                      </a:schemeClr>
                    </a:solidFill>
                  </a:tcPr>
                </a:tc>
                <a:tc>
                  <a:txBody>
                    <a:bodyPr/>
                    <a:lstStyle/>
                    <a:p>
                      <a:pPr marL="0" indent="0" algn="ctr">
                        <a:buFont typeface="Arial" pitchFamily="34" charset="0"/>
                        <a:buNone/>
                      </a:pPr>
                      <a:r>
                        <a:rPr lang="en-US" sz="1600" kern="1200" dirty="0" smtClean="0">
                          <a:solidFill>
                            <a:schemeClr val="tx1"/>
                          </a:solidFill>
                        </a:rPr>
                        <a:t>300Mbps</a:t>
                      </a:r>
                      <a:endParaRPr lang="en-US" sz="1600" kern="1200" dirty="0">
                        <a:solidFill>
                          <a:schemeClr val="tx1"/>
                        </a:solidFill>
                        <a:latin typeface="+mn-lt"/>
                        <a:ea typeface="+mn-ea"/>
                        <a:cs typeface="+mn-cs"/>
                      </a:endParaRPr>
                    </a:p>
                  </a:txBody>
                  <a:tcPr/>
                </a:tc>
              </a:tr>
              <a:tr h="259575">
                <a:tc>
                  <a:txBody>
                    <a:bodyPr/>
                    <a:lstStyle/>
                    <a:p>
                      <a:r>
                        <a:rPr lang="en-US" sz="1600" kern="1200" dirty="0" smtClean="0">
                          <a:solidFill>
                            <a:schemeClr val="tx1"/>
                          </a:solidFill>
                        </a:rPr>
                        <a:t>Laptops – mid/high end</a:t>
                      </a:r>
                      <a:endParaRPr lang="en-US" sz="16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tx1"/>
                          </a:solidFill>
                        </a:rPr>
                        <a:t>X</a:t>
                      </a:r>
                      <a:endParaRPr lang="en-US" sz="1600" kern="120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tx1"/>
                          </a:solidFill>
                        </a:rPr>
                        <a:t>X</a:t>
                      </a:r>
                      <a:endParaRPr lang="en-US" sz="1600" kern="120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tx1"/>
                          </a:solidFill>
                          <a:latin typeface="+mn-lt"/>
                          <a:ea typeface="+mn-ea"/>
                          <a:cs typeface="+mn-cs"/>
                        </a:rPr>
                        <a:t>3x3</a:t>
                      </a:r>
                    </a:p>
                  </a:txBody>
                  <a:tcPr/>
                </a:tc>
                <a:tc>
                  <a:txBody>
                    <a:bodyPr/>
                    <a:lstStyle/>
                    <a:p>
                      <a:pPr marL="0" indent="0" algn="ctr">
                        <a:buFont typeface="Arial" pitchFamily="34" charset="0"/>
                        <a:buNone/>
                      </a:pPr>
                      <a:r>
                        <a:rPr lang="en-US" sz="1600" kern="1200" dirty="0" smtClean="0">
                          <a:solidFill>
                            <a:schemeClr val="tx1"/>
                          </a:solidFill>
                        </a:rPr>
                        <a:t>450Mbps</a:t>
                      </a:r>
                      <a:endParaRPr lang="en-US" sz="1600" kern="1200" dirty="0">
                        <a:solidFill>
                          <a:schemeClr val="tx1"/>
                        </a:solidFill>
                        <a:latin typeface="+mn-lt"/>
                        <a:ea typeface="+mn-ea"/>
                        <a:cs typeface="+mn-cs"/>
                      </a:endParaRPr>
                    </a:p>
                  </a:txBody>
                  <a:tcPr/>
                </a:tc>
              </a:tr>
            </a:tbl>
          </a:graphicData>
        </a:graphic>
      </p:graphicFrame>
      <p:pic>
        <p:nvPicPr>
          <p:cNvPr id="8" name="Picture 2" descr="http://cdn.asia.cnet.com/i/r/2010/hp/45257271/iphone4review4.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5152" b="95152" l="10000" r="90000"/>
                    </a14:imgEffect>
                  </a14:imgLayer>
                </a14:imgProps>
              </a:ext>
              <a:ext uri="{28A0092B-C50C-407E-A947-70E740481C1C}">
                <a14:useLocalDpi xmlns:a14="http://schemas.microsoft.com/office/drawing/2010/main" val="0"/>
              </a:ext>
            </a:extLst>
          </a:blip>
          <a:srcRect l="30005" t="-5044" r="30927" b="5044"/>
          <a:stretch/>
        </p:blipFill>
        <p:spPr bwMode="auto">
          <a:xfrm>
            <a:off x="2337414" y="5098598"/>
            <a:ext cx="380847" cy="7311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3.gstatic.com/images?q=tbn:ANd9GcSnwoed8_AppJ_AA9inQDUENieXRHwtDv7STg2LKH1sfZ_Yoj9i"/>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64465" y="5060662"/>
            <a:ext cx="941567" cy="94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1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508846" y="600075"/>
            <a:ext cx="8414374" cy="542925"/>
          </a:xfrm>
        </p:spPr>
        <p:txBody>
          <a:bodyPr>
            <a:normAutofit fontScale="90000"/>
          </a:bodyPr>
          <a:lstStyle/>
          <a:p>
            <a:pPr lvl="1">
              <a:defRPr/>
            </a:pPr>
            <a:r>
              <a:rPr lang="en-US" sz="2800" cap="all" dirty="0" smtClean="0"/>
              <a:t>Deploying different </a:t>
            </a:r>
            <a:r>
              <a:rPr lang="en-US" sz="2800" cap="all" dirty="0" smtClean="0">
                <a:latin typeface="Arial" panose="020B0604020202020204" pitchFamily="34" charset="0"/>
                <a:cs typeface="Arial" panose="020B0604020202020204" pitchFamily="34" charset="0"/>
              </a:rPr>
              <a:t>11ac</a:t>
            </a:r>
            <a:r>
              <a:rPr lang="en-US" sz="2800" cap="all" dirty="0" smtClean="0"/>
              <a:t> technologies </a:t>
            </a:r>
            <a:r>
              <a:rPr lang="en-US" sz="2800" cap="all" smtClean="0"/>
              <a:t>with AVAYA </a:t>
            </a:r>
            <a:r>
              <a:rPr lang="en-US" sz="2800" cap="all" dirty="0" smtClean="0"/>
              <a:t>WLAN 9100</a:t>
            </a:r>
            <a:endParaRPr lang="en-US" sz="2800" cap="all" dirty="0"/>
          </a:p>
        </p:txBody>
      </p:sp>
      <p:sp>
        <p:nvSpPr>
          <p:cNvPr id="21" name="Text Placeholder 20"/>
          <p:cNvSpPr>
            <a:spLocks noGrp="1"/>
          </p:cNvSpPr>
          <p:nvPr>
            <p:ph type="body" sz="quarter" idx="10"/>
          </p:nvPr>
        </p:nvSpPr>
        <p:spPr>
          <a:xfrm>
            <a:off x="476250" y="1146401"/>
            <a:ext cx="8220075" cy="4644799"/>
          </a:xfrm>
        </p:spPr>
        <p:txBody>
          <a:bodyPr>
            <a:normAutofit/>
          </a:bodyPr>
          <a:lstStyle/>
          <a:p>
            <a:pPr>
              <a:spcAft>
                <a:spcPts val="600"/>
              </a:spcAft>
            </a:pPr>
            <a:r>
              <a:rPr lang="en-US" sz="1800" dirty="0" smtClean="0"/>
              <a:t>Where would you use </a:t>
            </a:r>
            <a:r>
              <a:rPr lang="en-US" sz="1800" dirty="0"/>
              <a:t>2x2 </a:t>
            </a:r>
            <a:r>
              <a:rPr lang="en-US" sz="1800" dirty="0" smtClean="0"/>
              <a:t>11ac vs. 3x3 11ac?</a:t>
            </a:r>
            <a:endParaRPr lang="en-US" sz="1800" dirty="0"/>
          </a:p>
          <a:p>
            <a:pPr lvl="1">
              <a:spcBef>
                <a:spcPts val="0"/>
              </a:spcBef>
              <a:spcAft>
                <a:spcPts val="600"/>
              </a:spcAft>
            </a:pPr>
            <a:r>
              <a:rPr lang="en-US" sz="1800" dirty="0" smtClean="0"/>
              <a:t>Use 2x2 in more cost sensitive areas with low to medium user density</a:t>
            </a:r>
          </a:p>
          <a:p>
            <a:pPr lvl="1">
              <a:spcBef>
                <a:spcPts val="0"/>
              </a:spcBef>
              <a:spcAft>
                <a:spcPts val="600"/>
              </a:spcAft>
            </a:pPr>
            <a:r>
              <a:rPr lang="en-US" sz="1800" b="0" dirty="0" smtClean="0"/>
              <a:t>Use 3x3 in higher performance areas or where </a:t>
            </a:r>
            <a:r>
              <a:rPr lang="en-US" sz="1800" dirty="0" smtClean="0"/>
              <a:t>there is </a:t>
            </a:r>
            <a:r>
              <a:rPr lang="en-US" sz="1800" b="0" dirty="0" smtClean="0"/>
              <a:t>more laptop usage</a:t>
            </a:r>
          </a:p>
          <a:p>
            <a:pPr>
              <a:spcAft>
                <a:spcPts val="600"/>
              </a:spcAft>
            </a:pPr>
            <a:r>
              <a:rPr lang="en-US" sz="1800" dirty="0"/>
              <a:t>What are the key benefits of 2x2 11ac?		</a:t>
            </a:r>
          </a:p>
          <a:p>
            <a:pPr lvl="1">
              <a:spcBef>
                <a:spcPts val="0"/>
              </a:spcBef>
              <a:spcAft>
                <a:spcPts val="600"/>
              </a:spcAft>
            </a:pPr>
            <a:r>
              <a:rPr lang="en-US" sz="1800" b="0" dirty="0" smtClean="0"/>
              <a:t>Reduced 11ac upgrade </a:t>
            </a:r>
            <a:r>
              <a:rPr lang="en-US" sz="1800" dirty="0" smtClean="0"/>
              <a:t>infrastructure costs</a:t>
            </a:r>
            <a:endParaRPr lang="en-US" sz="1800" b="0" dirty="0" smtClean="0"/>
          </a:p>
          <a:p>
            <a:pPr lvl="1">
              <a:spcBef>
                <a:spcPts val="0"/>
              </a:spcBef>
              <a:spcAft>
                <a:spcPts val="600"/>
              </a:spcAft>
            </a:pPr>
            <a:r>
              <a:rPr lang="en-US" sz="1800" b="0" dirty="0" smtClean="0"/>
              <a:t>Optimal for connecting 1x1 &amp; 2x2 smartphones and tablets</a:t>
            </a:r>
          </a:p>
        </p:txBody>
      </p:sp>
      <p:sp>
        <p:nvSpPr>
          <p:cNvPr id="14" name="Rounded Rectangle 13"/>
          <p:cNvSpPr/>
          <p:nvPr/>
        </p:nvSpPr>
        <p:spPr bwMode="gray">
          <a:xfrm>
            <a:off x="771770" y="3564238"/>
            <a:ext cx="7541846" cy="2901609"/>
          </a:xfrm>
          <a:prstGeom prst="roundRect">
            <a:avLst>
              <a:gd name="adj" fmla="val 7365"/>
            </a:avLst>
          </a:prstGeom>
          <a:solidFill>
            <a:schemeClr val="bg1">
              <a:lumMod val="95000"/>
            </a:schemeClr>
          </a:solidFill>
          <a:ln w="6350">
            <a:noFill/>
          </a:ln>
          <a:effectLst/>
        </p:spPr>
        <p:txBody>
          <a:bodyPr wrap="square" rtlCol="0" anchor="ctr" anchorCtr="1">
            <a:noAutofit/>
          </a:bodyPr>
          <a:lstStyle/>
          <a:p>
            <a:pPr algn="ctr"/>
            <a:endParaRPr lang="en-US" sz="1200" dirty="0" smtClean="0">
              <a:solidFill>
                <a:schemeClr val="bg1"/>
              </a:solidFill>
              <a:latin typeface="+mj-lt"/>
              <a:cs typeface="Arial"/>
            </a:endParaRPr>
          </a:p>
        </p:txBody>
      </p:sp>
      <p:pic>
        <p:nvPicPr>
          <p:cNvPr id="15" name="Picture 14" descr="laptop.png"/>
          <p:cNvPicPr>
            <a:picLocks noChangeAspect="1"/>
          </p:cNvPicPr>
          <p:nvPr/>
        </p:nvPicPr>
        <p:blipFill>
          <a:blip r:embed="rId3"/>
          <a:stretch>
            <a:fillRect/>
          </a:stretch>
        </p:blipFill>
        <p:spPr>
          <a:xfrm>
            <a:off x="4074099" y="5480916"/>
            <a:ext cx="1071928" cy="996084"/>
          </a:xfrm>
          <a:prstGeom prst="rect">
            <a:avLst/>
          </a:prstGeom>
        </p:spPr>
      </p:pic>
      <p:pic>
        <p:nvPicPr>
          <p:cNvPr id="16" name="Picture 15" descr="laptop.png"/>
          <p:cNvPicPr>
            <a:picLocks noChangeAspect="1"/>
          </p:cNvPicPr>
          <p:nvPr/>
        </p:nvPicPr>
        <p:blipFill>
          <a:blip r:embed="rId3"/>
          <a:stretch>
            <a:fillRect/>
          </a:stretch>
        </p:blipFill>
        <p:spPr>
          <a:xfrm>
            <a:off x="2249324" y="3833999"/>
            <a:ext cx="1071928" cy="996084"/>
          </a:xfrm>
          <a:prstGeom prst="rect">
            <a:avLst/>
          </a:prstGeom>
        </p:spPr>
      </p:pic>
      <p:sp>
        <p:nvSpPr>
          <p:cNvPr id="20" name="Content Placeholder 2"/>
          <p:cNvSpPr txBox="1">
            <a:spLocks/>
          </p:cNvSpPr>
          <p:nvPr/>
        </p:nvSpPr>
        <p:spPr bwMode="auto">
          <a:xfrm>
            <a:off x="7318977" y="3649780"/>
            <a:ext cx="1123869" cy="45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buFont typeface="Arial"/>
              <a:buNone/>
            </a:pPr>
            <a:r>
              <a:rPr lang="en-US" sz="1200" b="0" dirty="0" smtClean="0"/>
              <a:t>= # streams</a:t>
            </a:r>
            <a:endParaRPr lang="en-US" sz="1200" b="0" dirty="0"/>
          </a:p>
        </p:txBody>
      </p:sp>
      <p:pic>
        <p:nvPicPr>
          <p:cNvPr id="22" name="Picture 21" descr="icon_rf.png"/>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5875"/>
                    </a14:imgEffect>
                    <a14:imgEffect>
                      <a14:saturation sat="400000"/>
                    </a14:imgEffect>
                  </a14:imgLayer>
                </a14:imgProps>
              </a:ext>
              <a:ext uri="{28A0092B-C50C-407E-A947-70E740481C1C}">
                <a14:useLocalDpi xmlns:a14="http://schemas.microsoft.com/office/drawing/2010/main"/>
              </a:ext>
            </a:extLst>
          </a:blip>
          <a:stretch>
            <a:fillRect/>
          </a:stretch>
        </p:blipFill>
        <p:spPr>
          <a:xfrm rot="19142866">
            <a:off x="3283280" y="4948212"/>
            <a:ext cx="754274" cy="324914"/>
          </a:xfrm>
          <a:prstGeom prst="rect">
            <a:avLst/>
          </a:prstGeom>
        </p:spPr>
      </p:pic>
      <p:pic>
        <p:nvPicPr>
          <p:cNvPr id="24" name="Picture 23" descr="icon_rf.png"/>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rot="13319775">
            <a:off x="5017111" y="4984665"/>
            <a:ext cx="731471" cy="310380"/>
          </a:xfrm>
          <a:prstGeom prst="rect">
            <a:avLst/>
          </a:prstGeom>
        </p:spPr>
      </p:pic>
      <p:pic>
        <p:nvPicPr>
          <p:cNvPr id="25" name="Picture 24" descr="icon_rf.png"/>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rot="20365195">
            <a:off x="1813939" y="5084389"/>
            <a:ext cx="731471" cy="310380"/>
          </a:xfrm>
          <a:prstGeom prst="rect">
            <a:avLst/>
          </a:prstGeom>
        </p:spPr>
      </p:pic>
      <p:pic>
        <p:nvPicPr>
          <p:cNvPr id="26" name="Picture 25" descr="icon_rf.png"/>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rot="621158">
            <a:off x="5426341" y="4312981"/>
            <a:ext cx="731471" cy="395413"/>
          </a:xfrm>
          <a:prstGeom prst="rect">
            <a:avLst/>
          </a:prstGeom>
        </p:spPr>
      </p:pic>
      <p:pic>
        <p:nvPicPr>
          <p:cNvPr id="28" name="Picture 27" descr="icon_rf.png"/>
          <p:cNvPicPr>
            <a:picLocks noChangeAspect="1"/>
          </p:cNvPicPr>
          <p:nvPr/>
        </p:nvPicPr>
        <p:blipFill>
          <a:blip r:embed="rId10" cstate="email">
            <a:extLst>
              <a:ext uri="{BEBA8EAE-BF5A-486C-A8C5-ECC9F3942E4B}">
                <a14:imgProps xmlns:a14="http://schemas.microsoft.com/office/drawing/2010/main">
                  <a14:imgLayer r:embed="rId11">
                    <a14:imgEffect>
                      <a14:colorTemperature colorTemp="5875"/>
                    </a14:imgEffect>
                    <a14:imgEffect>
                      <a14:saturation sat="400000"/>
                    </a14:imgEffect>
                  </a14:imgLayer>
                </a14:imgProps>
              </a:ext>
              <a:ext uri="{28A0092B-C50C-407E-A947-70E740481C1C}">
                <a14:useLocalDpi xmlns:a14="http://schemas.microsoft.com/office/drawing/2010/main"/>
              </a:ext>
            </a:extLst>
          </a:blip>
          <a:stretch>
            <a:fillRect/>
          </a:stretch>
        </p:blipFill>
        <p:spPr>
          <a:xfrm rot="16200000">
            <a:off x="4275900" y="5027655"/>
            <a:ext cx="642881" cy="364913"/>
          </a:xfrm>
          <a:prstGeom prst="rect">
            <a:avLst/>
          </a:prstGeom>
        </p:spPr>
      </p:pic>
      <p:sp>
        <p:nvSpPr>
          <p:cNvPr id="29" name="Content Placeholder 2"/>
          <p:cNvSpPr txBox="1">
            <a:spLocks/>
          </p:cNvSpPr>
          <p:nvPr/>
        </p:nvSpPr>
        <p:spPr bwMode="auto">
          <a:xfrm>
            <a:off x="2512076" y="3840995"/>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chemeClr val="tx1"/>
                </a:solidFill>
              </a:rPr>
              <a:t>1.3Gbps</a:t>
            </a:r>
          </a:p>
          <a:p>
            <a:pPr marL="0" indent="0">
              <a:buFont typeface="Arial"/>
              <a:buNone/>
            </a:pPr>
            <a:endParaRPr lang="en-US" sz="1100" b="0" dirty="0" smtClean="0">
              <a:solidFill>
                <a:srgbClr val="595959"/>
              </a:solidFill>
            </a:endParaRPr>
          </a:p>
        </p:txBody>
      </p:sp>
      <p:sp>
        <p:nvSpPr>
          <p:cNvPr id="30" name="Content Placeholder 2"/>
          <p:cNvSpPr txBox="1">
            <a:spLocks/>
          </p:cNvSpPr>
          <p:nvPr/>
        </p:nvSpPr>
        <p:spPr bwMode="auto">
          <a:xfrm>
            <a:off x="6146046" y="4162956"/>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rgbClr val="595959"/>
                </a:solidFill>
              </a:rPr>
              <a:t>150Mbps</a:t>
            </a:r>
            <a:endParaRPr lang="en-US" sz="1000" dirty="0" smtClean="0">
              <a:solidFill>
                <a:srgbClr val="595959"/>
              </a:solidFill>
            </a:endParaRPr>
          </a:p>
          <a:p>
            <a:pPr marL="0" indent="0">
              <a:buFont typeface="Arial"/>
              <a:buNone/>
            </a:pPr>
            <a:endParaRPr lang="en-US" sz="1100" b="0" dirty="0" smtClean="0">
              <a:solidFill>
                <a:srgbClr val="595959"/>
              </a:solidFill>
            </a:endParaRPr>
          </a:p>
        </p:txBody>
      </p:sp>
      <p:sp>
        <p:nvSpPr>
          <p:cNvPr id="31" name="Content Placeholder 2"/>
          <p:cNvSpPr txBox="1">
            <a:spLocks/>
          </p:cNvSpPr>
          <p:nvPr/>
        </p:nvSpPr>
        <p:spPr bwMode="auto">
          <a:xfrm>
            <a:off x="2863480" y="5247866"/>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rgbClr val="595959"/>
                </a:solidFill>
              </a:rPr>
              <a:t>65Mbps</a:t>
            </a:r>
            <a:endParaRPr lang="en-US" sz="1000" dirty="0" smtClean="0">
              <a:solidFill>
                <a:srgbClr val="595959"/>
              </a:solidFill>
            </a:endParaRPr>
          </a:p>
          <a:p>
            <a:pPr marL="0" indent="0">
              <a:buFont typeface="Arial"/>
              <a:buNone/>
            </a:pPr>
            <a:endParaRPr lang="en-US" sz="1100" b="0" dirty="0" smtClean="0">
              <a:solidFill>
                <a:srgbClr val="595959"/>
              </a:solidFill>
            </a:endParaRPr>
          </a:p>
        </p:txBody>
      </p:sp>
      <p:sp>
        <p:nvSpPr>
          <p:cNvPr id="32" name="Content Placeholder 2"/>
          <p:cNvSpPr txBox="1">
            <a:spLocks/>
          </p:cNvSpPr>
          <p:nvPr/>
        </p:nvSpPr>
        <p:spPr bwMode="auto">
          <a:xfrm>
            <a:off x="4312693" y="5501557"/>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rgbClr val="595959"/>
                </a:solidFill>
              </a:rPr>
              <a:t>300Mbps</a:t>
            </a:r>
            <a:endParaRPr lang="en-US" sz="1000" dirty="0" smtClean="0">
              <a:solidFill>
                <a:srgbClr val="595959"/>
              </a:solidFill>
            </a:endParaRPr>
          </a:p>
          <a:p>
            <a:pPr marL="0" indent="0">
              <a:buFont typeface="Arial"/>
              <a:buNone/>
            </a:pPr>
            <a:endParaRPr lang="en-US" sz="1100" b="0" dirty="0" smtClean="0">
              <a:solidFill>
                <a:srgbClr val="595959"/>
              </a:solidFill>
            </a:endParaRPr>
          </a:p>
        </p:txBody>
      </p:sp>
      <p:sp>
        <p:nvSpPr>
          <p:cNvPr id="33" name="Content Placeholder 2"/>
          <p:cNvSpPr txBox="1">
            <a:spLocks/>
          </p:cNvSpPr>
          <p:nvPr/>
        </p:nvSpPr>
        <p:spPr bwMode="auto">
          <a:xfrm>
            <a:off x="5590168" y="4851713"/>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rgbClr val="595959"/>
                </a:solidFill>
              </a:rPr>
              <a:t>24Mbps</a:t>
            </a:r>
            <a:endParaRPr lang="en-US" sz="1000" dirty="0" smtClean="0">
              <a:solidFill>
                <a:srgbClr val="595959"/>
              </a:solidFill>
            </a:endParaRPr>
          </a:p>
          <a:p>
            <a:pPr marL="0" indent="0">
              <a:buFont typeface="Arial"/>
              <a:buNone/>
            </a:pPr>
            <a:endParaRPr lang="en-US" sz="1100" b="0" dirty="0" smtClean="0">
              <a:solidFill>
                <a:srgbClr val="595959"/>
              </a:solidFill>
            </a:endParaRPr>
          </a:p>
        </p:txBody>
      </p:sp>
      <p:sp>
        <p:nvSpPr>
          <p:cNvPr id="39" name="Content Placeholder 2"/>
          <p:cNvSpPr txBox="1">
            <a:spLocks/>
          </p:cNvSpPr>
          <p:nvPr/>
        </p:nvSpPr>
        <p:spPr bwMode="auto">
          <a:xfrm>
            <a:off x="1313861" y="4996654"/>
            <a:ext cx="728025" cy="21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rgbClr val="595959"/>
                </a:solidFill>
              </a:rPr>
              <a:t>13Mbps</a:t>
            </a:r>
            <a:endParaRPr lang="en-US" sz="1000" dirty="0" smtClean="0">
              <a:solidFill>
                <a:srgbClr val="595959"/>
              </a:solidFill>
            </a:endParaRPr>
          </a:p>
        </p:txBody>
      </p:sp>
      <p:pic>
        <p:nvPicPr>
          <p:cNvPr id="40" name="Picture 39" descr="icon_rf.png"/>
          <p:cNvPicPr>
            <a:picLocks noChangeAspect="1"/>
          </p:cNvPicPr>
          <p:nvPr/>
        </p:nvPicPr>
        <p:blipFill>
          <a:blip r:embed="rId10" cstate="email">
            <a:extLst>
              <a:ext uri="{BEBA8EAE-BF5A-486C-A8C5-ECC9F3942E4B}">
                <a14:imgProps xmlns:a14="http://schemas.microsoft.com/office/drawing/2010/main">
                  <a14:imgLayer r:embed="rId11">
                    <a14:imgEffect>
                      <a14:colorTemperature colorTemp="5875"/>
                    </a14:imgEffect>
                    <a14:imgEffect>
                      <a14:saturation sat="400000"/>
                    </a14:imgEffect>
                  </a14:imgLayer>
                </a14:imgProps>
              </a:ext>
              <a:ext uri="{28A0092B-C50C-407E-A947-70E740481C1C}">
                <a14:useLocalDpi xmlns:a14="http://schemas.microsoft.com/office/drawing/2010/main"/>
              </a:ext>
            </a:extLst>
          </a:blip>
          <a:stretch>
            <a:fillRect/>
          </a:stretch>
        </p:blipFill>
        <p:spPr>
          <a:xfrm>
            <a:off x="3260521" y="4176154"/>
            <a:ext cx="763381" cy="364913"/>
          </a:xfrm>
          <a:prstGeom prst="rect">
            <a:avLst/>
          </a:prstGeom>
        </p:spPr>
      </p:pic>
      <p:pic>
        <p:nvPicPr>
          <p:cNvPr id="41" name="Picture 40" descr="iphone.png"/>
          <p:cNvPicPr>
            <a:picLocks noChangeAspect="1"/>
          </p:cNvPicPr>
          <p:nvPr/>
        </p:nvPicPr>
        <p:blipFill>
          <a:blip r:embed="rId12"/>
          <a:stretch>
            <a:fillRect/>
          </a:stretch>
        </p:blipFill>
        <p:spPr>
          <a:xfrm>
            <a:off x="1336003" y="5208014"/>
            <a:ext cx="501537" cy="574488"/>
          </a:xfrm>
          <a:prstGeom prst="rect">
            <a:avLst/>
          </a:prstGeom>
        </p:spPr>
      </p:pic>
      <p:pic>
        <p:nvPicPr>
          <p:cNvPr id="42" name="Picture 41" descr="ipad.png"/>
          <p:cNvPicPr>
            <a:picLocks noChangeAspect="1"/>
          </p:cNvPicPr>
          <p:nvPr/>
        </p:nvPicPr>
        <p:blipFill>
          <a:blip r:embed="rId13"/>
          <a:stretch>
            <a:fillRect/>
          </a:stretch>
        </p:blipFill>
        <p:spPr>
          <a:xfrm>
            <a:off x="2773487" y="5373587"/>
            <a:ext cx="727596" cy="755651"/>
          </a:xfrm>
          <a:prstGeom prst="rect">
            <a:avLst/>
          </a:prstGeom>
        </p:spPr>
      </p:pic>
      <p:pic>
        <p:nvPicPr>
          <p:cNvPr id="43" name="Picture 42" descr="iphone.png"/>
          <p:cNvPicPr>
            <a:picLocks noChangeAspect="1"/>
          </p:cNvPicPr>
          <p:nvPr/>
        </p:nvPicPr>
        <p:blipFill>
          <a:blip r:embed="rId12"/>
          <a:stretch>
            <a:fillRect/>
          </a:stretch>
        </p:blipFill>
        <p:spPr>
          <a:xfrm>
            <a:off x="5645315" y="5307716"/>
            <a:ext cx="501537" cy="574488"/>
          </a:xfrm>
          <a:prstGeom prst="rect">
            <a:avLst/>
          </a:prstGeom>
        </p:spPr>
      </p:pic>
      <p:pic>
        <p:nvPicPr>
          <p:cNvPr id="44" name="Picture 43" descr="array.png"/>
          <p:cNvPicPr>
            <a:picLocks noChangeAspect="1"/>
          </p:cNvPicPr>
          <p:nvPr/>
        </p:nvPicPr>
        <p:blipFill>
          <a:blip r:embed="rId14"/>
          <a:stretch>
            <a:fillRect/>
          </a:stretch>
        </p:blipFill>
        <p:spPr>
          <a:xfrm>
            <a:off x="3863120" y="3772159"/>
            <a:ext cx="1476375" cy="1079500"/>
          </a:xfrm>
          <a:prstGeom prst="rect">
            <a:avLst/>
          </a:prstGeom>
        </p:spPr>
      </p:pic>
      <p:pic>
        <p:nvPicPr>
          <p:cNvPr id="45" name="Picture 44" descr="ipad.png"/>
          <p:cNvPicPr>
            <a:picLocks noChangeAspect="1"/>
          </p:cNvPicPr>
          <p:nvPr/>
        </p:nvPicPr>
        <p:blipFill>
          <a:blip r:embed="rId13"/>
          <a:stretch>
            <a:fillRect/>
          </a:stretch>
        </p:blipFill>
        <p:spPr>
          <a:xfrm>
            <a:off x="6080206" y="4300518"/>
            <a:ext cx="727596" cy="755651"/>
          </a:xfrm>
          <a:prstGeom prst="rect">
            <a:avLst/>
          </a:prstGeom>
        </p:spPr>
      </p:pic>
      <p:grpSp>
        <p:nvGrpSpPr>
          <p:cNvPr id="46" name="Group 45"/>
          <p:cNvGrpSpPr/>
          <p:nvPr/>
        </p:nvGrpSpPr>
        <p:grpSpPr>
          <a:xfrm>
            <a:off x="2026086" y="5093037"/>
            <a:ext cx="315000" cy="307777"/>
            <a:chOff x="1817186" y="2106261"/>
            <a:chExt cx="333960" cy="307777"/>
          </a:xfrm>
        </p:grpSpPr>
        <p:sp>
          <p:nvSpPr>
            <p:cNvPr id="47" name="Oval 46"/>
            <p:cNvSpPr/>
            <p:nvPr/>
          </p:nvSpPr>
          <p:spPr bwMode="gray">
            <a:xfrm>
              <a:off x="1817186" y="2115624"/>
              <a:ext cx="333960" cy="295777"/>
            </a:xfrm>
            <a:prstGeom prst="ellipse">
              <a:avLst/>
            </a:prstGeom>
            <a:solidFill>
              <a:schemeClr val="accent2"/>
            </a:solidFill>
            <a:ln w="6350">
              <a:noFill/>
            </a:ln>
            <a:effectLst/>
          </p:spPr>
          <p:txBody>
            <a:bodyPr wrap="square" rtlCol="0" anchor="ctr" anchorCtr="1">
              <a:noAutofit/>
            </a:bodyPr>
            <a:lstStyle/>
            <a:p>
              <a:pPr algn="ctr"/>
              <a:endParaRPr lang="en-US" sz="700" b="1" dirty="0" smtClean="0">
                <a:solidFill>
                  <a:schemeClr val="bg1"/>
                </a:solidFill>
                <a:latin typeface="+mj-lt"/>
                <a:cs typeface="Arial"/>
              </a:endParaRPr>
            </a:p>
          </p:txBody>
        </p:sp>
        <p:sp>
          <p:nvSpPr>
            <p:cNvPr id="48" name="Rektangel 93"/>
            <p:cNvSpPr>
              <a:spLocks noChangeArrowheads="1"/>
            </p:cNvSpPr>
            <p:nvPr/>
          </p:nvSpPr>
          <p:spPr bwMode="auto">
            <a:xfrm>
              <a:off x="1832439" y="2106261"/>
              <a:ext cx="272146" cy="307777"/>
            </a:xfrm>
            <a:prstGeom prst="rect">
              <a:avLst/>
            </a:prstGeom>
            <a:noFill/>
            <a:ln w="9525">
              <a:noFill/>
              <a:miter lim="800000"/>
              <a:headEnd/>
              <a:tailEnd/>
            </a:ln>
          </p:spPr>
          <p:txBody>
            <a:bodyPr wrap="square">
              <a:spAutoFit/>
            </a:bodyPr>
            <a:lstStyle/>
            <a:p>
              <a:pPr defTabSz="801688">
                <a:spcBef>
                  <a:spcPts val="0"/>
                </a:spcBef>
              </a:pPr>
              <a:r>
                <a:rPr lang="en-US" sz="1400" b="1" noProof="1" smtClean="0">
                  <a:solidFill>
                    <a:schemeClr val="bg1"/>
                  </a:solidFill>
                  <a:latin typeface="+mj-lt"/>
                  <a:cs typeface="Arial" charset="0"/>
                </a:rPr>
                <a:t>1</a:t>
              </a:r>
              <a:endParaRPr lang="en-US" sz="1400" noProof="1" smtClean="0">
                <a:solidFill>
                  <a:schemeClr val="bg1"/>
                </a:solidFill>
                <a:latin typeface="+mj-lt"/>
                <a:cs typeface="Arial" charset="0"/>
              </a:endParaRPr>
            </a:p>
          </p:txBody>
        </p:sp>
      </p:grpSp>
      <p:grpSp>
        <p:nvGrpSpPr>
          <p:cNvPr id="49" name="Group 48"/>
          <p:cNvGrpSpPr/>
          <p:nvPr/>
        </p:nvGrpSpPr>
        <p:grpSpPr>
          <a:xfrm>
            <a:off x="5636796" y="4356441"/>
            <a:ext cx="315000" cy="307777"/>
            <a:chOff x="1817186" y="2106261"/>
            <a:chExt cx="333960" cy="307777"/>
          </a:xfrm>
        </p:grpSpPr>
        <p:sp>
          <p:nvSpPr>
            <p:cNvPr id="50" name="Oval 49"/>
            <p:cNvSpPr/>
            <p:nvPr/>
          </p:nvSpPr>
          <p:spPr bwMode="gray">
            <a:xfrm>
              <a:off x="1817186" y="2115624"/>
              <a:ext cx="333960" cy="295777"/>
            </a:xfrm>
            <a:prstGeom prst="ellipse">
              <a:avLst/>
            </a:prstGeom>
            <a:solidFill>
              <a:schemeClr val="accent2"/>
            </a:solidFill>
            <a:ln w="6350">
              <a:noFill/>
            </a:ln>
            <a:effectLst/>
          </p:spPr>
          <p:txBody>
            <a:bodyPr wrap="square" rtlCol="0" anchor="ctr" anchorCtr="1">
              <a:noAutofit/>
            </a:bodyPr>
            <a:lstStyle/>
            <a:p>
              <a:pPr algn="ctr"/>
              <a:endParaRPr lang="en-US" sz="700" b="1" dirty="0" smtClean="0">
                <a:solidFill>
                  <a:schemeClr val="bg1"/>
                </a:solidFill>
                <a:latin typeface="+mj-lt"/>
                <a:cs typeface="Arial"/>
              </a:endParaRPr>
            </a:p>
          </p:txBody>
        </p:sp>
        <p:sp>
          <p:nvSpPr>
            <p:cNvPr id="51" name="Rektangel 93"/>
            <p:cNvSpPr>
              <a:spLocks noChangeArrowheads="1"/>
            </p:cNvSpPr>
            <p:nvPr/>
          </p:nvSpPr>
          <p:spPr bwMode="auto">
            <a:xfrm>
              <a:off x="1832439" y="2106261"/>
              <a:ext cx="272146" cy="307777"/>
            </a:xfrm>
            <a:prstGeom prst="rect">
              <a:avLst/>
            </a:prstGeom>
            <a:noFill/>
            <a:ln w="9525">
              <a:noFill/>
              <a:miter lim="800000"/>
              <a:headEnd/>
              <a:tailEnd/>
            </a:ln>
          </p:spPr>
          <p:txBody>
            <a:bodyPr wrap="square">
              <a:spAutoFit/>
            </a:bodyPr>
            <a:lstStyle/>
            <a:p>
              <a:pPr defTabSz="801688">
                <a:spcBef>
                  <a:spcPts val="0"/>
                </a:spcBef>
              </a:pPr>
              <a:r>
                <a:rPr lang="en-US" sz="1400" b="1" noProof="1" smtClean="0">
                  <a:solidFill>
                    <a:schemeClr val="bg1"/>
                  </a:solidFill>
                  <a:latin typeface="+mj-lt"/>
                  <a:cs typeface="Arial" charset="0"/>
                </a:rPr>
                <a:t>2</a:t>
              </a:r>
              <a:endParaRPr lang="en-US" sz="1400" noProof="1" smtClean="0">
                <a:solidFill>
                  <a:schemeClr val="bg1"/>
                </a:solidFill>
                <a:latin typeface="+mj-lt"/>
                <a:cs typeface="Arial" charset="0"/>
              </a:endParaRPr>
            </a:p>
          </p:txBody>
        </p:sp>
      </p:grpSp>
      <p:grpSp>
        <p:nvGrpSpPr>
          <p:cNvPr id="52" name="Group 51"/>
          <p:cNvGrpSpPr/>
          <p:nvPr/>
        </p:nvGrpSpPr>
        <p:grpSpPr>
          <a:xfrm>
            <a:off x="3483657" y="4205990"/>
            <a:ext cx="315000" cy="307777"/>
            <a:chOff x="1817186" y="2106261"/>
            <a:chExt cx="333960" cy="307777"/>
          </a:xfrm>
        </p:grpSpPr>
        <p:sp>
          <p:nvSpPr>
            <p:cNvPr id="53" name="Oval 52"/>
            <p:cNvSpPr/>
            <p:nvPr/>
          </p:nvSpPr>
          <p:spPr bwMode="gray">
            <a:xfrm>
              <a:off x="1817186" y="2115624"/>
              <a:ext cx="333960" cy="295777"/>
            </a:xfrm>
            <a:prstGeom prst="ellipse">
              <a:avLst/>
            </a:prstGeom>
            <a:solidFill>
              <a:schemeClr val="accent2"/>
            </a:solidFill>
            <a:ln w="6350">
              <a:noFill/>
            </a:ln>
            <a:effectLst/>
          </p:spPr>
          <p:txBody>
            <a:bodyPr wrap="square" rtlCol="0" anchor="ctr" anchorCtr="1">
              <a:noAutofit/>
            </a:bodyPr>
            <a:lstStyle/>
            <a:p>
              <a:pPr algn="ctr"/>
              <a:endParaRPr lang="en-US" sz="700" b="1" dirty="0" smtClean="0">
                <a:solidFill>
                  <a:schemeClr val="bg1"/>
                </a:solidFill>
                <a:latin typeface="+mj-lt"/>
                <a:cs typeface="Arial"/>
              </a:endParaRPr>
            </a:p>
          </p:txBody>
        </p:sp>
        <p:sp>
          <p:nvSpPr>
            <p:cNvPr id="54" name="Rektangel 93"/>
            <p:cNvSpPr>
              <a:spLocks noChangeArrowheads="1"/>
            </p:cNvSpPr>
            <p:nvPr/>
          </p:nvSpPr>
          <p:spPr bwMode="auto">
            <a:xfrm>
              <a:off x="1832439" y="2106261"/>
              <a:ext cx="272146" cy="307777"/>
            </a:xfrm>
            <a:prstGeom prst="rect">
              <a:avLst/>
            </a:prstGeom>
            <a:noFill/>
            <a:ln w="9525">
              <a:noFill/>
              <a:miter lim="800000"/>
              <a:headEnd/>
              <a:tailEnd/>
            </a:ln>
          </p:spPr>
          <p:txBody>
            <a:bodyPr wrap="square">
              <a:spAutoFit/>
            </a:bodyPr>
            <a:lstStyle/>
            <a:p>
              <a:pPr defTabSz="801688">
                <a:spcBef>
                  <a:spcPts val="0"/>
                </a:spcBef>
              </a:pPr>
              <a:r>
                <a:rPr lang="en-US" sz="1400" b="1" noProof="1">
                  <a:solidFill>
                    <a:schemeClr val="bg1"/>
                  </a:solidFill>
                  <a:latin typeface="+mj-lt"/>
                </a:rPr>
                <a:t>3</a:t>
              </a:r>
              <a:endParaRPr lang="en-US" sz="1400" noProof="1" smtClean="0">
                <a:solidFill>
                  <a:schemeClr val="bg1"/>
                </a:solidFill>
                <a:latin typeface="+mj-lt"/>
                <a:cs typeface="Arial" charset="0"/>
              </a:endParaRPr>
            </a:p>
          </p:txBody>
        </p:sp>
      </p:grpSp>
      <p:grpSp>
        <p:nvGrpSpPr>
          <p:cNvPr id="55" name="Group 54"/>
          <p:cNvGrpSpPr/>
          <p:nvPr/>
        </p:nvGrpSpPr>
        <p:grpSpPr>
          <a:xfrm>
            <a:off x="3526646" y="4971902"/>
            <a:ext cx="315000" cy="307777"/>
            <a:chOff x="1817186" y="2106261"/>
            <a:chExt cx="333960" cy="307777"/>
          </a:xfrm>
        </p:grpSpPr>
        <p:sp>
          <p:nvSpPr>
            <p:cNvPr id="56" name="Oval 55"/>
            <p:cNvSpPr/>
            <p:nvPr/>
          </p:nvSpPr>
          <p:spPr bwMode="gray">
            <a:xfrm>
              <a:off x="1817186" y="2115624"/>
              <a:ext cx="333960" cy="295777"/>
            </a:xfrm>
            <a:prstGeom prst="ellipse">
              <a:avLst/>
            </a:prstGeom>
            <a:solidFill>
              <a:schemeClr val="accent2"/>
            </a:solidFill>
            <a:ln w="6350">
              <a:noFill/>
            </a:ln>
            <a:effectLst/>
          </p:spPr>
          <p:txBody>
            <a:bodyPr wrap="square" rtlCol="0" anchor="ctr" anchorCtr="1">
              <a:noAutofit/>
            </a:bodyPr>
            <a:lstStyle/>
            <a:p>
              <a:pPr algn="ctr"/>
              <a:endParaRPr lang="en-US" sz="700" b="1" dirty="0" smtClean="0">
                <a:solidFill>
                  <a:schemeClr val="bg1"/>
                </a:solidFill>
                <a:latin typeface="+mj-lt"/>
                <a:cs typeface="Arial"/>
              </a:endParaRPr>
            </a:p>
          </p:txBody>
        </p:sp>
        <p:sp>
          <p:nvSpPr>
            <p:cNvPr id="57" name="Rektangel 93"/>
            <p:cNvSpPr>
              <a:spLocks noChangeArrowheads="1"/>
            </p:cNvSpPr>
            <p:nvPr/>
          </p:nvSpPr>
          <p:spPr bwMode="auto">
            <a:xfrm>
              <a:off x="1832439" y="2106261"/>
              <a:ext cx="272146" cy="307777"/>
            </a:xfrm>
            <a:prstGeom prst="rect">
              <a:avLst/>
            </a:prstGeom>
            <a:noFill/>
            <a:ln w="9525">
              <a:noFill/>
              <a:miter lim="800000"/>
              <a:headEnd/>
              <a:tailEnd/>
            </a:ln>
          </p:spPr>
          <p:txBody>
            <a:bodyPr wrap="square">
              <a:spAutoFit/>
            </a:bodyPr>
            <a:lstStyle/>
            <a:p>
              <a:pPr defTabSz="801688">
                <a:spcBef>
                  <a:spcPts val="0"/>
                </a:spcBef>
              </a:pPr>
              <a:r>
                <a:rPr lang="en-US" sz="1400" b="1" noProof="1" smtClean="0">
                  <a:solidFill>
                    <a:schemeClr val="bg1"/>
                  </a:solidFill>
                  <a:latin typeface="+mj-lt"/>
                  <a:cs typeface="Arial" charset="0"/>
                </a:rPr>
                <a:t>1</a:t>
              </a:r>
              <a:endParaRPr lang="en-US" sz="1400" noProof="1" smtClean="0">
                <a:solidFill>
                  <a:schemeClr val="bg1"/>
                </a:solidFill>
                <a:latin typeface="+mj-lt"/>
                <a:cs typeface="Arial" charset="0"/>
              </a:endParaRPr>
            </a:p>
          </p:txBody>
        </p:sp>
      </p:grpSp>
      <p:grpSp>
        <p:nvGrpSpPr>
          <p:cNvPr id="58" name="Group 57"/>
          <p:cNvGrpSpPr/>
          <p:nvPr/>
        </p:nvGrpSpPr>
        <p:grpSpPr>
          <a:xfrm>
            <a:off x="4444951" y="5050058"/>
            <a:ext cx="315000" cy="307777"/>
            <a:chOff x="1817186" y="2106261"/>
            <a:chExt cx="333960" cy="307777"/>
          </a:xfrm>
        </p:grpSpPr>
        <p:sp>
          <p:nvSpPr>
            <p:cNvPr id="59" name="Oval 58"/>
            <p:cNvSpPr/>
            <p:nvPr/>
          </p:nvSpPr>
          <p:spPr bwMode="gray">
            <a:xfrm>
              <a:off x="1817186" y="2115624"/>
              <a:ext cx="333960" cy="295777"/>
            </a:xfrm>
            <a:prstGeom prst="ellipse">
              <a:avLst/>
            </a:prstGeom>
            <a:solidFill>
              <a:schemeClr val="accent2"/>
            </a:solidFill>
            <a:ln w="6350">
              <a:noFill/>
            </a:ln>
            <a:effectLst/>
          </p:spPr>
          <p:txBody>
            <a:bodyPr wrap="square" rtlCol="0" anchor="ctr" anchorCtr="1">
              <a:noAutofit/>
            </a:bodyPr>
            <a:lstStyle/>
            <a:p>
              <a:pPr algn="ctr"/>
              <a:endParaRPr lang="en-US" sz="700" b="1" dirty="0" smtClean="0">
                <a:solidFill>
                  <a:schemeClr val="bg1"/>
                </a:solidFill>
                <a:latin typeface="+mj-lt"/>
                <a:cs typeface="Arial"/>
              </a:endParaRPr>
            </a:p>
          </p:txBody>
        </p:sp>
        <p:sp>
          <p:nvSpPr>
            <p:cNvPr id="60" name="Rektangel 93"/>
            <p:cNvSpPr>
              <a:spLocks noChangeArrowheads="1"/>
            </p:cNvSpPr>
            <p:nvPr/>
          </p:nvSpPr>
          <p:spPr bwMode="auto">
            <a:xfrm>
              <a:off x="1832439" y="2106261"/>
              <a:ext cx="272146" cy="307777"/>
            </a:xfrm>
            <a:prstGeom prst="rect">
              <a:avLst/>
            </a:prstGeom>
            <a:noFill/>
            <a:ln w="9525">
              <a:noFill/>
              <a:miter lim="800000"/>
              <a:headEnd/>
              <a:tailEnd/>
            </a:ln>
          </p:spPr>
          <p:txBody>
            <a:bodyPr wrap="square">
              <a:spAutoFit/>
            </a:bodyPr>
            <a:lstStyle/>
            <a:p>
              <a:pPr defTabSz="801688">
                <a:spcBef>
                  <a:spcPts val="0"/>
                </a:spcBef>
              </a:pPr>
              <a:r>
                <a:rPr lang="en-US" sz="1400" b="1" noProof="1" smtClean="0">
                  <a:solidFill>
                    <a:schemeClr val="bg1"/>
                  </a:solidFill>
                  <a:latin typeface="+mj-lt"/>
                  <a:cs typeface="Arial" charset="0"/>
                </a:rPr>
                <a:t>3</a:t>
              </a:r>
              <a:endParaRPr lang="en-US" sz="1400" noProof="1" smtClean="0">
                <a:solidFill>
                  <a:schemeClr val="bg1"/>
                </a:solidFill>
                <a:latin typeface="+mj-lt"/>
                <a:cs typeface="Arial" charset="0"/>
              </a:endParaRPr>
            </a:p>
          </p:txBody>
        </p:sp>
      </p:grpSp>
      <p:grpSp>
        <p:nvGrpSpPr>
          <p:cNvPr id="61" name="Group 60"/>
          <p:cNvGrpSpPr/>
          <p:nvPr/>
        </p:nvGrpSpPr>
        <p:grpSpPr>
          <a:xfrm>
            <a:off x="5226489" y="4971904"/>
            <a:ext cx="315000" cy="307777"/>
            <a:chOff x="1817186" y="2106261"/>
            <a:chExt cx="333960" cy="307777"/>
          </a:xfrm>
        </p:grpSpPr>
        <p:sp>
          <p:nvSpPr>
            <p:cNvPr id="62" name="Oval 61"/>
            <p:cNvSpPr/>
            <p:nvPr/>
          </p:nvSpPr>
          <p:spPr bwMode="gray">
            <a:xfrm>
              <a:off x="1817186" y="2115624"/>
              <a:ext cx="333960" cy="295777"/>
            </a:xfrm>
            <a:prstGeom prst="ellipse">
              <a:avLst/>
            </a:prstGeom>
            <a:solidFill>
              <a:schemeClr val="accent2"/>
            </a:solidFill>
            <a:ln w="6350">
              <a:noFill/>
            </a:ln>
            <a:effectLst/>
          </p:spPr>
          <p:txBody>
            <a:bodyPr wrap="square" rtlCol="0" anchor="ctr" anchorCtr="1">
              <a:noAutofit/>
            </a:bodyPr>
            <a:lstStyle/>
            <a:p>
              <a:pPr algn="ctr"/>
              <a:endParaRPr lang="en-US" sz="700" b="1" dirty="0" smtClean="0">
                <a:solidFill>
                  <a:schemeClr val="bg1"/>
                </a:solidFill>
                <a:latin typeface="+mj-lt"/>
                <a:cs typeface="Arial"/>
              </a:endParaRPr>
            </a:p>
          </p:txBody>
        </p:sp>
        <p:sp>
          <p:nvSpPr>
            <p:cNvPr id="63" name="Rektangel 93"/>
            <p:cNvSpPr>
              <a:spLocks noChangeArrowheads="1"/>
            </p:cNvSpPr>
            <p:nvPr/>
          </p:nvSpPr>
          <p:spPr bwMode="auto">
            <a:xfrm>
              <a:off x="1832439" y="2106261"/>
              <a:ext cx="272146" cy="307777"/>
            </a:xfrm>
            <a:prstGeom prst="rect">
              <a:avLst/>
            </a:prstGeom>
            <a:noFill/>
            <a:ln w="9525">
              <a:noFill/>
              <a:miter lim="800000"/>
              <a:headEnd/>
              <a:tailEnd/>
            </a:ln>
          </p:spPr>
          <p:txBody>
            <a:bodyPr wrap="square">
              <a:spAutoFit/>
            </a:bodyPr>
            <a:lstStyle/>
            <a:p>
              <a:pPr defTabSz="801688">
                <a:spcBef>
                  <a:spcPts val="0"/>
                </a:spcBef>
              </a:pPr>
              <a:r>
                <a:rPr lang="en-US" sz="1400" b="1" noProof="1" smtClean="0">
                  <a:solidFill>
                    <a:schemeClr val="bg1"/>
                  </a:solidFill>
                  <a:latin typeface="+mj-lt"/>
                  <a:cs typeface="Arial" charset="0"/>
                </a:rPr>
                <a:t>1</a:t>
              </a:r>
              <a:endParaRPr lang="en-US" sz="1400" noProof="1" smtClean="0">
                <a:solidFill>
                  <a:schemeClr val="bg1"/>
                </a:solidFill>
                <a:latin typeface="+mj-lt"/>
                <a:cs typeface="Arial" charset="0"/>
              </a:endParaRPr>
            </a:p>
          </p:txBody>
        </p:sp>
      </p:grpSp>
      <p:grpSp>
        <p:nvGrpSpPr>
          <p:cNvPr id="64" name="Group 63"/>
          <p:cNvGrpSpPr/>
          <p:nvPr/>
        </p:nvGrpSpPr>
        <p:grpSpPr>
          <a:xfrm>
            <a:off x="6967642" y="3640553"/>
            <a:ext cx="315000" cy="313195"/>
            <a:chOff x="1806829" y="2088437"/>
            <a:chExt cx="333960" cy="313195"/>
          </a:xfrm>
        </p:grpSpPr>
        <p:sp>
          <p:nvSpPr>
            <p:cNvPr id="65" name="Oval 64"/>
            <p:cNvSpPr/>
            <p:nvPr/>
          </p:nvSpPr>
          <p:spPr bwMode="gray">
            <a:xfrm>
              <a:off x="1806829" y="2105855"/>
              <a:ext cx="333960" cy="295777"/>
            </a:xfrm>
            <a:prstGeom prst="ellipse">
              <a:avLst/>
            </a:prstGeom>
            <a:solidFill>
              <a:schemeClr val="accent2"/>
            </a:solidFill>
            <a:ln w="6350">
              <a:noFill/>
            </a:ln>
            <a:effectLst/>
          </p:spPr>
          <p:txBody>
            <a:bodyPr wrap="square" rtlCol="0" anchor="ctr" anchorCtr="1">
              <a:noAutofit/>
            </a:bodyPr>
            <a:lstStyle/>
            <a:p>
              <a:pPr algn="ctr"/>
              <a:endParaRPr lang="en-US" sz="600" b="1" dirty="0" smtClean="0">
                <a:solidFill>
                  <a:schemeClr val="bg1"/>
                </a:solidFill>
                <a:latin typeface="+mj-lt"/>
                <a:cs typeface="Arial"/>
              </a:endParaRPr>
            </a:p>
          </p:txBody>
        </p:sp>
        <p:sp>
          <p:nvSpPr>
            <p:cNvPr id="66" name="Rektangel 93"/>
            <p:cNvSpPr>
              <a:spLocks noChangeArrowheads="1"/>
            </p:cNvSpPr>
            <p:nvPr/>
          </p:nvSpPr>
          <p:spPr bwMode="auto">
            <a:xfrm>
              <a:off x="1837163" y="2088437"/>
              <a:ext cx="272146" cy="276999"/>
            </a:xfrm>
            <a:prstGeom prst="rect">
              <a:avLst/>
            </a:prstGeom>
            <a:noFill/>
            <a:ln w="9525">
              <a:noFill/>
              <a:miter lim="800000"/>
              <a:headEnd/>
              <a:tailEnd/>
            </a:ln>
          </p:spPr>
          <p:txBody>
            <a:bodyPr wrap="square">
              <a:spAutoFit/>
            </a:bodyPr>
            <a:lstStyle/>
            <a:p>
              <a:pPr defTabSz="801688">
                <a:spcBef>
                  <a:spcPts val="0"/>
                </a:spcBef>
              </a:pPr>
              <a:r>
                <a:rPr lang="en-US" sz="1200" b="1" noProof="1" smtClean="0">
                  <a:solidFill>
                    <a:schemeClr val="bg1"/>
                  </a:solidFill>
                  <a:latin typeface="+mj-lt"/>
                  <a:cs typeface="Arial" charset="0"/>
                </a:rPr>
                <a:t>x</a:t>
              </a:r>
              <a:endParaRPr lang="en-US" sz="1200" noProof="1" smtClean="0">
                <a:solidFill>
                  <a:schemeClr val="bg1"/>
                </a:solidFill>
                <a:latin typeface="+mj-lt"/>
                <a:cs typeface="Arial" charset="0"/>
              </a:endParaRPr>
            </a:p>
          </p:txBody>
        </p:sp>
      </p:grpSp>
      <p:pic>
        <p:nvPicPr>
          <p:cNvPr id="67" name="Picture 66" descr="ipad.png"/>
          <p:cNvPicPr>
            <a:picLocks noChangeAspect="1"/>
          </p:cNvPicPr>
          <p:nvPr/>
        </p:nvPicPr>
        <p:blipFill>
          <a:blip r:embed="rId13"/>
          <a:stretch>
            <a:fillRect/>
          </a:stretch>
        </p:blipFill>
        <p:spPr>
          <a:xfrm>
            <a:off x="923182" y="3699148"/>
            <a:ext cx="727596" cy="755651"/>
          </a:xfrm>
          <a:prstGeom prst="rect">
            <a:avLst/>
          </a:prstGeom>
        </p:spPr>
      </p:pic>
      <p:pic>
        <p:nvPicPr>
          <p:cNvPr id="68" name="Picture 67" descr="icon_rf.png"/>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5875"/>
                    </a14:imgEffect>
                    <a14:imgEffect>
                      <a14:saturation sat="400000"/>
                    </a14:imgEffect>
                  </a14:imgLayer>
                </a14:imgProps>
              </a:ext>
              <a:ext uri="{28A0092B-C50C-407E-A947-70E740481C1C}">
                <a14:useLocalDpi xmlns:a14="http://schemas.microsoft.com/office/drawing/2010/main"/>
              </a:ext>
            </a:extLst>
          </a:blip>
          <a:stretch>
            <a:fillRect/>
          </a:stretch>
        </p:blipFill>
        <p:spPr>
          <a:xfrm>
            <a:off x="1569746" y="3889233"/>
            <a:ext cx="754274" cy="324914"/>
          </a:xfrm>
          <a:prstGeom prst="rect">
            <a:avLst/>
          </a:prstGeom>
        </p:spPr>
      </p:pic>
      <p:grpSp>
        <p:nvGrpSpPr>
          <p:cNvPr id="69" name="Group 68"/>
          <p:cNvGrpSpPr/>
          <p:nvPr/>
        </p:nvGrpSpPr>
        <p:grpSpPr>
          <a:xfrm>
            <a:off x="1793574" y="3893385"/>
            <a:ext cx="315000" cy="307777"/>
            <a:chOff x="1817186" y="2106261"/>
            <a:chExt cx="333960" cy="307777"/>
          </a:xfrm>
        </p:grpSpPr>
        <p:sp>
          <p:nvSpPr>
            <p:cNvPr id="70" name="Oval 69"/>
            <p:cNvSpPr/>
            <p:nvPr/>
          </p:nvSpPr>
          <p:spPr bwMode="gray">
            <a:xfrm>
              <a:off x="1817186" y="2115624"/>
              <a:ext cx="333960" cy="295777"/>
            </a:xfrm>
            <a:prstGeom prst="ellipse">
              <a:avLst/>
            </a:prstGeom>
            <a:solidFill>
              <a:schemeClr val="accent2"/>
            </a:solidFill>
            <a:ln w="6350">
              <a:noFill/>
            </a:ln>
            <a:effectLst/>
          </p:spPr>
          <p:txBody>
            <a:bodyPr wrap="square" rtlCol="0" anchor="ctr" anchorCtr="1">
              <a:noAutofit/>
            </a:bodyPr>
            <a:lstStyle/>
            <a:p>
              <a:pPr algn="ctr"/>
              <a:endParaRPr lang="en-US" sz="700" b="1" dirty="0" smtClean="0">
                <a:solidFill>
                  <a:schemeClr val="bg1"/>
                </a:solidFill>
                <a:latin typeface="+mj-lt"/>
                <a:cs typeface="Arial"/>
              </a:endParaRPr>
            </a:p>
          </p:txBody>
        </p:sp>
        <p:sp>
          <p:nvSpPr>
            <p:cNvPr id="71" name="Rektangel 93"/>
            <p:cNvSpPr>
              <a:spLocks noChangeArrowheads="1"/>
            </p:cNvSpPr>
            <p:nvPr/>
          </p:nvSpPr>
          <p:spPr bwMode="auto">
            <a:xfrm>
              <a:off x="1832439" y="2106261"/>
              <a:ext cx="272146" cy="307777"/>
            </a:xfrm>
            <a:prstGeom prst="rect">
              <a:avLst/>
            </a:prstGeom>
            <a:noFill/>
            <a:ln w="9525">
              <a:noFill/>
              <a:miter lim="800000"/>
              <a:headEnd/>
              <a:tailEnd/>
            </a:ln>
          </p:spPr>
          <p:txBody>
            <a:bodyPr wrap="square">
              <a:spAutoFit/>
            </a:bodyPr>
            <a:lstStyle/>
            <a:p>
              <a:pPr defTabSz="801688">
                <a:spcBef>
                  <a:spcPts val="0"/>
                </a:spcBef>
              </a:pPr>
              <a:r>
                <a:rPr lang="en-US" sz="1400" b="1" noProof="1" smtClean="0">
                  <a:solidFill>
                    <a:schemeClr val="bg1"/>
                  </a:solidFill>
                  <a:latin typeface="+mj-lt"/>
                  <a:cs typeface="Arial" charset="0"/>
                </a:rPr>
                <a:t>1</a:t>
              </a:r>
              <a:endParaRPr lang="en-US" sz="1400" noProof="1" smtClean="0">
                <a:solidFill>
                  <a:schemeClr val="bg1"/>
                </a:solidFill>
                <a:latin typeface="+mj-lt"/>
                <a:cs typeface="Arial" charset="0"/>
              </a:endParaRPr>
            </a:p>
          </p:txBody>
        </p:sp>
      </p:grpSp>
      <p:sp>
        <p:nvSpPr>
          <p:cNvPr id="72" name="Content Placeholder 2"/>
          <p:cNvSpPr txBox="1">
            <a:spLocks/>
          </p:cNvSpPr>
          <p:nvPr/>
        </p:nvSpPr>
        <p:spPr bwMode="auto">
          <a:xfrm>
            <a:off x="1033790" y="3568037"/>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rgbClr val="595959"/>
                </a:solidFill>
              </a:rPr>
              <a:t>24Mbps</a:t>
            </a:r>
            <a:endParaRPr lang="en-US" sz="1000" dirty="0" smtClean="0">
              <a:solidFill>
                <a:srgbClr val="595959"/>
              </a:solidFill>
            </a:endParaRPr>
          </a:p>
          <a:p>
            <a:pPr marL="0" indent="0">
              <a:buFont typeface="Arial"/>
              <a:buNone/>
            </a:pPr>
            <a:endParaRPr lang="en-US" sz="1100" b="0" dirty="0" smtClean="0">
              <a:solidFill>
                <a:srgbClr val="595959"/>
              </a:solidFill>
            </a:endParaRPr>
          </a:p>
        </p:txBody>
      </p:sp>
      <p:pic>
        <p:nvPicPr>
          <p:cNvPr id="73" name="Picture 72" descr="icon_rf.png"/>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rot="12505673">
            <a:off x="6351587" y="5234757"/>
            <a:ext cx="731471" cy="310380"/>
          </a:xfrm>
          <a:prstGeom prst="rect">
            <a:avLst/>
          </a:prstGeom>
        </p:spPr>
      </p:pic>
      <p:sp>
        <p:nvSpPr>
          <p:cNvPr id="74" name="Content Placeholder 2"/>
          <p:cNvSpPr txBox="1">
            <a:spLocks/>
          </p:cNvSpPr>
          <p:nvPr/>
        </p:nvSpPr>
        <p:spPr bwMode="auto">
          <a:xfrm>
            <a:off x="7022336" y="5385112"/>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rgbClr val="595959"/>
                </a:solidFill>
              </a:rPr>
              <a:t>6Mbps</a:t>
            </a:r>
            <a:endParaRPr lang="en-US" sz="1000" dirty="0" smtClean="0">
              <a:solidFill>
                <a:srgbClr val="595959"/>
              </a:solidFill>
            </a:endParaRPr>
          </a:p>
          <a:p>
            <a:pPr marL="0" indent="0">
              <a:buFont typeface="Arial"/>
              <a:buNone/>
            </a:pPr>
            <a:endParaRPr lang="en-US" sz="1100" b="0" dirty="0" smtClean="0">
              <a:solidFill>
                <a:srgbClr val="595959"/>
              </a:solidFill>
            </a:endParaRPr>
          </a:p>
        </p:txBody>
      </p:sp>
      <p:pic>
        <p:nvPicPr>
          <p:cNvPr id="75" name="Picture 74" descr="iphone.png"/>
          <p:cNvPicPr>
            <a:picLocks noChangeAspect="1"/>
          </p:cNvPicPr>
          <p:nvPr/>
        </p:nvPicPr>
        <p:blipFill>
          <a:blip r:embed="rId12"/>
          <a:stretch>
            <a:fillRect/>
          </a:stretch>
        </p:blipFill>
        <p:spPr>
          <a:xfrm>
            <a:off x="6979791" y="5557808"/>
            <a:ext cx="501537" cy="574488"/>
          </a:xfrm>
          <a:prstGeom prst="rect">
            <a:avLst/>
          </a:prstGeom>
        </p:spPr>
      </p:pic>
      <p:grpSp>
        <p:nvGrpSpPr>
          <p:cNvPr id="76" name="Group 75"/>
          <p:cNvGrpSpPr/>
          <p:nvPr/>
        </p:nvGrpSpPr>
        <p:grpSpPr>
          <a:xfrm>
            <a:off x="6560965" y="5221996"/>
            <a:ext cx="315000" cy="307777"/>
            <a:chOff x="1817186" y="2106261"/>
            <a:chExt cx="333960" cy="307777"/>
          </a:xfrm>
        </p:grpSpPr>
        <p:sp>
          <p:nvSpPr>
            <p:cNvPr id="77" name="Oval 76"/>
            <p:cNvSpPr/>
            <p:nvPr/>
          </p:nvSpPr>
          <p:spPr bwMode="gray">
            <a:xfrm>
              <a:off x="1817186" y="2115624"/>
              <a:ext cx="333960" cy="295777"/>
            </a:xfrm>
            <a:prstGeom prst="ellipse">
              <a:avLst/>
            </a:prstGeom>
            <a:solidFill>
              <a:schemeClr val="accent2"/>
            </a:solidFill>
            <a:ln w="6350">
              <a:noFill/>
            </a:ln>
            <a:effectLst/>
          </p:spPr>
          <p:txBody>
            <a:bodyPr wrap="square" rtlCol="0" anchor="ctr" anchorCtr="1">
              <a:noAutofit/>
            </a:bodyPr>
            <a:lstStyle/>
            <a:p>
              <a:pPr algn="ctr"/>
              <a:endParaRPr lang="en-US" sz="700" b="1" dirty="0" smtClean="0">
                <a:solidFill>
                  <a:schemeClr val="bg1"/>
                </a:solidFill>
                <a:latin typeface="+mj-lt"/>
                <a:cs typeface="Arial"/>
              </a:endParaRPr>
            </a:p>
          </p:txBody>
        </p:sp>
        <p:sp>
          <p:nvSpPr>
            <p:cNvPr id="78" name="Rektangel 93"/>
            <p:cNvSpPr>
              <a:spLocks noChangeArrowheads="1"/>
            </p:cNvSpPr>
            <p:nvPr/>
          </p:nvSpPr>
          <p:spPr bwMode="auto">
            <a:xfrm>
              <a:off x="1832439" y="2106261"/>
              <a:ext cx="272146" cy="307777"/>
            </a:xfrm>
            <a:prstGeom prst="rect">
              <a:avLst/>
            </a:prstGeom>
            <a:noFill/>
            <a:ln w="9525">
              <a:noFill/>
              <a:miter lim="800000"/>
              <a:headEnd/>
              <a:tailEnd/>
            </a:ln>
          </p:spPr>
          <p:txBody>
            <a:bodyPr wrap="square">
              <a:spAutoFit/>
            </a:bodyPr>
            <a:lstStyle/>
            <a:p>
              <a:pPr defTabSz="801688">
                <a:spcBef>
                  <a:spcPts val="0"/>
                </a:spcBef>
              </a:pPr>
              <a:r>
                <a:rPr lang="en-US" sz="1400" b="1" noProof="1" smtClean="0">
                  <a:solidFill>
                    <a:schemeClr val="bg1"/>
                  </a:solidFill>
                  <a:latin typeface="+mj-lt"/>
                  <a:cs typeface="Arial" charset="0"/>
                </a:rPr>
                <a:t>1</a:t>
              </a:r>
              <a:endParaRPr lang="en-US" sz="1400" noProof="1" smtClean="0">
                <a:solidFill>
                  <a:schemeClr val="bg1"/>
                </a:solidFill>
                <a:latin typeface="+mj-lt"/>
                <a:cs typeface="Arial" charset="0"/>
              </a:endParaRPr>
            </a:p>
          </p:txBody>
        </p:sp>
      </p:grpSp>
    </p:spTree>
    <p:extLst>
      <p:ext uri="{BB962C8B-B14F-4D97-AF65-F5344CB8AC3E}">
        <p14:creationId xmlns:p14="http://schemas.microsoft.com/office/powerpoint/2010/main" val="9039256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93505" y="2360699"/>
            <a:ext cx="8548707" cy="1234616"/>
          </a:xfrm>
          <a:prstGeom prst="roundRect">
            <a:avLst/>
          </a:prstGeom>
          <a:solidFill>
            <a:schemeClr val="accent3">
              <a:lumMod val="40000"/>
              <a:lumOff val="6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sp>
        <p:nvSpPr>
          <p:cNvPr id="7" name="Rounded Rectangle 6"/>
          <p:cNvSpPr/>
          <p:nvPr/>
        </p:nvSpPr>
        <p:spPr>
          <a:xfrm>
            <a:off x="293972" y="3689838"/>
            <a:ext cx="8548707" cy="2858712"/>
          </a:xfrm>
          <a:prstGeom prst="roundRect">
            <a:avLst/>
          </a:prstGeom>
          <a:solidFill>
            <a:schemeClr val="accent2">
              <a:lumMod val="20000"/>
              <a:lumOff val="8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sp>
        <p:nvSpPr>
          <p:cNvPr id="9" name="Text Placeholder 20"/>
          <p:cNvSpPr txBox="1">
            <a:spLocks/>
          </p:cNvSpPr>
          <p:nvPr/>
        </p:nvSpPr>
        <p:spPr>
          <a:xfrm>
            <a:off x="525853" y="1447800"/>
            <a:ext cx="8220075" cy="983623"/>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Aft>
                <a:spcPts val="600"/>
              </a:spcAft>
              <a:buFont typeface="Arial" panose="020B0604020202020204" pitchFamily="34" charset="0"/>
              <a:buChar char="•"/>
            </a:pPr>
            <a:r>
              <a:rPr lang="en-US" sz="2000" dirty="0" smtClean="0"/>
              <a:t>Program 2 bands per radio – 5GHz or 2.4GHz</a:t>
            </a:r>
          </a:p>
          <a:p>
            <a:pPr marL="342900" indent="-342900" algn="l">
              <a:spcAft>
                <a:spcPts val="600"/>
              </a:spcAft>
              <a:buFont typeface="Arial" panose="020B0604020202020204" pitchFamily="34" charset="0"/>
              <a:buChar char="•"/>
            </a:pPr>
            <a:r>
              <a:rPr lang="en-US" sz="2000" dirty="0" smtClean="0"/>
              <a:t>Program 6 Wi-Fi modes per radio – 802.11a/b/g/n2.4/n5/ac</a:t>
            </a:r>
          </a:p>
          <a:p>
            <a:pPr>
              <a:spcAft>
                <a:spcPts val="600"/>
              </a:spcAft>
            </a:pPr>
            <a:endParaRPr lang="en-US" sz="2000" dirty="0" smtClean="0"/>
          </a:p>
        </p:txBody>
      </p:sp>
      <p:pic>
        <p:nvPicPr>
          <p:cNvPr id="10" name="Picture 9" descr="arra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5210419" y="5103725"/>
            <a:ext cx="878262" cy="632950"/>
          </a:xfrm>
          <a:prstGeom prst="rect">
            <a:avLst/>
          </a:prstGeom>
        </p:spPr>
      </p:pic>
      <p:pic>
        <p:nvPicPr>
          <p:cNvPr id="11" name="Picture 10" descr="rays-green-01-01.png"/>
          <p:cNvPicPr>
            <a:picLocks noChangeAspect="1"/>
          </p:cNvPicPr>
          <p:nvPr/>
        </p:nvPicPr>
        <p:blipFill>
          <a:blip r:embed="rId4" cstate="screen">
            <a:duotone>
              <a:prstClr val="black"/>
              <a:srgbClr val="FF8000">
                <a:tint val="45000"/>
                <a:satMod val="400000"/>
              </a:srgbClr>
            </a:duotone>
            <a:alphaModFix/>
            <a:extLst>
              <a:ext uri="{BEBA8EAE-BF5A-486C-A8C5-ECC9F3942E4B}">
                <a14:imgProps xmlns:a14="http://schemas.microsoft.com/office/drawing/2010/main">
                  <a14:imgLayer r:embed="rId5">
                    <a14:imgEffect>
                      <a14:sharpenSoften amount="100000"/>
                    </a14:imgEffect>
                    <a14:imgEffect>
                      <a14:colorTemperature colorTemp="4761"/>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84252" y="5255617"/>
            <a:ext cx="1073464" cy="402317"/>
          </a:xfrm>
          <a:prstGeom prst="rect">
            <a:avLst/>
          </a:prstGeom>
        </p:spPr>
      </p:pic>
      <p:pic>
        <p:nvPicPr>
          <p:cNvPr id="12" name="Picture 11" descr="rays-green-01-01.png"/>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rot="10800000">
            <a:off x="4253208" y="5248277"/>
            <a:ext cx="1075684" cy="401485"/>
          </a:xfrm>
          <a:prstGeom prst="rect">
            <a:avLst/>
          </a:prstGeom>
        </p:spPr>
      </p:pic>
      <p:sp>
        <p:nvSpPr>
          <p:cNvPr id="13" name="TextBox 12"/>
          <p:cNvSpPr txBox="1"/>
          <p:nvPr/>
        </p:nvSpPr>
        <p:spPr>
          <a:xfrm>
            <a:off x="3492311" y="5245235"/>
            <a:ext cx="753531" cy="369332"/>
          </a:xfrm>
          <a:prstGeom prst="rect">
            <a:avLst/>
          </a:prstGeom>
          <a:noFill/>
        </p:spPr>
        <p:txBody>
          <a:bodyPr wrap="square" rtlCol="0">
            <a:spAutoFit/>
          </a:bodyPr>
          <a:lstStyle/>
          <a:p>
            <a:r>
              <a:rPr lang="en-US" b="1" dirty="0" smtClean="0"/>
              <a:t>11ac</a:t>
            </a:r>
            <a:endParaRPr lang="en-US" b="1" dirty="0"/>
          </a:p>
        </p:txBody>
      </p:sp>
      <p:sp>
        <p:nvSpPr>
          <p:cNvPr id="14" name="TextBox 13"/>
          <p:cNvSpPr txBox="1"/>
          <p:nvPr/>
        </p:nvSpPr>
        <p:spPr>
          <a:xfrm>
            <a:off x="7111704" y="5246142"/>
            <a:ext cx="1634690" cy="369332"/>
          </a:xfrm>
          <a:prstGeom prst="rect">
            <a:avLst/>
          </a:prstGeom>
          <a:noFill/>
        </p:spPr>
        <p:txBody>
          <a:bodyPr wrap="square" rtlCol="0">
            <a:spAutoFit/>
          </a:bodyPr>
          <a:lstStyle/>
          <a:p>
            <a:r>
              <a:rPr lang="en-US" b="1" dirty="0" smtClean="0"/>
              <a:t>11n 5GHz</a:t>
            </a:r>
            <a:endParaRPr lang="en-US" b="1" dirty="0"/>
          </a:p>
        </p:txBody>
      </p:sp>
      <p:pic>
        <p:nvPicPr>
          <p:cNvPr id="15" name="Picture 14" descr="arra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5209953" y="5774555"/>
            <a:ext cx="878262" cy="632950"/>
          </a:xfrm>
          <a:prstGeom prst="rect">
            <a:avLst/>
          </a:prstGeom>
        </p:spPr>
      </p:pic>
      <p:pic>
        <p:nvPicPr>
          <p:cNvPr id="16" name="Picture 15" descr="rays-green-01-01.png"/>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rot="10800000">
            <a:off x="4252742" y="5919107"/>
            <a:ext cx="1075684" cy="401485"/>
          </a:xfrm>
          <a:prstGeom prst="rect">
            <a:avLst/>
          </a:prstGeom>
        </p:spPr>
      </p:pic>
      <p:sp>
        <p:nvSpPr>
          <p:cNvPr id="17" name="TextBox 16"/>
          <p:cNvSpPr txBox="1"/>
          <p:nvPr/>
        </p:nvSpPr>
        <p:spPr>
          <a:xfrm>
            <a:off x="3491845" y="5904307"/>
            <a:ext cx="753531" cy="369332"/>
          </a:xfrm>
          <a:prstGeom prst="rect">
            <a:avLst/>
          </a:prstGeom>
          <a:noFill/>
        </p:spPr>
        <p:txBody>
          <a:bodyPr wrap="square" rtlCol="0">
            <a:spAutoFit/>
          </a:bodyPr>
          <a:lstStyle/>
          <a:p>
            <a:r>
              <a:rPr lang="en-US" b="1" dirty="0" smtClean="0"/>
              <a:t>11ac</a:t>
            </a:r>
            <a:endParaRPr lang="en-US" b="1" dirty="0"/>
          </a:p>
        </p:txBody>
      </p:sp>
      <p:sp>
        <p:nvSpPr>
          <p:cNvPr id="18" name="TextBox 17"/>
          <p:cNvSpPr txBox="1"/>
          <p:nvPr/>
        </p:nvSpPr>
        <p:spPr>
          <a:xfrm>
            <a:off x="7111238" y="5905214"/>
            <a:ext cx="1634690" cy="369332"/>
          </a:xfrm>
          <a:prstGeom prst="rect">
            <a:avLst/>
          </a:prstGeom>
          <a:noFill/>
        </p:spPr>
        <p:txBody>
          <a:bodyPr wrap="square" rtlCol="0">
            <a:spAutoFit/>
          </a:bodyPr>
          <a:lstStyle/>
          <a:p>
            <a:r>
              <a:rPr lang="en-US" b="1" dirty="0" smtClean="0"/>
              <a:t>11ac</a:t>
            </a:r>
            <a:endParaRPr lang="en-US" b="1" dirty="0"/>
          </a:p>
        </p:txBody>
      </p:sp>
      <p:pic>
        <p:nvPicPr>
          <p:cNvPr id="19" name="Picture 18" descr="arra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5199563" y="3741424"/>
            <a:ext cx="878262" cy="632950"/>
          </a:xfrm>
          <a:prstGeom prst="rect">
            <a:avLst/>
          </a:prstGeom>
        </p:spPr>
      </p:pic>
      <p:pic>
        <p:nvPicPr>
          <p:cNvPr id="20" name="Picture 19" descr="rays-green-01-01.png"/>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rot="10800000">
            <a:off x="4242352" y="3885976"/>
            <a:ext cx="1075684" cy="401485"/>
          </a:xfrm>
          <a:prstGeom prst="rect">
            <a:avLst/>
          </a:prstGeom>
        </p:spPr>
      </p:pic>
      <p:sp>
        <p:nvSpPr>
          <p:cNvPr id="21" name="TextBox 20"/>
          <p:cNvSpPr txBox="1"/>
          <p:nvPr/>
        </p:nvSpPr>
        <p:spPr>
          <a:xfrm>
            <a:off x="3481455" y="3894692"/>
            <a:ext cx="753531" cy="369332"/>
          </a:xfrm>
          <a:prstGeom prst="rect">
            <a:avLst/>
          </a:prstGeom>
          <a:noFill/>
        </p:spPr>
        <p:txBody>
          <a:bodyPr wrap="square" rtlCol="0">
            <a:spAutoFit/>
          </a:bodyPr>
          <a:lstStyle/>
          <a:p>
            <a:r>
              <a:rPr lang="en-US" b="1" dirty="0" smtClean="0"/>
              <a:t>11ac</a:t>
            </a:r>
            <a:endParaRPr lang="en-US" b="1" dirty="0"/>
          </a:p>
        </p:txBody>
      </p:sp>
      <p:sp>
        <p:nvSpPr>
          <p:cNvPr id="22" name="TextBox 21"/>
          <p:cNvSpPr txBox="1"/>
          <p:nvPr/>
        </p:nvSpPr>
        <p:spPr>
          <a:xfrm>
            <a:off x="7100847" y="3895599"/>
            <a:ext cx="1953785" cy="369332"/>
          </a:xfrm>
          <a:prstGeom prst="rect">
            <a:avLst/>
          </a:prstGeom>
          <a:noFill/>
        </p:spPr>
        <p:txBody>
          <a:bodyPr wrap="square" rtlCol="0">
            <a:spAutoFit/>
          </a:bodyPr>
          <a:lstStyle/>
          <a:p>
            <a:r>
              <a:rPr lang="en-US" b="1" dirty="0" smtClean="0"/>
              <a:t>11n 2.4GHz</a:t>
            </a:r>
            <a:endParaRPr lang="en-US" b="1" dirty="0"/>
          </a:p>
        </p:txBody>
      </p:sp>
      <p:pic>
        <p:nvPicPr>
          <p:cNvPr id="23" name="Picture 22" descr="rays-red-0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a:off x="5990560" y="3916884"/>
            <a:ext cx="1076826" cy="379217"/>
          </a:xfrm>
          <a:prstGeom prst="rect">
            <a:avLst/>
          </a:prstGeom>
        </p:spPr>
      </p:pic>
      <p:pic>
        <p:nvPicPr>
          <p:cNvPr id="24" name="Picture 23" descr="arra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5197731" y="4416588"/>
            <a:ext cx="878262" cy="632950"/>
          </a:xfrm>
          <a:prstGeom prst="rect">
            <a:avLst/>
          </a:prstGeom>
        </p:spPr>
      </p:pic>
      <p:sp>
        <p:nvSpPr>
          <p:cNvPr id="25" name="TextBox 24"/>
          <p:cNvSpPr txBox="1"/>
          <p:nvPr/>
        </p:nvSpPr>
        <p:spPr>
          <a:xfrm>
            <a:off x="2950413" y="4605130"/>
            <a:ext cx="1235706" cy="369332"/>
          </a:xfrm>
          <a:prstGeom prst="rect">
            <a:avLst/>
          </a:prstGeom>
          <a:noFill/>
        </p:spPr>
        <p:txBody>
          <a:bodyPr wrap="square" rtlCol="0">
            <a:spAutoFit/>
          </a:bodyPr>
          <a:lstStyle/>
          <a:p>
            <a:r>
              <a:rPr lang="en-US" b="1" dirty="0" smtClean="0"/>
              <a:t>11n 5GHz</a:t>
            </a:r>
            <a:endParaRPr lang="en-US" b="1" dirty="0"/>
          </a:p>
        </p:txBody>
      </p:sp>
      <p:sp>
        <p:nvSpPr>
          <p:cNvPr id="26" name="TextBox 25"/>
          <p:cNvSpPr txBox="1"/>
          <p:nvPr/>
        </p:nvSpPr>
        <p:spPr>
          <a:xfrm>
            <a:off x="7099015" y="4594279"/>
            <a:ext cx="1953785" cy="369332"/>
          </a:xfrm>
          <a:prstGeom prst="rect">
            <a:avLst/>
          </a:prstGeom>
          <a:noFill/>
        </p:spPr>
        <p:txBody>
          <a:bodyPr wrap="square" rtlCol="0">
            <a:spAutoFit/>
          </a:bodyPr>
          <a:lstStyle/>
          <a:p>
            <a:r>
              <a:rPr lang="en-US" b="1" dirty="0" smtClean="0"/>
              <a:t>11n 2.4GHz</a:t>
            </a:r>
            <a:endParaRPr lang="en-US" b="1" dirty="0"/>
          </a:p>
        </p:txBody>
      </p:sp>
      <p:pic>
        <p:nvPicPr>
          <p:cNvPr id="27" name="Picture 26" descr="rays-red-0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a:off x="5976969" y="4592046"/>
            <a:ext cx="1100810" cy="379217"/>
          </a:xfrm>
          <a:prstGeom prst="rect">
            <a:avLst/>
          </a:prstGeom>
        </p:spPr>
      </p:pic>
      <p:pic>
        <p:nvPicPr>
          <p:cNvPr id="28" name="Picture 27" descr="rays-green-01-01.png"/>
          <p:cNvPicPr>
            <a:picLocks noChangeAspect="1"/>
          </p:cNvPicPr>
          <p:nvPr/>
        </p:nvPicPr>
        <p:blipFill>
          <a:blip r:embed="rId4" cstate="screen">
            <a:duotone>
              <a:prstClr val="black"/>
              <a:srgbClr val="FF8000">
                <a:tint val="45000"/>
                <a:satMod val="400000"/>
              </a:srgbClr>
            </a:duotone>
            <a:alphaModFix/>
            <a:extLst>
              <a:ext uri="{BEBA8EAE-BF5A-486C-A8C5-ECC9F3942E4B}">
                <a14:imgProps xmlns:a14="http://schemas.microsoft.com/office/drawing/2010/main">
                  <a14:imgLayer r:embed="rId5">
                    <a14:imgEffect>
                      <a14:sharpenSoften amount="100000"/>
                    </a14:imgEffect>
                    <a14:imgEffect>
                      <a14:colorTemperature colorTemp="4761"/>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rot="10800000">
            <a:off x="4232126" y="4568937"/>
            <a:ext cx="1073464" cy="402317"/>
          </a:xfrm>
          <a:prstGeom prst="rect">
            <a:avLst/>
          </a:prstGeom>
        </p:spPr>
      </p:pic>
      <p:pic>
        <p:nvPicPr>
          <p:cNvPr id="29" name="Picture 28" descr="rays-green-01-01.png"/>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a:off x="5969081" y="5930408"/>
            <a:ext cx="1075684" cy="401485"/>
          </a:xfrm>
          <a:prstGeom prst="rect">
            <a:avLst/>
          </a:prstGeom>
        </p:spPr>
      </p:pic>
      <p:pic>
        <p:nvPicPr>
          <p:cNvPr id="30" name="Picture 29" descr="arra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5183831" y="2627160"/>
            <a:ext cx="878262" cy="632950"/>
          </a:xfrm>
          <a:prstGeom prst="rect">
            <a:avLst/>
          </a:prstGeom>
        </p:spPr>
      </p:pic>
      <p:pic>
        <p:nvPicPr>
          <p:cNvPr id="31" name="Picture 30" descr="rays-green-01-01.png"/>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rot="10800000">
            <a:off x="4226620" y="2771712"/>
            <a:ext cx="1075684" cy="401485"/>
          </a:xfrm>
          <a:prstGeom prst="rect">
            <a:avLst/>
          </a:prstGeom>
        </p:spPr>
      </p:pic>
      <p:sp>
        <p:nvSpPr>
          <p:cNvPr id="32" name="TextBox 31"/>
          <p:cNvSpPr txBox="1"/>
          <p:nvPr/>
        </p:nvSpPr>
        <p:spPr>
          <a:xfrm>
            <a:off x="3465723" y="2780428"/>
            <a:ext cx="753531" cy="369332"/>
          </a:xfrm>
          <a:prstGeom prst="rect">
            <a:avLst/>
          </a:prstGeom>
          <a:noFill/>
        </p:spPr>
        <p:txBody>
          <a:bodyPr wrap="square" rtlCol="0">
            <a:spAutoFit/>
          </a:bodyPr>
          <a:lstStyle/>
          <a:p>
            <a:r>
              <a:rPr lang="en-US" b="1" dirty="0" smtClean="0"/>
              <a:t>11ac</a:t>
            </a:r>
            <a:endParaRPr lang="en-US" b="1" dirty="0"/>
          </a:p>
        </p:txBody>
      </p:sp>
      <p:sp>
        <p:nvSpPr>
          <p:cNvPr id="33" name="TextBox 32"/>
          <p:cNvSpPr txBox="1"/>
          <p:nvPr/>
        </p:nvSpPr>
        <p:spPr>
          <a:xfrm>
            <a:off x="7085115" y="2781335"/>
            <a:ext cx="1953785" cy="369332"/>
          </a:xfrm>
          <a:prstGeom prst="rect">
            <a:avLst/>
          </a:prstGeom>
          <a:noFill/>
        </p:spPr>
        <p:txBody>
          <a:bodyPr wrap="square" rtlCol="0">
            <a:spAutoFit/>
          </a:bodyPr>
          <a:lstStyle/>
          <a:p>
            <a:r>
              <a:rPr lang="en-US" b="1" dirty="0" smtClean="0"/>
              <a:t>11n 2.4GHz</a:t>
            </a:r>
            <a:endParaRPr lang="en-US" b="1" dirty="0"/>
          </a:p>
        </p:txBody>
      </p:sp>
      <p:pic>
        <p:nvPicPr>
          <p:cNvPr id="34" name="Picture 33" descr="rays-red-0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a:off x="5974828" y="2802620"/>
            <a:ext cx="1076826" cy="379217"/>
          </a:xfrm>
          <a:prstGeom prst="rect">
            <a:avLst/>
          </a:prstGeom>
        </p:spPr>
      </p:pic>
      <p:sp>
        <p:nvSpPr>
          <p:cNvPr id="35" name="TextBox 34"/>
          <p:cNvSpPr txBox="1"/>
          <p:nvPr/>
        </p:nvSpPr>
        <p:spPr>
          <a:xfrm>
            <a:off x="458596" y="2691256"/>
            <a:ext cx="2610471" cy="646331"/>
          </a:xfrm>
          <a:prstGeom prst="rect">
            <a:avLst/>
          </a:prstGeom>
          <a:noFill/>
        </p:spPr>
        <p:txBody>
          <a:bodyPr wrap="square" rtlCol="0">
            <a:spAutoFit/>
          </a:bodyPr>
          <a:lstStyle/>
          <a:p>
            <a:r>
              <a:rPr lang="en-US" b="1" dirty="0" smtClean="0"/>
              <a:t>Competitor APs:</a:t>
            </a:r>
          </a:p>
          <a:p>
            <a:r>
              <a:rPr lang="en-US" dirty="0" smtClean="0"/>
              <a:t>One Configuration</a:t>
            </a:r>
            <a:endParaRPr lang="en-US" dirty="0"/>
          </a:p>
        </p:txBody>
      </p:sp>
      <p:sp>
        <p:nvSpPr>
          <p:cNvPr id="36" name="TextBox 35"/>
          <p:cNvSpPr txBox="1"/>
          <p:nvPr/>
        </p:nvSpPr>
        <p:spPr>
          <a:xfrm>
            <a:off x="422855" y="4736735"/>
            <a:ext cx="2610471" cy="646331"/>
          </a:xfrm>
          <a:prstGeom prst="rect">
            <a:avLst/>
          </a:prstGeom>
          <a:noFill/>
        </p:spPr>
        <p:txBody>
          <a:bodyPr wrap="square" rtlCol="0">
            <a:spAutoFit/>
          </a:bodyPr>
          <a:lstStyle/>
          <a:p>
            <a:r>
              <a:rPr lang="en-US" b="1" dirty="0" smtClean="0"/>
              <a:t>Avaya APs</a:t>
            </a:r>
            <a:br>
              <a:rPr lang="en-US" b="1" dirty="0" smtClean="0"/>
            </a:br>
            <a:r>
              <a:rPr lang="en-US" dirty="0" smtClean="0"/>
              <a:t>Flexible Configurations</a:t>
            </a:r>
            <a:endParaRPr lang="en-US" dirty="0"/>
          </a:p>
        </p:txBody>
      </p:sp>
      <p:sp>
        <p:nvSpPr>
          <p:cNvPr id="37" name="Title 36"/>
          <p:cNvSpPr>
            <a:spLocks noGrp="1"/>
          </p:cNvSpPr>
          <p:nvPr>
            <p:ph type="title"/>
          </p:nvPr>
        </p:nvSpPr>
        <p:spPr>
          <a:xfrm>
            <a:off x="457200" y="304800"/>
            <a:ext cx="8229600" cy="838200"/>
          </a:xfrm>
        </p:spPr>
        <p:txBody>
          <a:bodyPr/>
          <a:lstStyle/>
          <a:p>
            <a:r>
              <a:rPr lang="en-US" dirty="0" smtClean="0"/>
              <a:t>SOFTWARE PROGRAMMABLE RADIOS</a:t>
            </a:r>
            <a:endParaRPr lang="en-US" dirty="0"/>
          </a:p>
        </p:txBody>
      </p:sp>
      <p:sp>
        <p:nvSpPr>
          <p:cNvPr id="38"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a:t>
            </a:r>
            <a:endParaRPr lang="en-US" sz="700" dirty="0">
              <a:solidFill>
                <a:schemeClr val="bg1">
                  <a:lumMod val="65000"/>
                </a:schemeClr>
              </a:solidFill>
            </a:endParaRPr>
          </a:p>
        </p:txBody>
      </p:sp>
    </p:spTree>
    <p:extLst>
      <p:ext uri="{BB962C8B-B14F-4D97-AF65-F5344CB8AC3E}">
        <p14:creationId xmlns:p14="http://schemas.microsoft.com/office/powerpoint/2010/main" val="1415564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4" grpId="0"/>
      <p:bldP spid="17" grpId="0"/>
      <p:bldP spid="18" grpId="0"/>
      <p:bldP spid="21" grpId="0"/>
      <p:bldP spid="22" grpId="0"/>
      <p:bldP spid="25" grpId="0"/>
      <p:bldP spid="26" grpId="0"/>
      <p:bldP spid="32" grpId="0"/>
      <p:bldP spid="33"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04800"/>
            <a:ext cx="8229600" cy="838200"/>
          </a:xfrm>
        </p:spPr>
        <p:txBody>
          <a:bodyPr/>
          <a:lstStyle/>
          <a:p>
            <a:r>
              <a:rPr lang="en-US" dirty="0" smtClean="0"/>
              <a:t>802.11ac PERFORMANCE OPTIMIZATION</a:t>
            </a:r>
            <a:endParaRPr lang="en-US" sz="2400" dirty="0"/>
          </a:p>
        </p:txBody>
      </p:sp>
      <p:sp>
        <p:nvSpPr>
          <p:cNvPr id="7" name="Content Placeholder 7"/>
          <p:cNvSpPr txBox="1">
            <a:spLocks/>
          </p:cNvSpPr>
          <p:nvPr/>
        </p:nvSpPr>
        <p:spPr>
          <a:xfrm>
            <a:off x="372046" y="1295400"/>
            <a:ext cx="8797612" cy="4447844"/>
          </a:xfrm>
          <a:prstGeom prst="rect">
            <a:avLst/>
          </a:prstGeom>
        </p:spPr>
        <p:txBody>
          <a:bodyPr numCol="1"/>
          <a:lstStyle>
            <a:lvl1pPr marL="169863" indent="-169863" algn="l" rtl="0" eaLnBrk="1" fontAlgn="base" hangingPunct="1">
              <a:spcBef>
                <a:spcPts val="800"/>
              </a:spcBef>
              <a:spcAft>
                <a:spcPts val="400"/>
              </a:spcAft>
              <a:buClr>
                <a:srgbClr val="F37B19"/>
              </a:buClr>
              <a:buSzPct val="100000"/>
              <a:buFont typeface="Arial" charset="0"/>
              <a:buChar char="•"/>
              <a:defRPr sz="2200" b="1">
                <a:solidFill>
                  <a:srgbClr val="474E5A"/>
                </a:solidFill>
                <a:latin typeface="+mn-lt"/>
                <a:ea typeface="ＭＳ Ｐゴシック" charset="0"/>
                <a:cs typeface="ＭＳ Ｐゴシック" charset="0"/>
              </a:defRPr>
            </a:lvl1pPr>
            <a:lvl2pPr marL="515938" indent="-171450" algn="l" rtl="0" eaLnBrk="1" fontAlgn="base" hangingPunct="1">
              <a:spcBef>
                <a:spcPct val="0"/>
              </a:spcBef>
              <a:spcAft>
                <a:spcPts val="500"/>
              </a:spcAft>
              <a:buClr>
                <a:srgbClr val="4EB6D1"/>
              </a:buClr>
              <a:buSzPct val="90000"/>
              <a:buFont typeface="Lucida Grande" charset="0"/>
              <a:buChar char="­"/>
              <a:defRPr sz="2000">
                <a:solidFill>
                  <a:srgbClr val="474E5A"/>
                </a:solidFill>
                <a:latin typeface="+mn-lt"/>
                <a:ea typeface="ＭＳ Ｐゴシック" charset="0"/>
              </a:defRPr>
            </a:lvl2pPr>
            <a:lvl3pPr marL="862013" indent="-173038" algn="l" defTabSz="909638" rtl="0" eaLnBrk="1" fontAlgn="base" hangingPunct="1">
              <a:spcBef>
                <a:spcPct val="0"/>
              </a:spcBef>
              <a:spcAft>
                <a:spcPts val="500"/>
              </a:spcAft>
              <a:buClr>
                <a:srgbClr val="539743"/>
              </a:buClr>
              <a:buSzPct val="100000"/>
              <a:buFont typeface="Arial" charset="0"/>
              <a:buChar char="•"/>
              <a:defRPr>
                <a:solidFill>
                  <a:srgbClr val="474E5A"/>
                </a:solidFill>
                <a:latin typeface="+mn-lt"/>
                <a:ea typeface="ＭＳ Ｐゴシック" charset="0"/>
              </a:defRPr>
            </a:lvl3pPr>
            <a:lvl4pPr marL="1201738" indent="-177800" algn="l" rtl="0" eaLnBrk="1" fontAlgn="base" hangingPunct="1">
              <a:spcBef>
                <a:spcPct val="0"/>
              </a:spcBef>
              <a:spcAft>
                <a:spcPts val="500"/>
              </a:spcAft>
              <a:buClr>
                <a:srgbClr val="002354"/>
              </a:buClr>
              <a:buFont typeface="Arial" charset="0"/>
              <a:buChar char="–"/>
              <a:defRPr sz="1600">
                <a:solidFill>
                  <a:srgbClr val="474E5A"/>
                </a:solidFill>
                <a:latin typeface="+mn-lt"/>
                <a:ea typeface="ＭＳ Ｐゴシック" charset="0"/>
              </a:defRPr>
            </a:lvl4pPr>
            <a:lvl5pPr marL="1541463" indent="-173038" algn="l" rtl="0" eaLnBrk="1" fontAlgn="base" hangingPunct="1">
              <a:spcBef>
                <a:spcPct val="0"/>
              </a:spcBef>
              <a:spcAft>
                <a:spcPts val="500"/>
              </a:spcAft>
              <a:buClr>
                <a:srgbClr val="18668E"/>
              </a:buClr>
              <a:buFont typeface="Wingdings" charset="0"/>
              <a:buChar char="§"/>
              <a:defRPr sz="1600">
                <a:solidFill>
                  <a:srgbClr val="474E5A"/>
                </a:solidFill>
                <a:latin typeface="+mn-lt"/>
                <a:ea typeface="ＭＳ Ｐゴシック" charset="0"/>
              </a:defRPr>
            </a:lvl5pPr>
            <a:lvl6pPr marL="18891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9pPr>
          </a:lstStyle>
          <a:p>
            <a:pPr>
              <a:spcBef>
                <a:spcPts val="400"/>
              </a:spcBef>
              <a:spcAft>
                <a:spcPts val="300"/>
              </a:spcAft>
            </a:pPr>
            <a:r>
              <a:rPr lang="en-US" sz="2000" dirty="0" smtClean="0"/>
              <a:t>The Problem</a:t>
            </a:r>
          </a:p>
          <a:p>
            <a:pPr lvl="1">
              <a:spcBef>
                <a:spcPts val="400"/>
              </a:spcBef>
              <a:spcAft>
                <a:spcPts val="300"/>
              </a:spcAft>
            </a:pPr>
            <a:r>
              <a:rPr lang="en-US" dirty="0" smtClean="0"/>
              <a:t>Wi-Fi is shared medium - slow clients reduce speed of fast clients</a:t>
            </a:r>
            <a:endParaRPr lang="en-US" dirty="0"/>
          </a:p>
          <a:p>
            <a:pPr>
              <a:spcBef>
                <a:spcPts val="400"/>
              </a:spcBef>
              <a:spcAft>
                <a:spcPts val="300"/>
              </a:spcAft>
            </a:pPr>
            <a:r>
              <a:rPr lang="en-US" sz="2000" dirty="0"/>
              <a:t>The </a:t>
            </a:r>
            <a:r>
              <a:rPr lang="en-US" sz="2000" dirty="0" smtClean="0"/>
              <a:t>Solution </a:t>
            </a:r>
            <a:endParaRPr lang="en-US" sz="2000" dirty="0" smtClean="0">
              <a:solidFill>
                <a:srgbClr val="F37C18"/>
              </a:solidFill>
            </a:endParaRPr>
          </a:p>
          <a:p>
            <a:pPr lvl="1">
              <a:spcBef>
                <a:spcPts val="400"/>
              </a:spcBef>
              <a:spcAft>
                <a:spcPts val="300"/>
              </a:spcAft>
            </a:pPr>
            <a:r>
              <a:rPr lang="en-US" dirty="0" smtClean="0"/>
              <a:t>Separate high speed and low speed clients on different radios </a:t>
            </a:r>
          </a:p>
          <a:p>
            <a:pPr lvl="1">
              <a:spcBef>
                <a:spcPts val="400"/>
              </a:spcBef>
              <a:spcAft>
                <a:spcPts val="300"/>
              </a:spcAft>
            </a:pPr>
            <a:r>
              <a:rPr lang="en-US" dirty="0" smtClean="0"/>
              <a:t>Maximize </a:t>
            </a:r>
            <a:r>
              <a:rPr lang="en-US" dirty="0"/>
              <a:t>system performance </a:t>
            </a:r>
            <a:r>
              <a:rPr lang="en-US" dirty="0" smtClean="0"/>
              <a:t>for ALL clients</a:t>
            </a:r>
          </a:p>
        </p:txBody>
      </p:sp>
      <p:sp>
        <p:nvSpPr>
          <p:cNvPr id="10"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a:t>
            </a:r>
            <a:endParaRPr lang="en-US" sz="700" dirty="0">
              <a:solidFill>
                <a:schemeClr val="bg1">
                  <a:lumMod val="6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576" y="3384663"/>
            <a:ext cx="4548187"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07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HONEYPOT – CLEANING THE AIR	</a:t>
            </a:r>
            <a:endParaRPr lang="en-US" dirty="0"/>
          </a:p>
        </p:txBody>
      </p:sp>
      <p:cxnSp>
        <p:nvCxnSpPr>
          <p:cNvPr id="33" name="Straight Connector 32"/>
          <p:cNvCxnSpPr>
            <a:stCxn id="11" idx="3"/>
          </p:cNvCxnSpPr>
          <p:nvPr/>
        </p:nvCxnSpPr>
        <p:spPr bwMode="auto">
          <a:xfrm flipV="1">
            <a:off x="1745332" y="3434511"/>
            <a:ext cx="2130956" cy="204681"/>
          </a:xfrm>
          <a:prstGeom prst="line">
            <a:avLst/>
          </a:prstGeom>
          <a:solidFill>
            <a:schemeClr val="accent1"/>
          </a:solidFill>
          <a:ln w="28575" cap="flat" cmpd="sng" algn="ctr">
            <a:solidFill>
              <a:schemeClr val="accent2">
                <a:lumMod val="60000"/>
                <a:lumOff val="40000"/>
              </a:schemeClr>
            </a:solidFill>
            <a:prstDash val="solid"/>
            <a:round/>
            <a:headEnd type="none" w="med" len="med"/>
            <a:tailEnd type="none" w="med" len="med"/>
          </a:ln>
          <a:effectLst/>
        </p:spPr>
      </p:cxnSp>
      <p:cxnSp>
        <p:nvCxnSpPr>
          <p:cNvPr id="34" name="Straight Connector 33"/>
          <p:cNvCxnSpPr>
            <a:stCxn id="12" idx="3"/>
          </p:cNvCxnSpPr>
          <p:nvPr/>
        </p:nvCxnSpPr>
        <p:spPr bwMode="auto">
          <a:xfrm flipV="1">
            <a:off x="1790699" y="3434511"/>
            <a:ext cx="2085589" cy="1453756"/>
          </a:xfrm>
          <a:prstGeom prst="line">
            <a:avLst/>
          </a:prstGeom>
          <a:solidFill>
            <a:schemeClr val="accent1"/>
          </a:solidFill>
          <a:ln w="28575" cap="flat" cmpd="sng" algn="ctr">
            <a:solidFill>
              <a:schemeClr val="accent2">
                <a:lumMod val="60000"/>
                <a:lumOff val="40000"/>
              </a:schemeClr>
            </a:solidFill>
            <a:prstDash val="solid"/>
            <a:round/>
            <a:headEnd type="none" w="med" len="med"/>
            <a:tailEnd type="none" w="med" len="med"/>
          </a:ln>
          <a:effectLst/>
        </p:spPr>
      </p:cxnSp>
      <p:cxnSp>
        <p:nvCxnSpPr>
          <p:cNvPr id="36" name="Straight Connector 35"/>
          <p:cNvCxnSpPr>
            <a:stCxn id="13" idx="0"/>
          </p:cNvCxnSpPr>
          <p:nvPr/>
        </p:nvCxnSpPr>
        <p:spPr bwMode="auto">
          <a:xfrm flipV="1">
            <a:off x="2843516" y="3434511"/>
            <a:ext cx="1032772" cy="1722973"/>
          </a:xfrm>
          <a:prstGeom prst="line">
            <a:avLst/>
          </a:prstGeom>
          <a:solidFill>
            <a:schemeClr val="accent1"/>
          </a:solidFill>
          <a:ln w="28575" cap="flat" cmpd="sng" algn="ctr">
            <a:solidFill>
              <a:schemeClr val="accent2">
                <a:lumMod val="60000"/>
                <a:lumOff val="40000"/>
              </a:schemeClr>
            </a:solidFill>
            <a:prstDash val="solid"/>
            <a:round/>
            <a:headEnd type="none" w="med" len="med"/>
            <a:tailEnd type="none" w="med" len="med"/>
          </a:ln>
          <a:effectLst/>
        </p:spPr>
      </p:cxnSp>
      <p:pic>
        <p:nvPicPr>
          <p:cNvPr id="11" name="Picture 10" descr="iPhone_5_34L_Black_PRINT-1.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0551" y="3125484"/>
            <a:ext cx="424781" cy="1027416"/>
          </a:xfrm>
          <a:prstGeom prst="rect">
            <a:avLst/>
          </a:prstGeom>
        </p:spPr>
      </p:pic>
      <p:pic>
        <p:nvPicPr>
          <p:cNvPr id="12" name="Picture 11"/>
          <p:cNvPicPr>
            <a:picLocks noChangeAspect="1"/>
          </p:cNvPicPr>
          <p:nvPr/>
        </p:nvPicPr>
        <p:blipFill rotWithShape="1">
          <a:blip r:embed="rId4"/>
          <a:srcRect r="52845"/>
          <a:stretch/>
        </p:blipFill>
        <p:spPr>
          <a:xfrm>
            <a:off x="1204268" y="4370084"/>
            <a:ext cx="586431" cy="1036366"/>
          </a:xfrm>
          <a:prstGeom prst="rect">
            <a:avLst/>
          </a:prstGeom>
        </p:spPr>
      </p:pic>
      <p:pic>
        <p:nvPicPr>
          <p:cNvPr id="13" name="Picture 12"/>
          <p:cNvPicPr>
            <a:picLocks noChangeAspect="1"/>
          </p:cNvPicPr>
          <p:nvPr/>
        </p:nvPicPr>
        <p:blipFill rotWithShape="1">
          <a:blip r:embed="rId5"/>
          <a:srcRect l="23273" r="24000"/>
          <a:stretch/>
        </p:blipFill>
        <p:spPr>
          <a:xfrm>
            <a:off x="2295091" y="5157484"/>
            <a:ext cx="1096850" cy="1384300"/>
          </a:xfrm>
          <a:prstGeom prst="rect">
            <a:avLst/>
          </a:prstGeom>
        </p:spPr>
      </p:pic>
      <p:sp>
        <p:nvSpPr>
          <p:cNvPr id="4" name="TextBox 3"/>
          <p:cNvSpPr txBox="1"/>
          <p:nvPr/>
        </p:nvSpPr>
        <p:spPr>
          <a:xfrm>
            <a:off x="3276600" y="2376184"/>
            <a:ext cx="193514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SSID = honeypot</a:t>
            </a:r>
            <a:endParaRPr lang="en-US" dirty="0"/>
          </a:p>
        </p:txBody>
      </p:sp>
      <p:sp>
        <p:nvSpPr>
          <p:cNvPr id="14" name="TextBox 13"/>
          <p:cNvSpPr txBox="1"/>
          <p:nvPr/>
        </p:nvSpPr>
        <p:spPr>
          <a:xfrm>
            <a:off x="2755900" y="4585984"/>
            <a:ext cx="764953"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smtClean="0"/>
              <a:t>honeypot</a:t>
            </a:r>
            <a:endParaRPr lang="en-US" sz="1100" dirty="0"/>
          </a:p>
        </p:txBody>
      </p:sp>
      <p:sp>
        <p:nvSpPr>
          <p:cNvPr id="19" name="TextBox 18"/>
          <p:cNvSpPr txBox="1"/>
          <p:nvPr/>
        </p:nvSpPr>
        <p:spPr>
          <a:xfrm>
            <a:off x="1968500" y="3417584"/>
            <a:ext cx="764953"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smtClean="0"/>
              <a:t>honeypot</a:t>
            </a:r>
            <a:endParaRPr lang="en-US" sz="1100" dirty="0"/>
          </a:p>
        </p:txBody>
      </p:sp>
      <p:sp>
        <p:nvSpPr>
          <p:cNvPr id="20" name="TextBox 19"/>
          <p:cNvSpPr txBox="1"/>
          <p:nvPr/>
        </p:nvSpPr>
        <p:spPr>
          <a:xfrm>
            <a:off x="1955800" y="4090684"/>
            <a:ext cx="764953"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smtClean="0"/>
              <a:t>honeypot</a:t>
            </a:r>
            <a:endParaRPr lang="en-US" sz="1100" dirty="0"/>
          </a:p>
        </p:txBody>
      </p:sp>
      <p:pic>
        <p:nvPicPr>
          <p:cNvPr id="21" name="Picture 20" descr="iPhone_5_34L_Black_PRINT-1.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7151" y="5373384"/>
            <a:ext cx="424781" cy="1027416"/>
          </a:xfrm>
          <a:prstGeom prst="rect">
            <a:avLst/>
          </a:prstGeom>
        </p:spPr>
      </p:pic>
      <p:sp>
        <p:nvSpPr>
          <p:cNvPr id="26" name="TextBox 25"/>
          <p:cNvSpPr txBox="1"/>
          <p:nvPr/>
        </p:nvSpPr>
        <p:spPr>
          <a:xfrm>
            <a:off x="4279900" y="5017784"/>
            <a:ext cx="866706"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err="1" smtClean="0"/>
              <a:t>OtherSSID</a:t>
            </a:r>
            <a:endParaRPr lang="en-US" sz="1100" dirty="0"/>
          </a:p>
        </p:txBody>
      </p:sp>
      <p:pic>
        <p:nvPicPr>
          <p:cNvPr id="27" name="Picture 26" descr="iPhone_5_34L_Black_PRINT-1.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1151" y="5678184"/>
            <a:ext cx="424781" cy="1027416"/>
          </a:xfrm>
          <a:prstGeom prst="rect">
            <a:avLst/>
          </a:prstGeom>
        </p:spPr>
      </p:pic>
      <p:sp>
        <p:nvSpPr>
          <p:cNvPr id="35" name="TextBox 34"/>
          <p:cNvSpPr txBox="1"/>
          <p:nvPr/>
        </p:nvSpPr>
        <p:spPr>
          <a:xfrm>
            <a:off x="5842000" y="5335284"/>
            <a:ext cx="866706"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err="1" smtClean="0"/>
              <a:t>OtherSSID</a:t>
            </a:r>
            <a:endParaRPr lang="en-US" sz="1100" dirty="0"/>
          </a:p>
        </p:txBody>
      </p:sp>
      <p:pic>
        <p:nvPicPr>
          <p:cNvPr id="37" name="Picture 36" descr="iPhone_5_34L_Black_PRINT-1.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19751" y="5449584"/>
            <a:ext cx="424781" cy="1027416"/>
          </a:xfrm>
          <a:prstGeom prst="rect">
            <a:avLst/>
          </a:prstGeom>
        </p:spPr>
      </p:pic>
      <p:sp>
        <p:nvSpPr>
          <p:cNvPr id="42" name="TextBox 41"/>
          <p:cNvSpPr txBox="1"/>
          <p:nvPr/>
        </p:nvSpPr>
        <p:spPr>
          <a:xfrm>
            <a:off x="7429681" y="5119384"/>
            <a:ext cx="866706"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err="1" smtClean="0"/>
              <a:t>OtherSSID</a:t>
            </a:r>
            <a:endParaRPr lang="en-US" sz="1100" dirty="0"/>
          </a:p>
        </p:txBody>
      </p:sp>
      <p:pic>
        <p:nvPicPr>
          <p:cNvPr id="43" name="Picture 42" descr="iPhone_5_34L_Black_PRINT-1.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41951" y="3125484"/>
            <a:ext cx="424781" cy="1027416"/>
          </a:xfrm>
          <a:prstGeom prst="rect">
            <a:avLst/>
          </a:prstGeom>
        </p:spPr>
      </p:pic>
      <p:sp>
        <p:nvSpPr>
          <p:cNvPr id="48" name="TextBox 47"/>
          <p:cNvSpPr txBox="1"/>
          <p:nvPr/>
        </p:nvSpPr>
        <p:spPr>
          <a:xfrm>
            <a:off x="7239000" y="2782584"/>
            <a:ext cx="866706"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err="1" smtClean="0"/>
              <a:t>OtherSSID</a:t>
            </a:r>
            <a:endParaRPr lang="en-US" sz="1100" dirty="0"/>
          </a:p>
        </p:txBody>
      </p:sp>
      <p:cxnSp>
        <p:nvCxnSpPr>
          <p:cNvPr id="24" name="Straight Connector 23"/>
          <p:cNvCxnSpPr/>
          <p:nvPr/>
        </p:nvCxnSpPr>
        <p:spPr bwMode="auto">
          <a:xfrm flipH="1" flipV="1">
            <a:off x="4484494" y="4068059"/>
            <a:ext cx="368640" cy="771925"/>
          </a:xfrm>
          <a:prstGeom prst="line">
            <a:avLst/>
          </a:prstGeom>
          <a:solidFill>
            <a:schemeClr val="accent1"/>
          </a:solidFill>
          <a:ln w="28575" cap="flat" cmpd="sng" algn="ctr">
            <a:solidFill>
              <a:srgbClr val="FF0000"/>
            </a:solidFill>
            <a:prstDash val="sysDot"/>
            <a:round/>
            <a:headEnd type="none" w="med" len="med"/>
            <a:tailEnd type="none" w="med" len="med"/>
          </a:ln>
          <a:effectLst/>
        </p:spPr>
      </p:cxnSp>
      <p:cxnSp>
        <p:nvCxnSpPr>
          <p:cNvPr id="25" name="Straight Connector 24"/>
          <p:cNvCxnSpPr/>
          <p:nvPr/>
        </p:nvCxnSpPr>
        <p:spPr bwMode="auto">
          <a:xfrm flipH="1" flipV="1">
            <a:off x="4484494" y="4068059"/>
            <a:ext cx="1892640" cy="1076725"/>
          </a:xfrm>
          <a:prstGeom prst="line">
            <a:avLst/>
          </a:prstGeom>
          <a:solidFill>
            <a:schemeClr val="accent1"/>
          </a:solidFill>
          <a:ln w="28575" cap="flat" cmpd="sng" algn="ctr">
            <a:solidFill>
              <a:srgbClr val="FF0000"/>
            </a:solidFill>
            <a:prstDash val="sysDot"/>
            <a:round/>
            <a:headEnd type="none" w="med" len="med"/>
            <a:tailEnd type="none" w="med" len="med"/>
          </a:ln>
          <a:effectLst/>
        </p:spPr>
      </p:cxnSp>
      <p:cxnSp>
        <p:nvCxnSpPr>
          <p:cNvPr id="28" name="Straight Connector 27"/>
          <p:cNvCxnSpPr/>
          <p:nvPr/>
        </p:nvCxnSpPr>
        <p:spPr bwMode="auto">
          <a:xfrm flipH="1" flipV="1">
            <a:off x="5021932" y="3639192"/>
            <a:ext cx="2853802" cy="1276993"/>
          </a:xfrm>
          <a:prstGeom prst="line">
            <a:avLst/>
          </a:prstGeom>
          <a:solidFill>
            <a:schemeClr val="accent1"/>
          </a:solidFill>
          <a:ln w="28575" cap="flat" cmpd="sng" algn="ctr">
            <a:solidFill>
              <a:srgbClr val="FF0000"/>
            </a:solidFill>
            <a:prstDash val="sysDot"/>
            <a:round/>
            <a:headEnd type="none" w="med" len="med"/>
            <a:tailEnd type="none" w="med" len="med"/>
          </a:ln>
          <a:effectLst/>
        </p:spPr>
      </p:cxnSp>
      <p:cxnSp>
        <p:nvCxnSpPr>
          <p:cNvPr id="29" name="Straight Connector 28"/>
          <p:cNvCxnSpPr/>
          <p:nvPr/>
        </p:nvCxnSpPr>
        <p:spPr bwMode="auto">
          <a:xfrm flipH="1">
            <a:off x="5021932" y="2807528"/>
            <a:ext cx="2102768" cy="729323"/>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51" name="TextBox 50"/>
          <p:cNvSpPr txBox="1"/>
          <p:nvPr/>
        </p:nvSpPr>
        <p:spPr>
          <a:xfrm>
            <a:off x="5511800" y="3912884"/>
            <a:ext cx="997313"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algn="ctr"/>
            <a:r>
              <a:rPr lang="en-US" sz="1200" dirty="0" smtClean="0"/>
              <a:t>Dead VLAN</a:t>
            </a:r>
          </a:p>
          <a:p>
            <a:pPr algn="ctr"/>
            <a:r>
              <a:rPr lang="en-US" sz="1200" dirty="0" smtClean="0"/>
              <a:t>No Traffic</a:t>
            </a:r>
            <a:endParaRPr lang="en-US" sz="1200" dirty="0"/>
          </a:p>
        </p:txBody>
      </p:sp>
      <p:sp>
        <p:nvSpPr>
          <p:cNvPr id="30" name="Text Placeholder 2"/>
          <p:cNvSpPr>
            <a:spLocks noGrp="1"/>
          </p:cNvSpPr>
          <p:nvPr>
            <p:ph type="body" sz="quarter" idx="10"/>
          </p:nvPr>
        </p:nvSpPr>
        <p:spPr>
          <a:xfrm>
            <a:off x="615366" y="1145705"/>
            <a:ext cx="8388350" cy="2391146"/>
          </a:xfrm>
        </p:spPr>
        <p:txBody>
          <a:bodyPr/>
          <a:lstStyle/>
          <a:p>
            <a:pPr marL="0" indent="0">
              <a:buNone/>
            </a:pPr>
            <a:r>
              <a:rPr lang="en-US" sz="2000" dirty="0" smtClean="0"/>
              <a:t>Clean the air to improve performance by </a:t>
            </a:r>
            <a:r>
              <a:rPr lang="en-US" sz="2000" dirty="0"/>
              <a:t>r</a:t>
            </a:r>
            <a:r>
              <a:rPr lang="en-US" sz="2000" dirty="0" smtClean="0"/>
              <a:t>emoving spurious probe </a:t>
            </a:r>
            <a:r>
              <a:rPr lang="en-US" sz="2000" dirty="0"/>
              <a:t>r</a:t>
            </a:r>
            <a:r>
              <a:rPr lang="en-US" sz="2000" dirty="0" smtClean="0"/>
              <a:t>equests from unassociated clients</a:t>
            </a:r>
          </a:p>
          <a:p>
            <a:endParaRPr lang="en-US" sz="2000" dirty="0" smtClean="0"/>
          </a:p>
          <a:p>
            <a:pPr marL="0" indent="0">
              <a:buNone/>
            </a:pPr>
            <a:endParaRPr lang="en-US" sz="2000" dirty="0"/>
          </a:p>
          <a:p>
            <a:pPr lvl="1"/>
            <a:endParaRPr lang="en-US" dirty="0"/>
          </a:p>
          <a:p>
            <a:endParaRPr lang="en-US" sz="2800" dirty="0"/>
          </a:p>
        </p:txBody>
      </p:sp>
      <p:pic>
        <p:nvPicPr>
          <p:cNvPr id="32" name="Picture 2" descr="C:\Documents and Settings\singh45.GLOBAL\Local Settings\Temp\wza54f\ap1_cieling_lg.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031236" y="3028954"/>
            <a:ext cx="2494358" cy="1455803"/>
          </a:xfrm>
          <a:prstGeom prst="rect">
            <a:avLst/>
          </a:prstGeom>
          <a:noFill/>
        </p:spPr>
      </p:pic>
    </p:spTree>
    <p:extLst>
      <p:ext uri="{BB962C8B-B14F-4D97-AF65-F5344CB8AC3E}">
        <p14:creationId xmlns:p14="http://schemas.microsoft.com/office/powerpoint/2010/main" val="244516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76250" y="318307"/>
            <a:ext cx="8220075" cy="544087"/>
          </a:xfrm>
        </p:spPr>
        <p:txBody>
          <a:bodyPr/>
          <a:lstStyle/>
          <a:p>
            <a:pPr>
              <a:defRPr/>
            </a:pPr>
            <a:r>
              <a:rPr lang="en-US" dirty="0" smtClean="0"/>
              <a:t>RF Transmission (TX) Power AP</a:t>
            </a:r>
            <a:endParaRPr lang="en-US" dirty="0"/>
          </a:p>
        </p:txBody>
      </p:sp>
      <p:sp>
        <p:nvSpPr>
          <p:cNvPr id="7" name="Rectangle 3"/>
          <p:cNvSpPr>
            <a:spLocks noGrp="1" noChangeArrowheads="1"/>
          </p:cNvSpPr>
          <p:nvPr>
            <p:ph idx="1"/>
          </p:nvPr>
        </p:nvSpPr>
        <p:spPr bwMode="auto">
          <a:xfrm>
            <a:off x="470330" y="1001386"/>
            <a:ext cx="8230776" cy="524701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1800" b="0" dirty="0" smtClean="0"/>
              <a:t>Today’s high density networks are no longer focused on the maximum area that a single radio can cover. Coverage </a:t>
            </a:r>
            <a:r>
              <a:rPr lang="en-US" sz="1800" b="0" dirty="0" err="1" smtClean="0"/>
              <a:t>vs</a:t>
            </a:r>
            <a:r>
              <a:rPr lang="en-US" sz="1800" b="0" dirty="0" smtClean="0"/>
              <a:t> Capacity</a:t>
            </a:r>
          </a:p>
          <a:p>
            <a:pPr eaLnBrk="1" hangingPunct="1"/>
            <a:r>
              <a:rPr lang="en-US" sz="1800" b="0" dirty="0" smtClean="0"/>
              <a:t>Increasing numbers of devices per person and per square foot are demanding smaller, high capacity, Wi-Fi cells</a:t>
            </a:r>
          </a:p>
          <a:p>
            <a:pPr eaLnBrk="1" hangingPunct="1"/>
            <a:endParaRPr lang="en-US" sz="1800" b="0" dirty="0"/>
          </a:p>
          <a:p>
            <a:pPr eaLnBrk="1" hangingPunct="1"/>
            <a:endParaRPr lang="en-US" sz="1800" b="0" dirty="0" smtClean="0"/>
          </a:p>
          <a:p>
            <a:pPr eaLnBrk="1" hangingPunct="1"/>
            <a:endParaRPr lang="en-US" sz="1800" b="0" dirty="0"/>
          </a:p>
          <a:p>
            <a:pPr eaLnBrk="1" hangingPunct="1"/>
            <a:endParaRPr lang="en-US" sz="1800" b="0" dirty="0" smtClean="0"/>
          </a:p>
          <a:p>
            <a:pPr eaLnBrk="1" hangingPunct="1"/>
            <a:endParaRPr lang="en-US" sz="1800" b="0" dirty="0"/>
          </a:p>
          <a:p>
            <a:pPr eaLnBrk="1" hangingPunct="1"/>
            <a:endParaRPr lang="en-US" sz="1800" b="0" dirty="0" smtClean="0"/>
          </a:p>
          <a:p>
            <a:pPr eaLnBrk="1" hangingPunct="1"/>
            <a:endParaRPr lang="en-US" sz="1800" b="0" dirty="0"/>
          </a:p>
          <a:p>
            <a:pPr eaLnBrk="1" hangingPunct="1"/>
            <a:endParaRPr lang="en-US" sz="1800" b="0" dirty="0" smtClean="0"/>
          </a:p>
          <a:p>
            <a:pPr eaLnBrk="1" hangingPunct="1"/>
            <a:r>
              <a:rPr lang="en-US" sz="1800" b="0" dirty="0" smtClean="0"/>
              <a:t>Avaya provides Ultra-Low Transmit power (down to -15dBm) to create very small Wi-Fi coverage Cells</a:t>
            </a:r>
            <a:endParaRPr lang="en-US" sz="1800" b="0" dirty="0"/>
          </a:p>
          <a:p>
            <a:pPr marL="0" indent="0" eaLnBrk="1" hangingPunct="1">
              <a:buNone/>
            </a:pPr>
            <a:endParaRPr lang="en-US" sz="1000" dirty="0" smtClean="0">
              <a:latin typeface="Gill Sans MT" pitchFamily="34" charset="0"/>
            </a:endParaRPr>
          </a:p>
          <a:p>
            <a:pPr lvl="1" eaLnBrk="1" hangingPunct="1">
              <a:buFont typeface="Arial" pitchFamily="34" charset="0"/>
              <a:buChar char="•"/>
            </a:pPr>
            <a:endParaRPr lang="en-US" sz="1800" dirty="0" smtClean="0">
              <a:latin typeface="Gill Sans MT" pitchFamily="34" charset="0"/>
            </a:endParaRPr>
          </a:p>
          <a:p>
            <a:pPr lvl="1" eaLnBrk="1" hangingPunct="1">
              <a:buFont typeface="Arial" pitchFamily="34" charset="0"/>
              <a:buChar char="•"/>
            </a:pPr>
            <a:endParaRPr lang="en-US" sz="1800" dirty="0" smtClean="0">
              <a:latin typeface="Gill Sans MT" pitchFamily="34" charset="0"/>
            </a:endParaRPr>
          </a:p>
          <a:p>
            <a:pPr lvl="1" eaLnBrk="1" hangingPunct="1">
              <a:buFont typeface="Arial" pitchFamily="34" charset="0"/>
              <a:buChar char="•"/>
            </a:pPr>
            <a:endParaRPr lang="en-US" dirty="0" smtClean="0">
              <a:latin typeface="Gill Sans MT" pitchFamily="34" charset="0"/>
            </a:endParaRPr>
          </a:p>
          <a:p>
            <a:pPr lvl="1" eaLnBrk="1" hangingPunct="1">
              <a:buFont typeface="Arial" pitchFamily="34" charset="0"/>
              <a:buChar char="•"/>
            </a:pPr>
            <a:endParaRPr lang="en-US" dirty="0" smtClean="0">
              <a:latin typeface="Gill Sans MT" pitchFamily="34" charset="0"/>
            </a:endParaRPr>
          </a:p>
        </p:txBody>
      </p:sp>
      <p:sp>
        <p:nvSpPr>
          <p:cNvPr id="8" name="Rectangle 4"/>
          <p:cNvSpPr>
            <a:spLocks noChangeArrowheads="1"/>
          </p:cNvSpPr>
          <p:nvPr/>
        </p:nvSpPr>
        <p:spPr bwMode="auto">
          <a:xfrm>
            <a:off x="4497388" y="827088"/>
            <a:ext cx="4646612" cy="5883275"/>
          </a:xfrm>
          <a:prstGeom prst="rect">
            <a:avLst/>
          </a:prstGeom>
          <a:noFill/>
          <a:ln w="9525">
            <a:noFill/>
            <a:miter lim="800000"/>
            <a:headEnd/>
            <a:tailEnd/>
          </a:ln>
        </p:spPr>
        <p:txBody>
          <a:bodyPr/>
          <a:lstStyle/>
          <a:p>
            <a:pPr marL="515938" lvl="1" indent="-282575">
              <a:spcBef>
                <a:spcPct val="20000"/>
              </a:spcBef>
              <a:buClr>
                <a:srgbClr val="F87F11"/>
              </a:buClr>
              <a:buFont typeface="Palatino Linotype" pitchFamily="18" charset="0"/>
              <a:buNone/>
              <a:tabLst>
                <a:tab pos="2225675" algn="l"/>
              </a:tabLst>
            </a:pPr>
            <a:endParaRPr lang="en-US">
              <a:solidFill>
                <a:srgbClr val="FFFFFF"/>
              </a:solidFill>
              <a:latin typeface="Calibri" pitchFamily="34" charset="0"/>
            </a:endParaRPr>
          </a:p>
          <a:p>
            <a:pPr marL="515938" lvl="1" indent="-282575">
              <a:spcBef>
                <a:spcPct val="20000"/>
              </a:spcBef>
              <a:buClr>
                <a:srgbClr val="F87F11"/>
              </a:buClr>
              <a:buFont typeface="Palatino Linotype" pitchFamily="18" charset="0"/>
              <a:buBlip>
                <a:blip r:embed="rId2"/>
              </a:buBlip>
              <a:tabLst>
                <a:tab pos="2225675" algn="l"/>
              </a:tabLst>
            </a:pPr>
            <a:endParaRPr lang="en-US" sz="1200">
              <a:solidFill>
                <a:srgbClr val="FFFFFF"/>
              </a:solidFill>
              <a:latin typeface="Calibri" pitchFamily="34" charset="0"/>
            </a:endParaRPr>
          </a:p>
        </p:txBody>
      </p:sp>
      <p:sp>
        <p:nvSpPr>
          <p:cNvPr id="9" name="Rectangle 8"/>
          <p:cNvSpPr/>
          <p:nvPr/>
        </p:nvSpPr>
        <p:spPr>
          <a:xfrm>
            <a:off x="831712" y="2669135"/>
            <a:ext cx="7517218" cy="2360149"/>
          </a:xfrm>
          <a:prstGeom prst="rect">
            <a:avLst/>
          </a:prstGeom>
          <a:gradFill flip="none" rotWithShape="1">
            <a:gsLst>
              <a:gs pos="10000">
                <a:sysClr val="windowText" lastClr="000000">
                  <a:lumMod val="50000"/>
                  <a:lumOff val="50000"/>
                </a:sysClr>
              </a:gs>
              <a:gs pos="100000">
                <a:sysClr val="window" lastClr="FFFFFF">
                  <a:lumMod val="95000"/>
                </a:sysClr>
              </a:gs>
              <a:gs pos="73000">
                <a:sysClr val="window" lastClr="FFFFFF">
                  <a:lumMod val="85000"/>
                </a:sysClr>
              </a:gs>
            </a:gsLst>
            <a:lin ang="10800000" scaled="1"/>
            <a:tileRect/>
          </a:gradFill>
          <a:ln w="9525" cap="flat" cmpd="sng" algn="ctr">
            <a:solidFill>
              <a:srgbClr val="9BBB59"/>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Right Arrow 9"/>
          <p:cNvSpPr/>
          <p:nvPr/>
        </p:nvSpPr>
        <p:spPr>
          <a:xfrm>
            <a:off x="831712" y="2097526"/>
            <a:ext cx="4947070" cy="600975"/>
          </a:xfrm>
          <a:prstGeom prst="rightArrow">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ysClr val="window" lastClr="FFFFFF"/>
                </a:solidFill>
                <a:effectLst/>
                <a:uLnTx/>
                <a:uFillTx/>
                <a:latin typeface="Calibri"/>
                <a:ea typeface="+mn-ea"/>
                <a:cs typeface="+mn-cs"/>
              </a:rPr>
              <a:t> </a:t>
            </a:r>
            <a:r>
              <a:rPr kumimoji="0" lang="en-US" sz="2000" b="1" i="1" u="none" strike="noStrike" kern="0" cap="none" spc="0" normalizeH="0" baseline="0" noProof="0" dirty="0" smtClean="0">
                <a:ln>
                  <a:noFill/>
                </a:ln>
                <a:solidFill>
                  <a:sysClr val="window" lastClr="FFFFFF"/>
                </a:solidFill>
                <a:effectLst/>
                <a:uLnTx/>
                <a:uFillTx/>
                <a:latin typeface="Calibri"/>
                <a:ea typeface="+mn-ea"/>
                <a:cs typeface="+mn-cs"/>
              </a:rPr>
              <a:t>As density</a:t>
            </a:r>
            <a:r>
              <a:rPr kumimoji="0" lang="en-US" sz="2000" b="1" i="1" u="none" strike="noStrike" kern="0" cap="none" spc="0" normalizeH="0" baseline="0" noProof="0" dirty="0">
                <a:ln>
                  <a:noFill/>
                </a:ln>
                <a:solidFill>
                  <a:sysClr val="window" lastClr="FFFFFF"/>
                </a:solidFill>
                <a:effectLst/>
                <a:uLnTx/>
                <a:uFillTx/>
                <a:latin typeface="Calibri"/>
                <a:ea typeface="+mn-ea"/>
                <a:cs typeface="+mn-cs"/>
              </a:rPr>
              <a:t> </a:t>
            </a:r>
            <a:r>
              <a:rPr kumimoji="0" lang="en-US" sz="2000" b="1" i="1" u="none" strike="noStrike" kern="0" cap="none" spc="0" normalizeH="0" baseline="0" noProof="0" dirty="0" smtClean="0">
                <a:ln>
                  <a:noFill/>
                </a:ln>
                <a:solidFill>
                  <a:sysClr val="window" lastClr="FFFFFF"/>
                </a:solidFill>
                <a:effectLst/>
                <a:uLnTx/>
                <a:uFillTx/>
                <a:latin typeface="Calibri"/>
                <a:ea typeface="+mn-ea"/>
                <a:cs typeface="+mn-cs"/>
              </a:rPr>
              <a:t>and usage increases…</a:t>
            </a:r>
            <a:endParaRPr kumimoji="0" lang="en-US" sz="2000" b="1" i="1"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Right Arrow 10"/>
          <p:cNvSpPr/>
          <p:nvPr/>
        </p:nvSpPr>
        <p:spPr>
          <a:xfrm>
            <a:off x="3266771" y="5016077"/>
            <a:ext cx="5126364" cy="571832"/>
          </a:xfrm>
          <a:prstGeom prst="rightArrow">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ysClr val="window" lastClr="FFFFFF"/>
                </a:solidFill>
                <a:effectLst/>
                <a:uLnTx/>
                <a:uFillTx/>
                <a:latin typeface="Calibri"/>
                <a:ea typeface="+mn-ea"/>
                <a:cs typeface="+mn-cs"/>
              </a:rPr>
              <a:t>…wireless performance deteriorates</a:t>
            </a:r>
            <a:endParaRPr kumimoji="0" lang="en-US" sz="2000" b="1" i="1"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2" name="Picture 11"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62870" y="3013229"/>
            <a:ext cx="234216" cy="311626"/>
          </a:xfrm>
          <a:prstGeom prst="rect">
            <a:avLst/>
          </a:prstGeom>
        </p:spPr>
      </p:pic>
      <p:pic>
        <p:nvPicPr>
          <p:cNvPr id="13" name="Picture 12"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59760" y="3046722"/>
            <a:ext cx="234216" cy="311626"/>
          </a:xfrm>
          <a:prstGeom prst="rect">
            <a:avLst/>
          </a:prstGeom>
        </p:spPr>
      </p:pic>
      <p:pic>
        <p:nvPicPr>
          <p:cNvPr id="14" name="Picture 13"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61063" y="3616044"/>
            <a:ext cx="234216" cy="311626"/>
          </a:xfrm>
          <a:prstGeom prst="rect">
            <a:avLst/>
          </a:prstGeom>
        </p:spPr>
      </p:pic>
      <p:pic>
        <p:nvPicPr>
          <p:cNvPr id="15" name="Picture 14"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8123" y="4144141"/>
            <a:ext cx="234216" cy="311626"/>
          </a:xfrm>
          <a:prstGeom prst="rect">
            <a:avLst/>
          </a:prstGeom>
        </p:spPr>
      </p:pic>
      <p:pic>
        <p:nvPicPr>
          <p:cNvPr id="16" name="Picture 15"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3976" y="4144141"/>
            <a:ext cx="234216" cy="311626"/>
          </a:xfrm>
          <a:prstGeom prst="rect">
            <a:avLst/>
          </a:prstGeom>
        </p:spPr>
      </p:pic>
      <p:pic>
        <p:nvPicPr>
          <p:cNvPr id="17" name="Picture 16"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92962" y="4493022"/>
            <a:ext cx="234216" cy="311626"/>
          </a:xfrm>
          <a:prstGeom prst="rect">
            <a:avLst/>
          </a:prstGeom>
        </p:spPr>
      </p:pic>
      <p:cxnSp>
        <p:nvCxnSpPr>
          <p:cNvPr id="18" name="Straight Connector 17"/>
          <p:cNvCxnSpPr/>
          <p:nvPr/>
        </p:nvCxnSpPr>
        <p:spPr>
          <a:xfrm>
            <a:off x="3242127" y="2664316"/>
            <a:ext cx="0" cy="2388616"/>
          </a:xfrm>
          <a:prstGeom prst="line">
            <a:avLst/>
          </a:prstGeom>
          <a:noFill/>
          <a:ln w="25400" cap="flat" cmpd="sng" algn="ctr">
            <a:solidFill>
              <a:srgbClr val="9BBB59"/>
            </a:solidFill>
            <a:prstDash val="solid"/>
          </a:ln>
          <a:effectLst/>
        </p:spPr>
      </p:cxnSp>
      <p:cxnSp>
        <p:nvCxnSpPr>
          <p:cNvPr id="19" name="Straight Connector 18"/>
          <p:cNvCxnSpPr/>
          <p:nvPr/>
        </p:nvCxnSpPr>
        <p:spPr>
          <a:xfrm>
            <a:off x="5778782" y="2685543"/>
            <a:ext cx="0" cy="2367389"/>
          </a:xfrm>
          <a:prstGeom prst="line">
            <a:avLst/>
          </a:prstGeom>
          <a:noFill/>
          <a:ln w="25400" cap="flat" cmpd="sng" algn="ctr">
            <a:solidFill>
              <a:srgbClr val="9BBB59"/>
            </a:solidFill>
            <a:prstDash val="solid"/>
          </a:ln>
          <a:effectLst/>
        </p:spPr>
      </p:cxnSp>
      <p:pic>
        <p:nvPicPr>
          <p:cNvPr id="20" name="Picture 19"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9180" y="3454467"/>
            <a:ext cx="234216" cy="311626"/>
          </a:xfrm>
          <a:prstGeom prst="rect">
            <a:avLst/>
          </a:prstGeom>
        </p:spPr>
      </p:pic>
      <p:pic>
        <p:nvPicPr>
          <p:cNvPr id="21" name="Picture 20"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902" y="2914486"/>
            <a:ext cx="234216" cy="311626"/>
          </a:xfrm>
          <a:prstGeom prst="rect">
            <a:avLst/>
          </a:prstGeom>
        </p:spPr>
      </p:pic>
      <p:pic>
        <p:nvPicPr>
          <p:cNvPr id="22" name="Picture 21"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9394" y="4026617"/>
            <a:ext cx="234216" cy="311626"/>
          </a:xfrm>
          <a:prstGeom prst="rect">
            <a:avLst/>
          </a:prstGeom>
        </p:spPr>
      </p:pic>
      <p:pic>
        <p:nvPicPr>
          <p:cNvPr id="23" name="Picture 22"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3898" y="4199966"/>
            <a:ext cx="234216" cy="311626"/>
          </a:xfrm>
          <a:prstGeom prst="rect">
            <a:avLst/>
          </a:prstGeom>
        </p:spPr>
      </p:pic>
      <p:pic>
        <p:nvPicPr>
          <p:cNvPr id="24" name="Picture 23"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3611" y="4576221"/>
            <a:ext cx="234216" cy="311626"/>
          </a:xfrm>
          <a:prstGeom prst="rect">
            <a:avLst/>
          </a:prstGeom>
        </p:spPr>
      </p:pic>
      <p:pic>
        <p:nvPicPr>
          <p:cNvPr id="25" name="Picture 24"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96300" y="2922746"/>
            <a:ext cx="234216" cy="311626"/>
          </a:xfrm>
          <a:prstGeom prst="rect">
            <a:avLst/>
          </a:prstGeom>
        </p:spPr>
      </p:pic>
      <p:pic>
        <p:nvPicPr>
          <p:cNvPr id="26" name="Picture 25"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44597" y="3515635"/>
            <a:ext cx="234216" cy="311626"/>
          </a:xfrm>
          <a:prstGeom prst="rect">
            <a:avLst/>
          </a:prstGeom>
        </p:spPr>
      </p:pic>
      <p:pic>
        <p:nvPicPr>
          <p:cNvPr id="27" name="Picture 26"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59120" y="4026617"/>
            <a:ext cx="234216" cy="311626"/>
          </a:xfrm>
          <a:prstGeom prst="rect">
            <a:avLst/>
          </a:prstGeom>
        </p:spPr>
      </p:pic>
      <p:pic>
        <p:nvPicPr>
          <p:cNvPr id="28" name="Picture 27"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0806" y="4570290"/>
            <a:ext cx="234216" cy="311626"/>
          </a:xfrm>
          <a:prstGeom prst="rect">
            <a:avLst/>
          </a:prstGeom>
        </p:spPr>
      </p:pic>
      <p:pic>
        <p:nvPicPr>
          <p:cNvPr id="29" name="Picture 28"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44597" y="4199966"/>
            <a:ext cx="234216" cy="311626"/>
          </a:xfrm>
          <a:prstGeom prst="rect">
            <a:avLst/>
          </a:prstGeom>
        </p:spPr>
      </p:pic>
      <p:pic>
        <p:nvPicPr>
          <p:cNvPr id="30" name="Picture 29"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73860" y="3559178"/>
            <a:ext cx="234216" cy="311626"/>
          </a:xfrm>
          <a:prstGeom prst="rect">
            <a:avLst/>
          </a:prstGeom>
        </p:spPr>
      </p:pic>
      <p:pic>
        <p:nvPicPr>
          <p:cNvPr id="31" name="Picture 30"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0688" y="3559178"/>
            <a:ext cx="234216" cy="311626"/>
          </a:xfrm>
          <a:prstGeom prst="rect">
            <a:avLst/>
          </a:prstGeom>
        </p:spPr>
      </p:pic>
      <p:pic>
        <p:nvPicPr>
          <p:cNvPr id="32" name="Picture 31"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82006" y="3678167"/>
            <a:ext cx="234216" cy="311626"/>
          </a:xfrm>
          <a:prstGeom prst="rect">
            <a:avLst/>
          </a:prstGeom>
        </p:spPr>
      </p:pic>
      <p:pic>
        <p:nvPicPr>
          <p:cNvPr id="33" name="Picture 32"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0599" y="3840122"/>
            <a:ext cx="234216" cy="311626"/>
          </a:xfrm>
          <a:prstGeom prst="rect">
            <a:avLst/>
          </a:prstGeom>
        </p:spPr>
      </p:pic>
      <p:pic>
        <p:nvPicPr>
          <p:cNvPr id="34" name="Picture 33"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02035" y="3559178"/>
            <a:ext cx="234216" cy="311626"/>
          </a:xfrm>
          <a:prstGeom prst="rect">
            <a:avLst/>
          </a:prstGeom>
        </p:spPr>
      </p:pic>
      <p:pic>
        <p:nvPicPr>
          <p:cNvPr id="35" name="Picture 34"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7072" y="4529859"/>
            <a:ext cx="234216" cy="311626"/>
          </a:xfrm>
          <a:prstGeom prst="rect">
            <a:avLst/>
          </a:prstGeom>
        </p:spPr>
      </p:pic>
      <p:pic>
        <p:nvPicPr>
          <p:cNvPr id="36" name="Picture 35"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56938" y="3424933"/>
            <a:ext cx="234216" cy="311626"/>
          </a:xfrm>
          <a:prstGeom prst="rect">
            <a:avLst/>
          </a:prstGeom>
        </p:spPr>
      </p:pic>
      <p:pic>
        <p:nvPicPr>
          <p:cNvPr id="37" name="Picture 36"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4270" y="3684309"/>
            <a:ext cx="234216" cy="311626"/>
          </a:xfrm>
          <a:prstGeom prst="rect">
            <a:avLst/>
          </a:prstGeom>
        </p:spPr>
      </p:pic>
      <p:pic>
        <p:nvPicPr>
          <p:cNvPr id="38" name="Picture 37"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20534" y="3169042"/>
            <a:ext cx="234216" cy="311626"/>
          </a:xfrm>
          <a:prstGeom prst="rect">
            <a:avLst/>
          </a:prstGeom>
        </p:spPr>
      </p:pic>
      <p:pic>
        <p:nvPicPr>
          <p:cNvPr id="39" name="Picture 38"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14402" y="3424933"/>
            <a:ext cx="234216" cy="311626"/>
          </a:xfrm>
          <a:prstGeom prst="rect">
            <a:avLst/>
          </a:prstGeom>
        </p:spPr>
      </p:pic>
      <p:pic>
        <p:nvPicPr>
          <p:cNvPr id="40" name="Picture 39"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1180" y="4534533"/>
            <a:ext cx="234216" cy="311626"/>
          </a:xfrm>
          <a:prstGeom prst="rect">
            <a:avLst/>
          </a:prstGeom>
        </p:spPr>
      </p:pic>
      <p:pic>
        <p:nvPicPr>
          <p:cNvPr id="41" name="Picture 40"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90440" y="4648835"/>
            <a:ext cx="234216" cy="311626"/>
          </a:xfrm>
          <a:prstGeom prst="rect">
            <a:avLst/>
          </a:prstGeom>
        </p:spPr>
      </p:pic>
      <p:pic>
        <p:nvPicPr>
          <p:cNvPr id="42" name="Picture 41"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19379" y="3304418"/>
            <a:ext cx="234216" cy="311626"/>
          </a:xfrm>
          <a:prstGeom prst="rect">
            <a:avLst/>
          </a:prstGeom>
        </p:spPr>
      </p:pic>
      <p:pic>
        <p:nvPicPr>
          <p:cNvPr id="43" name="Picture 42"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2892" y="3299070"/>
            <a:ext cx="234216" cy="311626"/>
          </a:xfrm>
          <a:prstGeom prst="rect">
            <a:avLst/>
          </a:prstGeom>
        </p:spPr>
      </p:pic>
      <p:pic>
        <p:nvPicPr>
          <p:cNvPr id="44" name="Picture 43"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1933" y="3971651"/>
            <a:ext cx="234216" cy="311626"/>
          </a:xfrm>
          <a:prstGeom prst="rect">
            <a:avLst/>
          </a:prstGeom>
        </p:spPr>
      </p:pic>
      <p:pic>
        <p:nvPicPr>
          <p:cNvPr id="45" name="Picture 44"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15867" y="3818248"/>
            <a:ext cx="234216" cy="311626"/>
          </a:xfrm>
          <a:prstGeom prst="rect">
            <a:avLst/>
          </a:prstGeom>
        </p:spPr>
      </p:pic>
      <p:pic>
        <p:nvPicPr>
          <p:cNvPr id="46" name="Picture 45"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64027" y="2754081"/>
            <a:ext cx="234216" cy="311626"/>
          </a:xfrm>
          <a:prstGeom prst="rect">
            <a:avLst/>
          </a:prstGeom>
        </p:spPr>
      </p:pic>
      <p:pic>
        <p:nvPicPr>
          <p:cNvPr id="47" name="Picture 46"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44967" y="3684309"/>
            <a:ext cx="234216" cy="311626"/>
          </a:xfrm>
          <a:prstGeom prst="rect">
            <a:avLst/>
          </a:prstGeom>
        </p:spPr>
      </p:pic>
      <p:pic>
        <p:nvPicPr>
          <p:cNvPr id="48" name="Picture 47"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28800" y="2831215"/>
            <a:ext cx="234216" cy="311626"/>
          </a:xfrm>
          <a:prstGeom prst="rect">
            <a:avLst/>
          </a:prstGeom>
        </p:spPr>
      </p:pic>
      <p:pic>
        <p:nvPicPr>
          <p:cNvPr id="49" name="Picture 48"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46533" y="4182430"/>
            <a:ext cx="234216" cy="311626"/>
          </a:xfrm>
          <a:prstGeom prst="rect">
            <a:avLst/>
          </a:prstGeom>
        </p:spPr>
      </p:pic>
      <p:pic>
        <p:nvPicPr>
          <p:cNvPr id="50" name="Picture 49"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82006" y="4127464"/>
            <a:ext cx="234216" cy="311626"/>
          </a:xfrm>
          <a:prstGeom prst="rect">
            <a:avLst/>
          </a:prstGeom>
        </p:spPr>
      </p:pic>
      <p:pic>
        <p:nvPicPr>
          <p:cNvPr id="51" name="Picture 50"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95954" y="4127464"/>
            <a:ext cx="234216" cy="311626"/>
          </a:xfrm>
          <a:prstGeom prst="rect">
            <a:avLst/>
          </a:prstGeom>
        </p:spPr>
      </p:pic>
      <p:pic>
        <p:nvPicPr>
          <p:cNvPr id="52" name="Picture 51"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75047" y="4403423"/>
            <a:ext cx="234216" cy="311626"/>
          </a:xfrm>
          <a:prstGeom prst="rect">
            <a:avLst/>
          </a:prstGeom>
        </p:spPr>
      </p:pic>
      <p:pic>
        <p:nvPicPr>
          <p:cNvPr id="53" name="Picture 52"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135" y="4600700"/>
            <a:ext cx="234216" cy="311626"/>
          </a:xfrm>
          <a:prstGeom prst="rect">
            <a:avLst/>
          </a:prstGeom>
        </p:spPr>
      </p:pic>
      <p:pic>
        <p:nvPicPr>
          <p:cNvPr id="54" name="Picture 53"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18271" y="4597960"/>
            <a:ext cx="234216" cy="311626"/>
          </a:xfrm>
          <a:prstGeom prst="rect">
            <a:avLst/>
          </a:prstGeom>
        </p:spPr>
      </p:pic>
      <p:pic>
        <p:nvPicPr>
          <p:cNvPr id="55" name="Picture 54"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33330" y="4204848"/>
            <a:ext cx="234216" cy="311626"/>
          </a:xfrm>
          <a:prstGeom prst="rect">
            <a:avLst/>
          </a:prstGeom>
        </p:spPr>
      </p:pic>
      <p:pic>
        <p:nvPicPr>
          <p:cNvPr id="56" name="Picture 55"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19379" y="3990954"/>
            <a:ext cx="234216" cy="311626"/>
          </a:xfrm>
          <a:prstGeom prst="rect">
            <a:avLst/>
          </a:prstGeom>
        </p:spPr>
      </p:pic>
      <p:pic>
        <p:nvPicPr>
          <p:cNvPr id="57" name="Picture 56"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70183" y="2772640"/>
            <a:ext cx="234216" cy="311626"/>
          </a:xfrm>
          <a:prstGeom prst="rect">
            <a:avLst/>
          </a:prstGeom>
        </p:spPr>
      </p:pic>
      <p:pic>
        <p:nvPicPr>
          <p:cNvPr id="58" name="Picture 57"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20570" y="3080853"/>
            <a:ext cx="234216" cy="311626"/>
          </a:xfrm>
          <a:prstGeom prst="rect">
            <a:avLst/>
          </a:prstGeom>
        </p:spPr>
      </p:pic>
      <p:pic>
        <p:nvPicPr>
          <p:cNvPr id="59" name="Picture 58"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5370" y="3080853"/>
            <a:ext cx="234216" cy="311626"/>
          </a:xfrm>
          <a:prstGeom prst="rect">
            <a:avLst/>
          </a:prstGeom>
        </p:spPr>
      </p:pic>
      <p:pic>
        <p:nvPicPr>
          <p:cNvPr id="60" name="Picture 59"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75047" y="3202535"/>
            <a:ext cx="234216" cy="311626"/>
          </a:xfrm>
          <a:prstGeom prst="rect">
            <a:avLst/>
          </a:prstGeom>
        </p:spPr>
      </p:pic>
      <p:pic>
        <p:nvPicPr>
          <p:cNvPr id="61" name="Picture 60"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33954" y="3142841"/>
            <a:ext cx="234216" cy="311626"/>
          </a:xfrm>
          <a:prstGeom prst="rect">
            <a:avLst/>
          </a:prstGeom>
        </p:spPr>
      </p:pic>
      <p:pic>
        <p:nvPicPr>
          <p:cNvPr id="62" name="Picture 61"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20692" y="2772640"/>
            <a:ext cx="234216" cy="311626"/>
          </a:xfrm>
          <a:prstGeom prst="rect">
            <a:avLst/>
          </a:prstGeom>
        </p:spPr>
      </p:pic>
      <p:pic>
        <p:nvPicPr>
          <p:cNvPr id="63" name="Picture 62"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1154" y="2766933"/>
            <a:ext cx="234216" cy="311626"/>
          </a:xfrm>
          <a:prstGeom prst="rect">
            <a:avLst/>
          </a:prstGeom>
        </p:spPr>
      </p:pic>
      <p:pic>
        <p:nvPicPr>
          <p:cNvPr id="64" name="Picture 63" descr="icon_pers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19379" y="2821885"/>
            <a:ext cx="234216" cy="311626"/>
          </a:xfrm>
          <a:prstGeom prst="rect">
            <a:avLst/>
          </a:prstGeom>
        </p:spPr>
      </p:pic>
      <p:pic>
        <p:nvPicPr>
          <p:cNvPr id="65" name="Picture 2" descr="http://www.wlan.org.uk/2011b_accesspoint.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250" b="89844" l="9353" r="89928"/>
                    </a14:imgEffect>
                    <a14:imgEffect>
                      <a14:brightnessContrast bright="-60000"/>
                    </a14:imgEffect>
                  </a14:imgLayer>
                </a14:imgProps>
              </a:ext>
            </a:extLst>
          </a:blip>
          <a:srcRect/>
          <a:stretch>
            <a:fillRect/>
          </a:stretch>
        </p:blipFill>
        <p:spPr bwMode="auto">
          <a:xfrm>
            <a:off x="1721938" y="3459781"/>
            <a:ext cx="576263" cy="533400"/>
          </a:xfrm>
          <a:prstGeom prst="rect">
            <a:avLst/>
          </a:prstGeom>
          <a:noFill/>
          <a:ln w="9525">
            <a:noFill/>
            <a:miter lim="800000"/>
            <a:headEnd/>
            <a:tailEnd/>
          </a:ln>
        </p:spPr>
      </p:pic>
      <p:pic>
        <p:nvPicPr>
          <p:cNvPr id="66" name="Picture 2" descr="http://www.wlan.org.uk/2011b_accesspoint.jpg"/>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10000" b="90000" l="10000" r="90000"/>
                    </a14:imgEffect>
                    <a14:imgEffect>
                      <a14:brightnessContrast bright="-61000"/>
                    </a14:imgEffect>
                  </a14:imgLayer>
                </a14:imgProps>
              </a:ext>
            </a:extLst>
          </a:blip>
          <a:srcRect/>
          <a:stretch>
            <a:fillRect/>
          </a:stretch>
        </p:blipFill>
        <p:spPr bwMode="auto">
          <a:xfrm>
            <a:off x="6004156" y="2791335"/>
            <a:ext cx="577850" cy="531813"/>
          </a:xfrm>
          <a:prstGeom prst="rect">
            <a:avLst/>
          </a:prstGeom>
          <a:noFill/>
          <a:ln w="9525">
            <a:noFill/>
            <a:miter lim="800000"/>
            <a:headEnd/>
            <a:tailEnd/>
          </a:ln>
        </p:spPr>
      </p:pic>
      <p:pic>
        <p:nvPicPr>
          <p:cNvPr id="67" name="Picture 2" descr="http://www.wlan.org.uk/2011b_accesspoint.jpg"/>
          <p:cNvPicPr>
            <a:picLocks noChangeAspect="1" noChangeArrowheads="1"/>
          </p:cNvPicPr>
          <p:nvPr/>
        </p:nvPicPr>
        <p:blipFill>
          <a:blip r:embed="rId7" cstate="print">
            <a:extLst>
              <a:ext uri="{BEBA8EAE-BF5A-486C-A8C5-ECC9F3942E4B}">
                <a14:imgProps xmlns:a14="http://schemas.microsoft.com/office/drawing/2010/main">
                  <a14:imgLayer r:embed="rId5">
                    <a14:imgEffect>
                      <a14:backgroundRemoval t="10000" b="90000" l="10000" r="90000"/>
                    </a14:imgEffect>
                    <a14:imgEffect>
                      <a14:brightnessContrast bright="-59000"/>
                    </a14:imgEffect>
                  </a14:imgLayer>
                </a14:imgProps>
              </a:ext>
            </a:extLst>
          </a:blip>
          <a:srcRect/>
          <a:stretch>
            <a:fillRect/>
          </a:stretch>
        </p:blipFill>
        <p:spPr bwMode="auto">
          <a:xfrm>
            <a:off x="7648119" y="2791455"/>
            <a:ext cx="576262" cy="533400"/>
          </a:xfrm>
          <a:prstGeom prst="rect">
            <a:avLst/>
          </a:prstGeom>
          <a:noFill/>
          <a:ln w="9525">
            <a:noFill/>
            <a:miter lim="800000"/>
            <a:headEnd/>
            <a:tailEnd/>
          </a:ln>
        </p:spPr>
      </p:pic>
      <p:pic>
        <p:nvPicPr>
          <p:cNvPr id="68" name="Picture 2" descr="http://www.wlan.org.uk/2011b_accesspoint.jpg"/>
          <p:cNvPicPr>
            <a:picLocks noChangeAspect="1" noChangeArrowheads="1"/>
          </p:cNvPicPr>
          <p:nvPr/>
        </p:nvPicPr>
        <p:blipFill>
          <a:blip r:embed="rId7" cstate="print">
            <a:extLst>
              <a:ext uri="{BEBA8EAE-BF5A-486C-A8C5-ECC9F3942E4B}">
                <a14:imgProps xmlns:a14="http://schemas.microsoft.com/office/drawing/2010/main">
                  <a14:imgLayer r:embed="rId5">
                    <a14:imgEffect>
                      <a14:backgroundRemoval t="10000" b="90000" l="10000" r="90000"/>
                    </a14:imgEffect>
                    <a14:imgEffect>
                      <a14:brightnessContrast bright="-59000"/>
                    </a14:imgEffect>
                  </a14:imgLayer>
                </a14:imgProps>
              </a:ext>
            </a:extLst>
          </a:blip>
          <a:srcRect/>
          <a:stretch>
            <a:fillRect/>
          </a:stretch>
        </p:blipFill>
        <p:spPr bwMode="auto">
          <a:xfrm>
            <a:off x="6843690" y="3582509"/>
            <a:ext cx="576262" cy="533400"/>
          </a:xfrm>
          <a:prstGeom prst="rect">
            <a:avLst/>
          </a:prstGeom>
          <a:noFill/>
          <a:ln w="9525">
            <a:noFill/>
            <a:miter lim="800000"/>
            <a:headEnd/>
            <a:tailEnd/>
          </a:ln>
        </p:spPr>
      </p:pic>
      <p:pic>
        <p:nvPicPr>
          <p:cNvPr id="69" name="Picture 2" descr="http://www.wlan.org.uk/2011b_accesspoint.jpg"/>
          <p:cNvPicPr>
            <a:picLocks noChangeAspect="1" noChangeArrowheads="1"/>
          </p:cNvPicPr>
          <p:nvPr/>
        </p:nvPicPr>
        <p:blipFill>
          <a:blip r:embed="rId7" cstate="print">
            <a:extLst>
              <a:ext uri="{BEBA8EAE-BF5A-486C-A8C5-ECC9F3942E4B}">
                <a14:imgProps xmlns:a14="http://schemas.microsoft.com/office/drawing/2010/main">
                  <a14:imgLayer r:embed="rId5">
                    <a14:imgEffect>
                      <a14:backgroundRemoval t="10000" b="90000" l="10000" r="90000"/>
                    </a14:imgEffect>
                    <a14:imgEffect>
                      <a14:brightnessContrast bright="-59000"/>
                    </a14:imgEffect>
                  </a14:imgLayer>
                </a14:imgProps>
              </a:ext>
            </a:extLst>
          </a:blip>
          <a:srcRect/>
          <a:stretch>
            <a:fillRect/>
          </a:stretch>
        </p:blipFill>
        <p:spPr bwMode="auto">
          <a:xfrm>
            <a:off x="3509983" y="2811859"/>
            <a:ext cx="576262" cy="533400"/>
          </a:xfrm>
          <a:prstGeom prst="rect">
            <a:avLst/>
          </a:prstGeom>
          <a:noFill/>
          <a:ln w="9525">
            <a:noFill/>
            <a:miter lim="800000"/>
            <a:headEnd/>
            <a:tailEnd/>
          </a:ln>
        </p:spPr>
      </p:pic>
      <p:pic>
        <p:nvPicPr>
          <p:cNvPr id="70" name="Picture 2" descr="http://www.wlan.org.uk/2011b_accesspoint.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250" b="89844" l="9420" r="89855"/>
                    </a14:imgEffect>
                    <a14:imgEffect>
                      <a14:brightnessContrast bright="-61000"/>
                    </a14:imgEffect>
                  </a14:imgLayer>
                </a14:imgProps>
              </a:ext>
            </a:extLst>
          </a:blip>
          <a:srcRect/>
          <a:stretch>
            <a:fillRect/>
          </a:stretch>
        </p:blipFill>
        <p:spPr bwMode="auto">
          <a:xfrm>
            <a:off x="4999174" y="4360661"/>
            <a:ext cx="574675" cy="533400"/>
          </a:xfrm>
          <a:prstGeom prst="rect">
            <a:avLst/>
          </a:prstGeom>
          <a:noFill/>
          <a:ln w="9525">
            <a:noFill/>
            <a:miter lim="800000"/>
            <a:headEnd/>
            <a:tailEnd/>
          </a:ln>
        </p:spPr>
      </p:pic>
      <p:pic>
        <p:nvPicPr>
          <p:cNvPr id="71" name="Picture 2" descr="http://www.wlan.org.uk/2011b_accesspoint.jpg"/>
          <p:cNvPicPr>
            <a:picLocks noChangeAspect="1" noChangeArrowheads="1"/>
          </p:cNvPicPr>
          <p:nvPr/>
        </p:nvPicPr>
        <p:blipFill>
          <a:blip r:embed="rId10" cstate="print">
            <a:extLst>
              <a:ext uri="{BEBA8EAE-BF5A-486C-A8C5-ECC9F3942E4B}">
                <a14:imgProps xmlns:a14="http://schemas.microsoft.com/office/drawing/2010/main">
                  <a14:imgLayer r:embed="rId5">
                    <a14:imgEffect>
                      <a14:backgroundRemoval t="10000" b="90000" l="10000" r="90000"/>
                    </a14:imgEffect>
                    <a14:imgEffect>
                      <a14:brightnessContrast bright="-60000"/>
                    </a14:imgEffect>
                  </a14:imgLayer>
                </a14:imgProps>
              </a:ext>
            </a:extLst>
          </a:blip>
          <a:srcRect/>
          <a:stretch>
            <a:fillRect/>
          </a:stretch>
        </p:blipFill>
        <p:spPr bwMode="auto">
          <a:xfrm>
            <a:off x="6006144" y="4355779"/>
            <a:ext cx="576263" cy="533400"/>
          </a:xfrm>
          <a:prstGeom prst="rect">
            <a:avLst/>
          </a:prstGeom>
          <a:noFill/>
          <a:ln w="9525">
            <a:noFill/>
            <a:miter lim="800000"/>
            <a:headEnd/>
            <a:tailEnd/>
          </a:ln>
        </p:spPr>
      </p:pic>
      <p:pic>
        <p:nvPicPr>
          <p:cNvPr id="72" name="Picture 2" descr="http://www.wlan.org.uk/2011b_accesspoint.jpg"/>
          <p:cNvPicPr>
            <a:picLocks noChangeAspect="1" noChangeArrowheads="1"/>
          </p:cNvPicPr>
          <p:nvPr/>
        </p:nvPicPr>
        <p:blipFill>
          <a:blip r:embed="rId7" cstate="print">
            <a:extLst>
              <a:ext uri="{BEBA8EAE-BF5A-486C-A8C5-ECC9F3942E4B}">
                <a14:imgProps xmlns:a14="http://schemas.microsoft.com/office/drawing/2010/main">
                  <a14:imgLayer r:embed="rId5">
                    <a14:imgEffect>
                      <a14:backgroundRemoval t="10000" b="90000" l="10000" r="90000"/>
                    </a14:imgEffect>
                    <a14:imgEffect>
                      <a14:brightnessContrast bright="-59000"/>
                    </a14:imgEffect>
                  </a14:imgLayer>
                </a14:imgProps>
              </a:ext>
            </a:extLst>
          </a:blip>
          <a:srcRect/>
          <a:stretch>
            <a:fillRect/>
          </a:stretch>
        </p:blipFill>
        <p:spPr bwMode="auto">
          <a:xfrm>
            <a:off x="7648119" y="4355779"/>
            <a:ext cx="576263" cy="533400"/>
          </a:xfrm>
          <a:prstGeom prst="rect">
            <a:avLst/>
          </a:prstGeom>
          <a:noFill/>
          <a:ln w="9525">
            <a:noFill/>
            <a:miter lim="800000"/>
            <a:headEnd/>
            <a:tailEnd/>
          </a:ln>
        </p:spPr>
      </p:pic>
    </p:spTree>
    <p:extLst>
      <p:ext uri="{BB962C8B-B14F-4D97-AF65-F5344CB8AC3E}">
        <p14:creationId xmlns:p14="http://schemas.microsoft.com/office/powerpoint/2010/main" val="3407005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childTnLst>
                          </p:cTn>
                        </p:par>
                        <p:par>
                          <p:cTn id="36" fill="hold">
                            <p:stCondLst>
                              <p:cond delay="5500"/>
                            </p:stCondLst>
                            <p:childTnLst>
                              <p:par>
                                <p:cTn id="37" presetID="10" presetClass="entr" presetSubtype="0"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332" y="2843916"/>
            <a:ext cx="1130157" cy="750627"/>
          </a:xfrm>
          <a:prstGeom prst="rect">
            <a:avLst/>
          </a:prstGeom>
        </p:spPr>
      </p:pic>
      <p:sp>
        <p:nvSpPr>
          <p:cNvPr id="6" name="Rectangle 2"/>
          <p:cNvSpPr>
            <a:spLocks noGrp="1" noChangeArrowheads="1"/>
          </p:cNvSpPr>
          <p:nvPr>
            <p:ph type="title"/>
          </p:nvPr>
        </p:nvSpPr>
        <p:spPr>
          <a:xfrm>
            <a:off x="476250" y="533400"/>
            <a:ext cx="8220075" cy="544087"/>
          </a:xfrm>
        </p:spPr>
        <p:txBody>
          <a:bodyPr/>
          <a:lstStyle/>
          <a:p>
            <a:pPr>
              <a:defRPr/>
            </a:pPr>
            <a:r>
              <a:rPr lang="en-US" dirty="0" smtClean="0"/>
              <a:t>RF Receiver (RX) Sensitivity AP</a:t>
            </a:r>
            <a:endParaRPr lang="en-US" dirty="0"/>
          </a:p>
        </p:txBody>
      </p:sp>
      <p:sp>
        <p:nvSpPr>
          <p:cNvPr id="7" name="Rectangle 3"/>
          <p:cNvSpPr>
            <a:spLocks noGrp="1" noChangeArrowheads="1"/>
          </p:cNvSpPr>
          <p:nvPr>
            <p:ph idx="1"/>
          </p:nvPr>
        </p:nvSpPr>
        <p:spPr bwMode="auto">
          <a:xfrm>
            <a:off x="470330" y="1302966"/>
            <a:ext cx="8230776" cy="524701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1800" b="0" dirty="0" smtClean="0"/>
              <a:t>High performance networks require that wireless clients achieve the best possible data rates and throughput the network can offer.</a:t>
            </a:r>
          </a:p>
          <a:p>
            <a:pPr eaLnBrk="1" hangingPunct="1"/>
            <a:r>
              <a:rPr lang="en-US" sz="1800" b="0" dirty="0" smtClean="0"/>
              <a:t>Adjusting RX Threshold values can ensure that clients with weak signals and therefore low data rates do not negatively impact clients with good RF signal.</a:t>
            </a:r>
          </a:p>
          <a:p>
            <a:pPr eaLnBrk="1" hangingPunct="1"/>
            <a:endParaRPr lang="en-US" sz="1800" b="0" dirty="0"/>
          </a:p>
          <a:p>
            <a:pPr eaLnBrk="1" hangingPunct="1"/>
            <a:endParaRPr lang="en-US" sz="1800" b="0" dirty="0" smtClean="0"/>
          </a:p>
          <a:p>
            <a:pPr eaLnBrk="1" hangingPunct="1"/>
            <a:endParaRPr lang="en-US" sz="1800" b="0" dirty="0"/>
          </a:p>
          <a:p>
            <a:pPr eaLnBrk="1" hangingPunct="1"/>
            <a:endParaRPr lang="en-US" sz="1800" b="0" dirty="0" smtClean="0"/>
          </a:p>
          <a:p>
            <a:pPr eaLnBrk="1" hangingPunct="1"/>
            <a:endParaRPr lang="en-US" sz="1800" b="0" dirty="0"/>
          </a:p>
          <a:p>
            <a:pPr eaLnBrk="1" hangingPunct="1"/>
            <a:endParaRPr lang="en-US" sz="1800" b="0" dirty="0" smtClean="0"/>
          </a:p>
          <a:p>
            <a:pPr eaLnBrk="1" hangingPunct="1"/>
            <a:r>
              <a:rPr lang="en-US" sz="1800" b="0" dirty="0" smtClean="0"/>
              <a:t>Avaya APs allow for adjustable receive sensitivity on a per radio basis</a:t>
            </a:r>
          </a:p>
          <a:p>
            <a:pPr eaLnBrk="1" hangingPunct="1"/>
            <a:r>
              <a:rPr lang="en-US" sz="1800" b="0" dirty="0" smtClean="0"/>
              <a:t>With proper wireless design, you can ensure that all your clients have the best possible signal.</a:t>
            </a:r>
            <a:endParaRPr lang="en-US" sz="1800" b="0" dirty="0"/>
          </a:p>
          <a:p>
            <a:pPr marL="0" indent="0" eaLnBrk="1" hangingPunct="1">
              <a:buNone/>
            </a:pPr>
            <a:endParaRPr lang="en-US" sz="1000" dirty="0" smtClean="0">
              <a:latin typeface="Gill Sans MT" pitchFamily="34" charset="0"/>
            </a:endParaRPr>
          </a:p>
          <a:p>
            <a:pPr lvl="1" eaLnBrk="1" hangingPunct="1">
              <a:buFont typeface="Arial" pitchFamily="34" charset="0"/>
              <a:buChar char="•"/>
            </a:pPr>
            <a:endParaRPr lang="en-US" sz="1800" dirty="0" smtClean="0">
              <a:latin typeface="Gill Sans MT" pitchFamily="34" charset="0"/>
            </a:endParaRPr>
          </a:p>
          <a:p>
            <a:pPr lvl="1" eaLnBrk="1" hangingPunct="1">
              <a:buFont typeface="Arial" pitchFamily="34" charset="0"/>
              <a:buChar char="•"/>
            </a:pPr>
            <a:endParaRPr lang="en-US" sz="1800" dirty="0" smtClean="0">
              <a:latin typeface="Gill Sans MT" pitchFamily="34" charset="0"/>
            </a:endParaRPr>
          </a:p>
          <a:p>
            <a:pPr lvl="1" eaLnBrk="1" hangingPunct="1">
              <a:buFont typeface="Arial" pitchFamily="34" charset="0"/>
              <a:buChar char="•"/>
            </a:pPr>
            <a:endParaRPr lang="en-US" dirty="0" smtClean="0">
              <a:latin typeface="Gill Sans MT" pitchFamily="34" charset="0"/>
            </a:endParaRPr>
          </a:p>
          <a:p>
            <a:pPr lvl="1" eaLnBrk="1" hangingPunct="1">
              <a:buFont typeface="Arial" pitchFamily="34" charset="0"/>
              <a:buChar char="•"/>
            </a:pPr>
            <a:endParaRPr lang="en-US" dirty="0" smtClean="0">
              <a:latin typeface="Gill Sans MT" pitchFamily="34" charset="0"/>
            </a:endParaRPr>
          </a:p>
        </p:txBody>
      </p:sp>
      <p:sp>
        <p:nvSpPr>
          <p:cNvPr id="8" name="Rectangle 4"/>
          <p:cNvSpPr>
            <a:spLocks noChangeArrowheads="1"/>
          </p:cNvSpPr>
          <p:nvPr/>
        </p:nvSpPr>
        <p:spPr bwMode="auto">
          <a:xfrm>
            <a:off x="4497388" y="1279525"/>
            <a:ext cx="4646612" cy="5883275"/>
          </a:xfrm>
          <a:prstGeom prst="rect">
            <a:avLst/>
          </a:prstGeom>
          <a:noFill/>
          <a:ln w="9525">
            <a:noFill/>
            <a:miter lim="800000"/>
            <a:headEnd/>
            <a:tailEnd/>
          </a:ln>
        </p:spPr>
        <p:txBody>
          <a:bodyPr/>
          <a:lstStyle/>
          <a:p>
            <a:pPr marL="515938" lvl="1" indent="-282575">
              <a:spcBef>
                <a:spcPct val="20000"/>
              </a:spcBef>
              <a:buClr>
                <a:srgbClr val="F87F11"/>
              </a:buClr>
              <a:buFont typeface="Palatino Linotype" pitchFamily="18" charset="0"/>
              <a:buNone/>
              <a:tabLst>
                <a:tab pos="2225675" algn="l"/>
              </a:tabLst>
            </a:pPr>
            <a:endParaRPr lang="en-US">
              <a:solidFill>
                <a:srgbClr val="FFFFFF"/>
              </a:solidFill>
              <a:latin typeface="Calibri" pitchFamily="34" charset="0"/>
            </a:endParaRPr>
          </a:p>
          <a:p>
            <a:pPr marL="515938" lvl="1" indent="-282575">
              <a:spcBef>
                <a:spcPct val="20000"/>
              </a:spcBef>
              <a:buClr>
                <a:srgbClr val="F87F11"/>
              </a:buClr>
              <a:buFont typeface="Palatino Linotype" pitchFamily="18" charset="0"/>
              <a:buBlip>
                <a:blip r:embed="rId3"/>
              </a:buBlip>
              <a:tabLst>
                <a:tab pos="2225675" algn="l"/>
              </a:tabLst>
            </a:pPr>
            <a:endParaRPr lang="en-US" sz="1200">
              <a:solidFill>
                <a:srgbClr val="FFFFFF"/>
              </a:solidFill>
              <a:latin typeface="Calibri"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72628" y="3121390"/>
            <a:ext cx="287503" cy="347045"/>
          </a:xfrm>
          <a:prstGeom prst="rect">
            <a:avLst/>
          </a:prstGeom>
        </p:spPr>
      </p:pic>
      <p:pic>
        <p:nvPicPr>
          <p:cNvPr id="10" name="Picture 9" descr="icon_rf.png"/>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8308904">
            <a:off x="2701284" y="3873553"/>
            <a:ext cx="1451533" cy="307056"/>
          </a:xfrm>
          <a:prstGeom prst="rect">
            <a:avLst/>
          </a:prstGeom>
        </p:spPr>
      </p:pic>
      <p:pic>
        <p:nvPicPr>
          <p:cNvPr id="11" name="Picture 10" descr="icon_rf.png"/>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5875"/>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3400510">
            <a:off x="4331064" y="3536893"/>
            <a:ext cx="763381" cy="364913"/>
          </a:xfrm>
          <a:prstGeom prst="rect">
            <a:avLst/>
          </a:prstGeom>
        </p:spPr>
      </p:pic>
      <p:sp>
        <p:nvSpPr>
          <p:cNvPr id="12" name="Content Placeholder 2"/>
          <p:cNvSpPr txBox="1">
            <a:spLocks/>
          </p:cNvSpPr>
          <p:nvPr/>
        </p:nvSpPr>
        <p:spPr bwMode="auto">
          <a:xfrm>
            <a:off x="2395318" y="3047078"/>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chemeClr val="tx1"/>
                </a:solidFill>
              </a:rPr>
              <a:t>300Mbps</a:t>
            </a:r>
            <a:endParaRPr lang="en-US" sz="1100" b="0" dirty="0" smtClean="0">
              <a:solidFill>
                <a:schemeClr val="tx1"/>
              </a:solidFill>
            </a:endParaRPr>
          </a:p>
          <a:p>
            <a:pPr marL="0" indent="0">
              <a:buFont typeface="Arial"/>
              <a:buNone/>
            </a:pPr>
            <a:endParaRPr lang="en-US" sz="1100" dirty="0" smtClean="0">
              <a:solidFill>
                <a:schemeClr val="tx1"/>
              </a:solidFill>
            </a:endParaRPr>
          </a:p>
        </p:txBody>
      </p:sp>
      <p:sp>
        <p:nvSpPr>
          <p:cNvPr id="13" name="Content Placeholder 2"/>
          <p:cNvSpPr txBox="1">
            <a:spLocks/>
          </p:cNvSpPr>
          <p:nvPr/>
        </p:nvSpPr>
        <p:spPr bwMode="auto">
          <a:xfrm>
            <a:off x="5951285" y="2879156"/>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chemeClr val="tx1"/>
                </a:solidFill>
              </a:rPr>
              <a:t>6.5Mbps</a:t>
            </a:r>
            <a:endParaRPr lang="en-US" sz="1000" b="0" dirty="0" smtClean="0">
              <a:solidFill>
                <a:schemeClr val="tx1"/>
              </a:solidFill>
            </a:endParaRPr>
          </a:p>
          <a:p>
            <a:pPr marL="0" indent="0">
              <a:buFont typeface="Arial"/>
              <a:buNone/>
            </a:pPr>
            <a:endParaRPr lang="en-US" sz="1100" dirty="0" smtClean="0">
              <a:solidFill>
                <a:schemeClr val="tx1"/>
              </a:solidFill>
            </a:endParaRPr>
          </a:p>
        </p:txBody>
      </p:sp>
      <p:sp>
        <p:nvSpPr>
          <p:cNvPr id="14" name="Content Placeholder 2"/>
          <p:cNvSpPr txBox="1">
            <a:spLocks/>
          </p:cNvSpPr>
          <p:nvPr/>
        </p:nvSpPr>
        <p:spPr bwMode="auto">
          <a:xfrm>
            <a:off x="4985156" y="3695950"/>
            <a:ext cx="923993" cy="3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chemeClr val="tx1"/>
                </a:solidFill>
              </a:rPr>
              <a:t>300Mbps</a:t>
            </a:r>
            <a:endParaRPr lang="en-US" sz="1000" b="0" dirty="0" smtClean="0">
              <a:solidFill>
                <a:schemeClr val="tx1"/>
              </a:solidFill>
            </a:endParaRPr>
          </a:p>
          <a:p>
            <a:pPr marL="0" indent="0">
              <a:buFont typeface="Arial"/>
              <a:buNone/>
            </a:pPr>
            <a:endParaRPr lang="en-US" sz="1100" dirty="0" smtClean="0">
              <a:solidFill>
                <a:schemeClr val="tx1"/>
              </a:solidFill>
            </a:endParaRPr>
          </a:p>
        </p:txBody>
      </p:sp>
      <p:pic>
        <p:nvPicPr>
          <p:cNvPr id="15" name="Picture 14" descr="laptop.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2521668" y="3289861"/>
            <a:ext cx="662170" cy="488522"/>
          </a:xfrm>
          <a:prstGeom prst="rect">
            <a:avLst/>
          </a:prstGeom>
          <a:ln>
            <a:noFill/>
          </a:ln>
          <a:effectLst>
            <a:outerShdw blurRad="292100" dist="139700" dir="2700000" algn="tl" rotWithShape="0">
              <a:srgbClr val="333333">
                <a:alpha val="65000"/>
              </a:srgbClr>
            </a:outerShdw>
          </a:effectLst>
        </p:spPr>
      </p:pic>
      <p:pic>
        <p:nvPicPr>
          <p:cNvPr id="16" name="Picture 15" descr="icon_rf.png"/>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5875"/>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358074">
            <a:off x="3068207" y="3080037"/>
            <a:ext cx="763381" cy="364913"/>
          </a:xfrm>
          <a:prstGeom prst="rect">
            <a:avLst/>
          </a:prstGeom>
        </p:spPr>
      </p:pic>
      <p:sp>
        <p:nvSpPr>
          <p:cNvPr id="17" name="Content Placeholder 2"/>
          <p:cNvSpPr txBox="1">
            <a:spLocks/>
          </p:cNvSpPr>
          <p:nvPr/>
        </p:nvSpPr>
        <p:spPr bwMode="auto">
          <a:xfrm>
            <a:off x="2303323" y="4395803"/>
            <a:ext cx="728025" cy="21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0"/>
              </a:spcBef>
              <a:spcAft>
                <a:spcPts val="0"/>
              </a:spcAft>
              <a:buFont typeface="Arial"/>
              <a:buNone/>
            </a:pPr>
            <a:r>
              <a:rPr lang="en-US" sz="1100" dirty="0" smtClean="0">
                <a:solidFill>
                  <a:schemeClr val="tx1"/>
                </a:solidFill>
              </a:rPr>
              <a:t>6.5Mbps</a:t>
            </a:r>
            <a:endParaRPr lang="en-US" sz="1000" b="0" dirty="0" smtClean="0">
              <a:solidFill>
                <a:schemeClr val="tx1"/>
              </a:solidFill>
            </a:endParaRPr>
          </a:p>
          <a:p>
            <a:pPr marL="0" indent="0">
              <a:buFont typeface="Arial"/>
              <a:buNone/>
            </a:pPr>
            <a:endParaRPr lang="en-US" sz="1100" dirty="0" smtClean="0">
              <a:solidFill>
                <a:schemeClr val="tx1"/>
              </a:solidFill>
            </a:endParaRPr>
          </a:p>
        </p:txBody>
      </p:sp>
      <p:pic>
        <p:nvPicPr>
          <p:cNvPr id="18" name="Picture 17" descr="laptop.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5038321" y="3935046"/>
            <a:ext cx="662170" cy="488522"/>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15533" y="4621704"/>
            <a:ext cx="287503" cy="347045"/>
          </a:xfrm>
          <a:prstGeom prst="rect">
            <a:avLst/>
          </a:prstGeom>
        </p:spPr>
      </p:pic>
      <p:pic>
        <p:nvPicPr>
          <p:cNvPr id="21" name="Picture 20" descr="icon_rf.png"/>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4526527" y="3065702"/>
            <a:ext cx="1451533" cy="307056"/>
          </a:xfrm>
          <a:prstGeom prst="rect">
            <a:avLst/>
          </a:prstGeom>
        </p:spPr>
      </p:pic>
      <p:sp>
        <p:nvSpPr>
          <p:cNvPr id="22" name="Multiply 21"/>
          <p:cNvSpPr/>
          <p:nvPr/>
        </p:nvSpPr>
        <p:spPr>
          <a:xfrm>
            <a:off x="2857314" y="3739760"/>
            <a:ext cx="1027415" cy="633999"/>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0000"/>
              </a:solidFill>
            </a:endParaRPr>
          </a:p>
        </p:txBody>
      </p:sp>
      <p:sp>
        <p:nvSpPr>
          <p:cNvPr id="23" name="Multiply 22"/>
          <p:cNvSpPr/>
          <p:nvPr/>
        </p:nvSpPr>
        <p:spPr>
          <a:xfrm>
            <a:off x="4738585" y="2879156"/>
            <a:ext cx="1027415" cy="633999"/>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0000"/>
              </a:solidFill>
            </a:endParaRPr>
          </a:p>
        </p:txBody>
      </p:sp>
    </p:spTree>
    <p:extLst>
      <p:ext uri="{BB962C8B-B14F-4D97-AF65-F5344CB8AC3E}">
        <p14:creationId xmlns:p14="http://schemas.microsoft.com/office/powerpoint/2010/main" val="3168350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8" end="8"/>
                                            </p:txEl>
                                          </p:spTgt>
                                        </p:tgtEl>
                                        <p:attrNameLst>
                                          <p:attrName>style.visibility</p:attrName>
                                        </p:attrNameLst>
                                      </p:cBhvr>
                                      <p:to>
                                        <p:strVal val="visible"/>
                                      </p:to>
                                    </p:set>
                                    <p:anim calcmode="lin" valueType="num">
                                      <p:cBhvr additive="base">
                                        <p:cTn id="7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9" end="9"/>
                                            </p:txEl>
                                          </p:spTgt>
                                        </p:tgtEl>
                                        <p:attrNameLst>
                                          <p:attrName>style.visibility</p:attrName>
                                        </p:attrNameLst>
                                      </p:cBhvr>
                                      <p:to>
                                        <p:strVal val="visible"/>
                                      </p:to>
                                    </p:set>
                                    <p:anim calcmode="lin" valueType="num">
                                      <p:cBhvr additive="base">
                                        <p:cTn id="8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76250" y="446513"/>
            <a:ext cx="8220075" cy="544087"/>
          </a:xfrm>
        </p:spPr>
        <p:txBody>
          <a:bodyPr/>
          <a:lstStyle/>
          <a:p>
            <a:pPr>
              <a:defRPr/>
            </a:pPr>
            <a:r>
              <a:rPr lang="en-US" dirty="0" smtClean="0"/>
              <a:t>How this benefits you</a:t>
            </a:r>
            <a:endParaRPr lang="en-US" dirty="0"/>
          </a:p>
        </p:txBody>
      </p:sp>
      <p:sp>
        <p:nvSpPr>
          <p:cNvPr id="7" name="Rectangle 3"/>
          <p:cNvSpPr>
            <a:spLocks noGrp="1" noChangeArrowheads="1"/>
          </p:cNvSpPr>
          <p:nvPr>
            <p:ph idx="1"/>
          </p:nvPr>
        </p:nvSpPr>
        <p:spPr bwMode="auto">
          <a:xfrm>
            <a:off x="470330" y="1219200"/>
            <a:ext cx="8230776" cy="4878342"/>
          </a:xfrm>
          <a:noFill/>
          <a:ln>
            <a:miter lim="800000"/>
            <a:headEnd/>
            <a:tailEnd/>
          </a:ln>
        </p:spPr>
        <p:txBody>
          <a:bodyPr vert="horz" wrap="square" lIns="91440" tIns="45720" rIns="91440" bIns="45720" numCol="1" anchor="t" anchorCtr="0" compatLnSpc="1">
            <a:prstTxWarp prst="textNoShape">
              <a:avLst/>
            </a:prstTxWarp>
            <a:normAutofit fontScale="32500" lnSpcReduction="20000"/>
          </a:bodyPr>
          <a:lstStyle/>
          <a:p>
            <a:pPr eaLnBrk="1" hangingPunct="1"/>
            <a:r>
              <a:rPr lang="en-US" sz="7400" b="0" dirty="0" smtClean="0"/>
              <a:t>Enhanced RF technology provides further differentiation from the competition</a:t>
            </a:r>
          </a:p>
          <a:p>
            <a:pPr eaLnBrk="1" hangingPunct="1"/>
            <a:r>
              <a:rPr lang="en-US" sz="7400" b="0" dirty="0" smtClean="0"/>
              <a:t>Ultra low TX power provides:</a:t>
            </a:r>
          </a:p>
          <a:p>
            <a:pPr lvl="1" eaLnBrk="1" hangingPunct="1"/>
            <a:r>
              <a:rPr lang="en-US" sz="7400" dirty="0" smtClean="0"/>
              <a:t>Greater use and reuse of 2.4GHz channels with very small (</a:t>
            </a:r>
            <a:r>
              <a:rPr lang="en-US" sz="7400" dirty="0" err="1" smtClean="0"/>
              <a:t>pico</a:t>
            </a:r>
            <a:r>
              <a:rPr lang="en-US" sz="7400" dirty="0" smtClean="0"/>
              <a:t>) cells.</a:t>
            </a:r>
          </a:p>
          <a:p>
            <a:pPr lvl="1" eaLnBrk="1" hangingPunct="1"/>
            <a:r>
              <a:rPr lang="en-US" sz="7400" dirty="0" smtClean="0"/>
              <a:t>Reduce the amount of AP co-channel interference (interference between radios on the same channel).</a:t>
            </a:r>
          </a:p>
          <a:p>
            <a:pPr eaLnBrk="1" hangingPunct="1"/>
            <a:r>
              <a:rPr lang="en-US" sz="7400" b="0" dirty="0" smtClean="0"/>
              <a:t>Adjustable RX/Receive Sensitivity provides:</a:t>
            </a:r>
          </a:p>
          <a:p>
            <a:pPr lvl="1" eaLnBrk="1" hangingPunct="1"/>
            <a:r>
              <a:rPr lang="en-US" sz="7400" dirty="0" smtClean="0"/>
              <a:t>Ability to guarantee that associated devices have the best possible connections and throughput</a:t>
            </a:r>
          </a:p>
          <a:p>
            <a:pPr lvl="1" eaLnBrk="1" hangingPunct="1"/>
            <a:r>
              <a:rPr lang="en-US" sz="7400" b="0" dirty="0" smtClean="0"/>
              <a:t>Eliminate negative effects of clients with low signals</a:t>
            </a:r>
          </a:p>
          <a:p>
            <a:pPr lvl="1" eaLnBrk="1" hangingPunct="1"/>
            <a:r>
              <a:rPr lang="en-US" sz="7400" dirty="0" smtClean="0"/>
              <a:t>Provide RF “no go” zones.  Areas in which Wi-Fi coverage is prohibited due to IT defined access rules.</a:t>
            </a:r>
            <a:endParaRPr lang="en-US" sz="7400" b="0" dirty="0" smtClean="0"/>
          </a:p>
          <a:p>
            <a:pPr eaLnBrk="1" hangingPunct="1"/>
            <a:endParaRPr lang="en-US" sz="1800" b="0" dirty="0"/>
          </a:p>
          <a:p>
            <a:pPr eaLnBrk="1" hangingPunct="1"/>
            <a:endParaRPr lang="en-US" sz="1800" b="0" dirty="0" smtClean="0"/>
          </a:p>
          <a:p>
            <a:pPr eaLnBrk="1" hangingPunct="1"/>
            <a:endParaRPr lang="en-US" sz="1800" b="0" dirty="0"/>
          </a:p>
          <a:p>
            <a:pPr lvl="1" eaLnBrk="1" hangingPunct="1">
              <a:buFont typeface="Arial" pitchFamily="34" charset="0"/>
              <a:buChar char="•"/>
            </a:pPr>
            <a:endParaRPr lang="en-US" sz="1800" dirty="0" smtClean="0">
              <a:latin typeface="Gill Sans MT" pitchFamily="34" charset="0"/>
            </a:endParaRPr>
          </a:p>
          <a:p>
            <a:pPr lvl="1" eaLnBrk="1" hangingPunct="1">
              <a:buFont typeface="Arial" pitchFamily="34" charset="0"/>
              <a:buChar char="•"/>
            </a:pPr>
            <a:endParaRPr lang="en-US" sz="1800" dirty="0" smtClean="0">
              <a:latin typeface="Gill Sans MT" pitchFamily="34" charset="0"/>
            </a:endParaRPr>
          </a:p>
          <a:p>
            <a:pPr lvl="1" eaLnBrk="1" hangingPunct="1">
              <a:buFont typeface="Arial" pitchFamily="34" charset="0"/>
              <a:buChar char="•"/>
            </a:pPr>
            <a:endParaRPr lang="en-US" dirty="0" smtClean="0">
              <a:latin typeface="Gill Sans MT" pitchFamily="34" charset="0"/>
            </a:endParaRPr>
          </a:p>
          <a:p>
            <a:pPr lvl="1" eaLnBrk="1" hangingPunct="1">
              <a:buFont typeface="Arial" pitchFamily="34" charset="0"/>
              <a:buChar char="•"/>
            </a:pPr>
            <a:endParaRPr lang="en-US" dirty="0" smtClean="0">
              <a:latin typeface="Gill Sans MT" pitchFamily="34" charset="0"/>
            </a:endParaRPr>
          </a:p>
        </p:txBody>
      </p:sp>
      <p:sp>
        <p:nvSpPr>
          <p:cNvPr id="8" name="Rectangle 4"/>
          <p:cNvSpPr>
            <a:spLocks noChangeArrowheads="1"/>
          </p:cNvSpPr>
          <p:nvPr/>
        </p:nvSpPr>
        <p:spPr bwMode="auto">
          <a:xfrm>
            <a:off x="4497388" y="827088"/>
            <a:ext cx="4646612" cy="5883275"/>
          </a:xfrm>
          <a:prstGeom prst="rect">
            <a:avLst/>
          </a:prstGeom>
          <a:noFill/>
          <a:ln w="9525">
            <a:noFill/>
            <a:miter lim="800000"/>
            <a:headEnd/>
            <a:tailEnd/>
          </a:ln>
        </p:spPr>
        <p:txBody>
          <a:bodyPr/>
          <a:lstStyle/>
          <a:p>
            <a:pPr marL="515938" lvl="1" indent="-282575">
              <a:spcBef>
                <a:spcPct val="20000"/>
              </a:spcBef>
              <a:buClr>
                <a:srgbClr val="F87F11"/>
              </a:buClr>
              <a:buFont typeface="Palatino Linotype" pitchFamily="18" charset="0"/>
              <a:buNone/>
              <a:tabLst>
                <a:tab pos="2225675" algn="l"/>
              </a:tabLst>
            </a:pPr>
            <a:endParaRPr lang="en-US">
              <a:solidFill>
                <a:srgbClr val="FFFFFF"/>
              </a:solidFill>
              <a:latin typeface="Calibri" pitchFamily="34" charset="0"/>
            </a:endParaRPr>
          </a:p>
          <a:p>
            <a:pPr marL="515938" lvl="1" indent="-282575">
              <a:spcBef>
                <a:spcPct val="20000"/>
              </a:spcBef>
              <a:buClr>
                <a:srgbClr val="F87F11"/>
              </a:buClr>
              <a:buFont typeface="Palatino Linotype" pitchFamily="18" charset="0"/>
              <a:buBlip>
                <a:blip r:embed="rId3"/>
              </a:buBlip>
              <a:tabLst>
                <a:tab pos="2225675" algn="l"/>
              </a:tabLst>
            </a:pPr>
            <a:endParaRPr lang="en-US" sz="1200">
              <a:solidFill>
                <a:srgbClr val="FFFFFF"/>
              </a:solidFill>
              <a:latin typeface="Calibri" pitchFamily="34" charset="0"/>
            </a:endParaRPr>
          </a:p>
        </p:txBody>
      </p:sp>
    </p:spTree>
    <p:extLst>
      <p:ext uri="{BB962C8B-B14F-4D97-AF65-F5344CB8AC3E}">
        <p14:creationId xmlns:p14="http://schemas.microsoft.com/office/powerpoint/2010/main" val="3976928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down)">
                                      <p:cBhvr>
                                        <p:cTn id="10" dur="500"/>
                                        <p:tgtEl>
                                          <p:spTgt spid="7">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wipe(down)">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wipe(down)">
                                      <p:cBhvr>
                                        <p:cTn id="18" dur="500"/>
                                        <p:tgtEl>
                                          <p:spTgt spid="7">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wipe(down)">
                                      <p:cBhvr>
                                        <p:cTn id="21" dur="500"/>
                                        <p:tgtEl>
                                          <p:spTgt spid="7">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wipe(down)">
                                      <p:cBhvr>
                                        <p:cTn id="24" dur="500"/>
                                        <p:tgtEl>
                                          <p:spTgt spid="7">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down)">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gray">
          <a:xfrm>
            <a:off x="677710" y="1580371"/>
            <a:ext cx="2388461" cy="2504507"/>
          </a:xfrm>
          <a:prstGeom prst="roundRect">
            <a:avLst/>
          </a:prstGeom>
          <a:solidFill>
            <a:schemeClr val="accent2">
              <a:lumMod val="20000"/>
              <a:lumOff val="80000"/>
            </a:schemeClr>
          </a:solidFill>
          <a:ln w="6350">
            <a:noFill/>
          </a:ln>
          <a:effectLst>
            <a:innerShdw blurRad="63500" dist="50800" dir="2700000">
              <a:prstClr val="black">
                <a:alpha val="50000"/>
              </a:prstClr>
            </a:innerShdw>
          </a:effectLst>
        </p:spPr>
        <p:txBody>
          <a:bodyPr wrap="square" rtlCol="0" anchor="ctr" anchorCtr="1">
            <a:noAutofit/>
          </a:bodyPr>
          <a:lstStyle/>
          <a:p>
            <a:pPr algn="ctr"/>
            <a:endParaRPr lang="en-US" sz="1200" dirty="0" smtClean="0">
              <a:solidFill>
                <a:schemeClr val="bg1"/>
              </a:solidFill>
              <a:latin typeface="+mj-lt"/>
              <a:cs typeface="Arial"/>
            </a:endParaRPr>
          </a:p>
        </p:txBody>
      </p:sp>
      <p:sp>
        <p:nvSpPr>
          <p:cNvPr id="7" name="Text Placeholder 20"/>
          <p:cNvSpPr txBox="1">
            <a:spLocks/>
          </p:cNvSpPr>
          <p:nvPr/>
        </p:nvSpPr>
        <p:spPr>
          <a:xfrm>
            <a:off x="842339" y="1619713"/>
            <a:ext cx="2140116" cy="46625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endParaRPr lang="en-US" dirty="0" smtClean="0"/>
          </a:p>
          <a:p>
            <a:pPr lvl="1" algn="ctr"/>
            <a:endParaRPr lang="en-US" dirty="0" smtClean="0"/>
          </a:p>
          <a:p>
            <a:pPr algn="ctr"/>
            <a:endParaRPr lang="en-US" sz="1600" dirty="0"/>
          </a:p>
        </p:txBody>
      </p:sp>
      <p:grpSp>
        <p:nvGrpSpPr>
          <p:cNvPr id="8" name="Group 7"/>
          <p:cNvGrpSpPr/>
          <p:nvPr/>
        </p:nvGrpSpPr>
        <p:grpSpPr>
          <a:xfrm>
            <a:off x="1409625" y="1999032"/>
            <a:ext cx="984882" cy="1884944"/>
            <a:chOff x="1165874" y="1441629"/>
            <a:chExt cx="984882" cy="1884944"/>
          </a:xfrm>
        </p:grpSpPr>
        <p:pic>
          <p:nvPicPr>
            <p:cNvPr id="9" name="Picture 8"/>
            <p:cNvPicPr>
              <a:picLocks noChangeAspect="1"/>
            </p:cNvPicPr>
            <p:nvPr/>
          </p:nvPicPr>
          <p:blipFill>
            <a:blip r:embed="rId3"/>
            <a:stretch>
              <a:fillRect/>
            </a:stretch>
          </p:blipFill>
          <p:spPr>
            <a:xfrm>
              <a:off x="1165874" y="2975241"/>
              <a:ext cx="984882" cy="351332"/>
            </a:xfrm>
            <a:prstGeom prst="rect">
              <a:avLst/>
            </a:prstGeom>
          </p:spPr>
        </p:pic>
        <p:cxnSp>
          <p:nvCxnSpPr>
            <p:cNvPr id="10" name="Straight Connector 9"/>
            <p:cNvCxnSpPr/>
            <p:nvPr/>
          </p:nvCxnSpPr>
          <p:spPr bwMode="auto">
            <a:xfrm flipV="1">
              <a:off x="1551056" y="1893085"/>
              <a:ext cx="0" cy="117582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1785768" y="1904386"/>
              <a:ext cx="0" cy="1175825"/>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12" name="Picture 11" descr="XR-520_sm.jpeg"/>
            <p:cNvPicPr>
              <a:picLocks noChangeAspect="1"/>
            </p:cNvPicPr>
            <p:nvPr/>
          </p:nvPicPr>
          <p:blipFill>
            <a:blip r:embed="rId4" cstate="screen">
              <a:extLst>
                <a:ext uri="{BEBA8EAE-BF5A-486C-A8C5-ECC9F3942E4B}">
                  <a14:imgProps xmlns:a14="http://schemas.microsoft.com/office/drawing/2010/main">
                    <a14:imgLayer r:embed="rId5">
                      <a14:imgEffect>
                        <a14:backgroundRemoval t="2843" b="93513" l="3258" r="98333"/>
                      </a14:imgEffect>
                    </a14:imgLayer>
                  </a14:imgProps>
                </a:ext>
                <a:ext uri="{28A0092B-C50C-407E-A947-70E740481C1C}">
                  <a14:useLocalDpi xmlns:a14="http://schemas.microsoft.com/office/drawing/2010/main"/>
                </a:ext>
              </a:extLst>
            </a:blip>
            <a:stretch>
              <a:fillRect/>
            </a:stretch>
          </p:blipFill>
          <p:spPr>
            <a:xfrm>
              <a:off x="1280603" y="1441629"/>
              <a:ext cx="764326" cy="794899"/>
            </a:xfrm>
            <a:prstGeom prst="rect">
              <a:avLst/>
            </a:prstGeom>
          </p:spPr>
        </p:pic>
        <p:sp>
          <p:nvSpPr>
            <p:cNvPr id="13" name="Oval 12"/>
            <p:cNvSpPr/>
            <p:nvPr/>
          </p:nvSpPr>
          <p:spPr bwMode="gray">
            <a:xfrm>
              <a:off x="1398188" y="2457477"/>
              <a:ext cx="529149" cy="211649"/>
            </a:xfrm>
            <a:prstGeom prst="ellipse">
              <a:avLst/>
            </a:prstGeom>
            <a:noFill/>
            <a:ln w="28575" cmpd="sng">
              <a:solidFill>
                <a:schemeClr val="accent5"/>
              </a:solidFill>
            </a:ln>
            <a:effectLst/>
          </p:spPr>
          <p:txBody>
            <a:bodyPr wrap="square" rtlCol="0" anchor="ctr" anchorCtr="1">
              <a:noAutofit/>
            </a:bodyPr>
            <a:lstStyle/>
            <a:p>
              <a:pPr algn="ctr"/>
              <a:endParaRPr lang="en-US" sz="1200" dirty="0" smtClean="0">
                <a:solidFill>
                  <a:schemeClr val="bg1"/>
                </a:solidFill>
                <a:latin typeface="+mj-lt"/>
                <a:cs typeface="Arial"/>
              </a:endParaRPr>
            </a:p>
          </p:txBody>
        </p:sp>
      </p:grpSp>
      <p:sp>
        <p:nvSpPr>
          <p:cNvPr id="14" name="Rounded Rectangle 13"/>
          <p:cNvSpPr/>
          <p:nvPr/>
        </p:nvSpPr>
        <p:spPr bwMode="gray">
          <a:xfrm>
            <a:off x="2527353" y="2408224"/>
            <a:ext cx="1334225" cy="932786"/>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r>
              <a:rPr lang="en-US" b="1" dirty="0" smtClean="0">
                <a:solidFill>
                  <a:schemeClr val="bg1"/>
                </a:solidFill>
                <a:cs typeface="Arial"/>
              </a:rPr>
              <a:t>Greater Backhaul</a:t>
            </a:r>
            <a:endParaRPr lang="en-US" b="1" dirty="0">
              <a:solidFill>
                <a:schemeClr val="bg1"/>
              </a:solidFill>
              <a:cs typeface="Arial"/>
            </a:endParaRPr>
          </a:p>
        </p:txBody>
      </p:sp>
      <p:sp>
        <p:nvSpPr>
          <p:cNvPr id="15" name="Rounded Rectangle 14"/>
          <p:cNvSpPr/>
          <p:nvPr/>
        </p:nvSpPr>
        <p:spPr bwMode="gray">
          <a:xfrm>
            <a:off x="4526706" y="1589989"/>
            <a:ext cx="3175362" cy="2468774"/>
          </a:xfrm>
          <a:prstGeom prst="roundRect">
            <a:avLst/>
          </a:prstGeom>
          <a:solidFill>
            <a:schemeClr val="accent2">
              <a:lumMod val="20000"/>
              <a:lumOff val="80000"/>
            </a:schemeClr>
          </a:solidFill>
          <a:ln w="6350">
            <a:noFill/>
          </a:ln>
          <a:effectLst>
            <a:innerShdw blurRad="63500" dist="50800" dir="2700000">
              <a:prstClr val="black">
                <a:alpha val="50000"/>
              </a:prstClr>
            </a:innerShdw>
          </a:effectLst>
        </p:spPr>
        <p:txBody>
          <a:bodyPr wrap="square" rtlCol="0" anchor="ctr" anchorCtr="1">
            <a:noAutofit/>
          </a:bodyPr>
          <a:lstStyle/>
          <a:p>
            <a:pPr algn="ctr"/>
            <a:endParaRPr lang="en-US" sz="1200" dirty="0">
              <a:solidFill>
                <a:schemeClr val="bg1"/>
              </a:solidFill>
              <a:latin typeface="+mj-lt"/>
              <a:cs typeface="Arial"/>
            </a:endParaRPr>
          </a:p>
        </p:txBody>
      </p:sp>
      <p:grpSp>
        <p:nvGrpSpPr>
          <p:cNvPr id="16" name="Group 15"/>
          <p:cNvGrpSpPr/>
          <p:nvPr/>
        </p:nvGrpSpPr>
        <p:grpSpPr>
          <a:xfrm>
            <a:off x="4764746" y="1972000"/>
            <a:ext cx="2771305" cy="1885859"/>
            <a:chOff x="2753976" y="2157503"/>
            <a:chExt cx="2771305" cy="1885859"/>
          </a:xfrm>
        </p:grpSpPr>
        <p:pic>
          <p:nvPicPr>
            <p:cNvPr id="17" name="Picture 16"/>
            <p:cNvPicPr>
              <a:picLocks noChangeAspect="1"/>
            </p:cNvPicPr>
            <p:nvPr/>
          </p:nvPicPr>
          <p:blipFill>
            <a:blip r:embed="rId3"/>
            <a:stretch>
              <a:fillRect/>
            </a:stretch>
          </p:blipFill>
          <p:spPr>
            <a:xfrm>
              <a:off x="2753976" y="3692030"/>
              <a:ext cx="984882" cy="351332"/>
            </a:xfrm>
            <a:prstGeom prst="rect">
              <a:avLst/>
            </a:prstGeom>
          </p:spPr>
        </p:pic>
        <p:cxnSp>
          <p:nvCxnSpPr>
            <p:cNvPr id="18" name="Straight Connector 17"/>
            <p:cNvCxnSpPr/>
            <p:nvPr/>
          </p:nvCxnSpPr>
          <p:spPr bwMode="auto">
            <a:xfrm flipV="1">
              <a:off x="3139158" y="2609874"/>
              <a:ext cx="0" cy="117582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H="1" flipV="1">
              <a:off x="3373870" y="2621176"/>
              <a:ext cx="929" cy="63586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20" name="Picture 19" descr="XR-520_sm.jpeg"/>
            <p:cNvPicPr>
              <a:picLocks noChangeAspect="1"/>
            </p:cNvPicPr>
            <p:nvPr/>
          </p:nvPicPr>
          <p:blipFill>
            <a:blip r:embed="rId4" cstate="screen">
              <a:extLst>
                <a:ext uri="{BEBA8EAE-BF5A-486C-A8C5-ECC9F3942E4B}">
                  <a14:imgProps xmlns:a14="http://schemas.microsoft.com/office/drawing/2010/main">
                    <a14:imgLayer r:embed="rId5">
                      <a14:imgEffect>
                        <a14:backgroundRemoval t="2843" b="93513" l="3258" r="98333"/>
                      </a14:imgEffect>
                    </a14:imgLayer>
                  </a14:imgProps>
                </a:ext>
                <a:ext uri="{28A0092B-C50C-407E-A947-70E740481C1C}">
                  <a14:useLocalDpi xmlns:a14="http://schemas.microsoft.com/office/drawing/2010/main"/>
                </a:ext>
              </a:extLst>
            </a:blip>
            <a:stretch>
              <a:fillRect/>
            </a:stretch>
          </p:blipFill>
          <p:spPr>
            <a:xfrm>
              <a:off x="2868705" y="2158418"/>
              <a:ext cx="764326" cy="794899"/>
            </a:xfrm>
            <a:prstGeom prst="rect">
              <a:avLst/>
            </a:prstGeom>
          </p:spPr>
        </p:pic>
        <p:cxnSp>
          <p:nvCxnSpPr>
            <p:cNvPr id="21" name="Straight Connector 20"/>
            <p:cNvCxnSpPr/>
            <p:nvPr/>
          </p:nvCxnSpPr>
          <p:spPr bwMode="auto">
            <a:xfrm flipH="1" flipV="1">
              <a:off x="3385164" y="3243906"/>
              <a:ext cx="718685" cy="137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flipV="1">
              <a:off x="4102456" y="2620719"/>
              <a:ext cx="929" cy="63586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H="1" flipV="1">
              <a:off x="4325874" y="2620718"/>
              <a:ext cx="929" cy="63586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flipV="1">
              <a:off x="4337168" y="3243448"/>
              <a:ext cx="718685" cy="137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H="1" flipV="1">
              <a:off x="5054460" y="2620261"/>
              <a:ext cx="929" cy="63586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26" name="Picture 25" descr="XR-520_sm.jpeg"/>
            <p:cNvPicPr>
              <a:picLocks noChangeAspect="1"/>
            </p:cNvPicPr>
            <p:nvPr/>
          </p:nvPicPr>
          <p:blipFill>
            <a:blip r:embed="rId4" cstate="screen">
              <a:extLst>
                <a:ext uri="{BEBA8EAE-BF5A-486C-A8C5-ECC9F3942E4B}">
                  <a14:imgProps xmlns:a14="http://schemas.microsoft.com/office/drawing/2010/main">
                    <a14:imgLayer r:embed="rId5">
                      <a14:imgEffect>
                        <a14:backgroundRemoval t="2843" b="93513" l="3258" r="98333"/>
                      </a14:imgEffect>
                    </a14:imgLayer>
                  </a14:imgProps>
                </a:ext>
                <a:ext uri="{28A0092B-C50C-407E-A947-70E740481C1C}">
                  <a14:useLocalDpi xmlns:a14="http://schemas.microsoft.com/office/drawing/2010/main"/>
                </a:ext>
              </a:extLst>
            </a:blip>
            <a:stretch>
              <a:fillRect/>
            </a:stretch>
          </p:blipFill>
          <p:spPr>
            <a:xfrm>
              <a:off x="4760955" y="2157503"/>
              <a:ext cx="764326" cy="794899"/>
            </a:xfrm>
            <a:prstGeom prst="rect">
              <a:avLst/>
            </a:prstGeom>
          </p:spPr>
        </p:pic>
        <p:pic>
          <p:nvPicPr>
            <p:cNvPr id="27" name="Picture 26" descr="XR-520_sm.jpeg"/>
            <p:cNvPicPr>
              <a:picLocks noChangeAspect="1"/>
            </p:cNvPicPr>
            <p:nvPr/>
          </p:nvPicPr>
          <p:blipFill>
            <a:blip r:embed="rId4" cstate="screen">
              <a:extLst>
                <a:ext uri="{BEBA8EAE-BF5A-486C-A8C5-ECC9F3942E4B}">
                  <a14:imgProps xmlns:a14="http://schemas.microsoft.com/office/drawing/2010/main">
                    <a14:imgLayer r:embed="rId5">
                      <a14:imgEffect>
                        <a14:backgroundRemoval t="2843" b="93513" l="3258" r="98333"/>
                      </a14:imgEffect>
                    </a14:imgLayer>
                  </a14:imgProps>
                </a:ext>
                <a:ext uri="{28A0092B-C50C-407E-A947-70E740481C1C}">
                  <a14:useLocalDpi xmlns:a14="http://schemas.microsoft.com/office/drawing/2010/main"/>
                </a:ext>
              </a:extLst>
            </a:blip>
            <a:stretch>
              <a:fillRect/>
            </a:stretch>
          </p:blipFill>
          <p:spPr>
            <a:xfrm>
              <a:off x="3832469" y="2157961"/>
              <a:ext cx="764326" cy="794899"/>
            </a:xfrm>
            <a:prstGeom prst="rect">
              <a:avLst/>
            </a:prstGeom>
          </p:spPr>
        </p:pic>
      </p:grpSp>
      <p:sp>
        <p:nvSpPr>
          <p:cNvPr id="28" name="Text Placeholder 20"/>
          <p:cNvSpPr txBox="1">
            <a:spLocks/>
          </p:cNvSpPr>
          <p:nvPr/>
        </p:nvSpPr>
        <p:spPr bwMode="gray">
          <a:xfrm>
            <a:off x="5332203" y="1593601"/>
            <a:ext cx="1640349" cy="46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1" fontAlgn="base" hangingPunct="1">
              <a:spcBef>
                <a:spcPts val="800"/>
              </a:spcBef>
              <a:spcAft>
                <a:spcPts val="400"/>
              </a:spcAft>
              <a:buClr>
                <a:srgbClr val="F37B19"/>
              </a:buClr>
              <a:buSzPct val="100000"/>
              <a:buFont typeface="Arial" charset="0"/>
              <a:buChar char="•"/>
              <a:defRPr sz="2200" b="1">
                <a:solidFill>
                  <a:srgbClr val="474E5A"/>
                </a:solidFill>
                <a:latin typeface="+mn-lt"/>
                <a:ea typeface="ＭＳ Ｐゴシック" charset="0"/>
                <a:cs typeface="ＭＳ Ｐゴシック" charset="0"/>
              </a:defRPr>
            </a:lvl1pPr>
            <a:lvl2pPr marL="515938" indent="-171450" algn="l" rtl="0" eaLnBrk="1" fontAlgn="base" hangingPunct="1">
              <a:spcBef>
                <a:spcPct val="0"/>
              </a:spcBef>
              <a:spcAft>
                <a:spcPts val="500"/>
              </a:spcAft>
              <a:buClr>
                <a:srgbClr val="4EB6D1"/>
              </a:buClr>
              <a:buSzPct val="90000"/>
              <a:buFont typeface="Lucida Grande" charset="0"/>
              <a:buChar char="­"/>
              <a:defRPr sz="2000">
                <a:solidFill>
                  <a:srgbClr val="474E5A"/>
                </a:solidFill>
                <a:latin typeface="+mn-lt"/>
                <a:ea typeface="ＭＳ Ｐゴシック" charset="0"/>
              </a:defRPr>
            </a:lvl2pPr>
            <a:lvl3pPr marL="862013" indent="-173038" algn="l" defTabSz="909638" rtl="0" eaLnBrk="1" fontAlgn="base" hangingPunct="1">
              <a:spcBef>
                <a:spcPct val="0"/>
              </a:spcBef>
              <a:spcAft>
                <a:spcPts val="500"/>
              </a:spcAft>
              <a:buClr>
                <a:srgbClr val="539743"/>
              </a:buClr>
              <a:buSzPct val="100000"/>
              <a:buFont typeface="Arial" charset="0"/>
              <a:buChar char="•"/>
              <a:defRPr>
                <a:solidFill>
                  <a:srgbClr val="474E5A"/>
                </a:solidFill>
                <a:latin typeface="+mn-lt"/>
                <a:ea typeface="ＭＳ Ｐゴシック" charset="0"/>
              </a:defRPr>
            </a:lvl3pPr>
            <a:lvl4pPr marL="1201738" indent="-177800" algn="l" rtl="0" eaLnBrk="1" fontAlgn="base" hangingPunct="1">
              <a:spcBef>
                <a:spcPct val="0"/>
              </a:spcBef>
              <a:spcAft>
                <a:spcPts val="500"/>
              </a:spcAft>
              <a:buClr>
                <a:srgbClr val="002354"/>
              </a:buClr>
              <a:buFont typeface="Arial" charset="0"/>
              <a:buChar char="–"/>
              <a:defRPr sz="1600">
                <a:solidFill>
                  <a:srgbClr val="474E5A"/>
                </a:solidFill>
                <a:latin typeface="+mn-lt"/>
                <a:ea typeface="ＭＳ Ｐゴシック" charset="0"/>
              </a:defRPr>
            </a:lvl4pPr>
            <a:lvl5pPr marL="1541463" indent="-173038" algn="l" rtl="0" eaLnBrk="1" fontAlgn="base" hangingPunct="1">
              <a:spcBef>
                <a:spcPct val="0"/>
              </a:spcBef>
              <a:spcAft>
                <a:spcPts val="500"/>
              </a:spcAft>
              <a:buClr>
                <a:srgbClr val="18668E"/>
              </a:buClr>
              <a:buFont typeface="Wingdings" charset="0"/>
              <a:buChar char="§"/>
              <a:defRPr sz="1600">
                <a:solidFill>
                  <a:srgbClr val="474E5A"/>
                </a:solidFill>
                <a:latin typeface="+mn-lt"/>
                <a:ea typeface="ＭＳ Ｐゴシック" charset="0"/>
              </a:defRPr>
            </a:lvl5pPr>
            <a:lvl6pPr marL="18891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9pPr>
          </a:lstStyle>
          <a:p>
            <a:pPr marL="0" indent="0" algn="ctr">
              <a:spcBef>
                <a:spcPts val="0"/>
              </a:spcBef>
              <a:spcAft>
                <a:spcPts val="600"/>
              </a:spcAft>
              <a:buFont typeface="Arial" charset="0"/>
              <a:buNone/>
            </a:pPr>
            <a:r>
              <a:rPr lang="en-US" sz="1800" dirty="0" smtClean="0"/>
              <a:t>Daisy Chain</a:t>
            </a:r>
          </a:p>
          <a:p>
            <a:pPr lvl="1" algn="ctr">
              <a:spcBef>
                <a:spcPts val="0"/>
              </a:spcBef>
              <a:spcAft>
                <a:spcPts val="0"/>
              </a:spcAft>
            </a:pPr>
            <a:endParaRPr lang="en-US" sz="1800" dirty="0" smtClean="0"/>
          </a:p>
          <a:p>
            <a:pPr lvl="1" algn="ctr">
              <a:spcBef>
                <a:spcPts val="0"/>
              </a:spcBef>
              <a:spcAft>
                <a:spcPts val="0"/>
              </a:spcAft>
            </a:pPr>
            <a:endParaRPr lang="en-US" sz="1800" dirty="0" smtClean="0"/>
          </a:p>
          <a:p>
            <a:pPr algn="ctr">
              <a:spcBef>
                <a:spcPts val="0"/>
              </a:spcBef>
              <a:spcAft>
                <a:spcPts val="0"/>
              </a:spcAft>
            </a:pPr>
            <a:endParaRPr lang="en-US" sz="1600" b="0" dirty="0"/>
          </a:p>
        </p:txBody>
      </p:sp>
      <p:sp>
        <p:nvSpPr>
          <p:cNvPr id="29" name="Rounded Rectangle 28"/>
          <p:cNvSpPr/>
          <p:nvPr/>
        </p:nvSpPr>
        <p:spPr bwMode="gray">
          <a:xfrm>
            <a:off x="7553181" y="2368207"/>
            <a:ext cx="1080859" cy="932786"/>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r>
              <a:rPr lang="en-US" b="1" dirty="0" smtClean="0">
                <a:solidFill>
                  <a:schemeClr val="bg1"/>
                </a:solidFill>
                <a:cs typeface="Arial"/>
              </a:rPr>
              <a:t>Fewer Cables</a:t>
            </a:r>
            <a:endParaRPr lang="en-US" b="1" dirty="0">
              <a:solidFill>
                <a:schemeClr val="bg1"/>
              </a:solidFill>
              <a:cs typeface="Arial"/>
            </a:endParaRPr>
          </a:p>
        </p:txBody>
      </p:sp>
      <p:sp>
        <p:nvSpPr>
          <p:cNvPr id="30" name="Rounded Rectangle 29"/>
          <p:cNvSpPr/>
          <p:nvPr/>
        </p:nvSpPr>
        <p:spPr bwMode="gray">
          <a:xfrm>
            <a:off x="5179254" y="4277432"/>
            <a:ext cx="2335964" cy="2504368"/>
          </a:xfrm>
          <a:prstGeom prst="roundRect">
            <a:avLst/>
          </a:prstGeom>
          <a:solidFill>
            <a:schemeClr val="accent2">
              <a:lumMod val="20000"/>
              <a:lumOff val="80000"/>
            </a:schemeClr>
          </a:solidFill>
          <a:ln w="6350">
            <a:noFill/>
          </a:ln>
          <a:effectLst>
            <a:innerShdw blurRad="63500" dist="50800" dir="2700000">
              <a:prstClr val="black">
                <a:alpha val="50000"/>
              </a:prstClr>
            </a:innerShdw>
          </a:effectLst>
        </p:spPr>
        <p:txBody>
          <a:bodyPr wrap="square" rtlCol="0" anchor="ctr" anchorCtr="1">
            <a:noAutofit/>
          </a:bodyPr>
          <a:lstStyle/>
          <a:p>
            <a:pPr algn="ctr"/>
            <a:endParaRPr lang="en-US" sz="1200" dirty="0">
              <a:solidFill>
                <a:schemeClr val="bg1"/>
              </a:solidFill>
              <a:latin typeface="+mj-lt"/>
              <a:cs typeface="Arial"/>
            </a:endParaRPr>
          </a:p>
        </p:txBody>
      </p:sp>
      <p:pic>
        <p:nvPicPr>
          <p:cNvPr id="31" name="Picture 30"/>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100000">
                        <a14:foregroundMark x1="60000" y1="58667" x2="60000" y2="58667"/>
                        <a14:foregroundMark x1="71111" y1="53111" x2="71111" y2="53111"/>
                        <a14:foregroundMark x1="50222" y1="61556" x2="50222" y2="61556"/>
                        <a14:foregroundMark x1="54444" y1="47556" x2="54444" y2="47556"/>
                        <a14:foregroundMark x1="68222" y1="65778" x2="68222" y2="65778"/>
                        <a14:foregroundMark x1="71778" y1="60222" x2="71778" y2="60222"/>
                        <a14:foregroundMark x1="65778" y1="57778" x2="65778" y2="57778"/>
                        <a14:foregroundMark x1="51333" y1="64444" x2="51333" y2="64444"/>
                        <a14:foregroundMark x1="57333" y1="66444" x2="57333" y2="66444"/>
                        <a14:foregroundMark x1="61111" y1="66667" x2="61111" y2="66667"/>
                        <a14:foregroundMark x1="65333" y1="65111" x2="65333" y2="65111"/>
                      </a14:backgroundRemoval>
                    </a14:imgEffect>
                  </a14:imgLayer>
                </a14:imgProps>
              </a:ext>
            </a:extLst>
          </a:blip>
          <a:srcRect t="-2529"/>
          <a:stretch/>
        </p:blipFill>
        <p:spPr>
          <a:xfrm>
            <a:off x="6376365" y="4712336"/>
            <a:ext cx="844010" cy="865357"/>
          </a:xfrm>
          <a:prstGeom prst="rect">
            <a:avLst/>
          </a:prstGeom>
        </p:spPr>
      </p:pic>
      <p:pic>
        <p:nvPicPr>
          <p:cNvPr id="32" name="Picture 31"/>
          <p:cNvPicPr>
            <a:picLocks noChangeAspect="1"/>
          </p:cNvPicPr>
          <p:nvPr/>
        </p:nvPicPr>
        <p:blipFill>
          <a:blip r:embed="rId3"/>
          <a:stretch>
            <a:fillRect/>
          </a:stretch>
        </p:blipFill>
        <p:spPr>
          <a:xfrm>
            <a:off x="5690956" y="6216877"/>
            <a:ext cx="984882" cy="351332"/>
          </a:xfrm>
          <a:prstGeom prst="rect">
            <a:avLst/>
          </a:prstGeom>
        </p:spPr>
      </p:pic>
      <p:cxnSp>
        <p:nvCxnSpPr>
          <p:cNvPr id="33" name="Straight Connector 32"/>
          <p:cNvCxnSpPr/>
          <p:nvPr/>
        </p:nvCxnSpPr>
        <p:spPr bwMode="auto">
          <a:xfrm flipV="1">
            <a:off x="5858045" y="5134721"/>
            <a:ext cx="0" cy="117582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H="1" flipV="1">
            <a:off x="6092757" y="5146023"/>
            <a:ext cx="929" cy="63586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35" name="Picture 34" descr="XR-520_sm.jpeg"/>
          <p:cNvPicPr>
            <a:picLocks noChangeAspect="1"/>
          </p:cNvPicPr>
          <p:nvPr/>
        </p:nvPicPr>
        <p:blipFill>
          <a:blip r:embed="rId4" cstate="screen">
            <a:extLst>
              <a:ext uri="{BEBA8EAE-BF5A-486C-A8C5-ECC9F3942E4B}">
                <a14:imgProps xmlns:a14="http://schemas.microsoft.com/office/drawing/2010/main">
                  <a14:imgLayer r:embed="rId5">
                    <a14:imgEffect>
                      <a14:backgroundRemoval t="2843" b="93513" l="3258" r="98333"/>
                    </a14:imgEffect>
                  </a14:imgLayer>
                </a14:imgProps>
              </a:ext>
              <a:ext uri="{28A0092B-C50C-407E-A947-70E740481C1C}">
                <a14:useLocalDpi xmlns:a14="http://schemas.microsoft.com/office/drawing/2010/main"/>
              </a:ext>
            </a:extLst>
          </a:blip>
          <a:stretch>
            <a:fillRect/>
          </a:stretch>
        </p:blipFill>
        <p:spPr>
          <a:xfrm>
            <a:off x="5587592" y="4683265"/>
            <a:ext cx="764326" cy="794899"/>
          </a:xfrm>
          <a:prstGeom prst="rect">
            <a:avLst/>
          </a:prstGeom>
        </p:spPr>
      </p:pic>
      <p:cxnSp>
        <p:nvCxnSpPr>
          <p:cNvPr id="36" name="Straight Connector 35"/>
          <p:cNvCxnSpPr/>
          <p:nvPr/>
        </p:nvCxnSpPr>
        <p:spPr bwMode="auto">
          <a:xfrm flipH="1" flipV="1">
            <a:off x="6104051" y="5768753"/>
            <a:ext cx="718685" cy="137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V="1">
            <a:off x="6822273" y="5335526"/>
            <a:ext cx="930" cy="4459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8" name="Text Placeholder 20"/>
          <p:cNvSpPr txBox="1">
            <a:spLocks/>
          </p:cNvSpPr>
          <p:nvPr/>
        </p:nvSpPr>
        <p:spPr bwMode="gray">
          <a:xfrm>
            <a:off x="5475894" y="4319992"/>
            <a:ext cx="1640349" cy="46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1" fontAlgn="base" hangingPunct="1">
              <a:spcBef>
                <a:spcPts val="800"/>
              </a:spcBef>
              <a:spcAft>
                <a:spcPts val="400"/>
              </a:spcAft>
              <a:buClr>
                <a:srgbClr val="F37B19"/>
              </a:buClr>
              <a:buSzPct val="100000"/>
              <a:buFont typeface="Arial" charset="0"/>
              <a:buChar char="•"/>
              <a:defRPr sz="2200" b="1">
                <a:solidFill>
                  <a:srgbClr val="474E5A"/>
                </a:solidFill>
                <a:latin typeface="+mn-lt"/>
                <a:ea typeface="ＭＳ Ｐゴシック" charset="0"/>
                <a:cs typeface="ＭＳ Ｐゴシック" charset="0"/>
              </a:defRPr>
            </a:lvl1pPr>
            <a:lvl2pPr marL="515938" indent="-171450" algn="l" rtl="0" eaLnBrk="1" fontAlgn="base" hangingPunct="1">
              <a:spcBef>
                <a:spcPct val="0"/>
              </a:spcBef>
              <a:spcAft>
                <a:spcPts val="500"/>
              </a:spcAft>
              <a:buClr>
                <a:srgbClr val="4EB6D1"/>
              </a:buClr>
              <a:buSzPct val="90000"/>
              <a:buFont typeface="Lucida Grande" charset="0"/>
              <a:buChar char="­"/>
              <a:defRPr sz="2000">
                <a:solidFill>
                  <a:srgbClr val="474E5A"/>
                </a:solidFill>
                <a:latin typeface="+mn-lt"/>
                <a:ea typeface="ＭＳ Ｐゴシック" charset="0"/>
              </a:defRPr>
            </a:lvl2pPr>
            <a:lvl3pPr marL="862013" indent="-173038" algn="l" defTabSz="909638" rtl="0" eaLnBrk="1" fontAlgn="base" hangingPunct="1">
              <a:spcBef>
                <a:spcPct val="0"/>
              </a:spcBef>
              <a:spcAft>
                <a:spcPts val="500"/>
              </a:spcAft>
              <a:buClr>
                <a:srgbClr val="539743"/>
              </a:buClr>
              <a:buSzPct val="100000"/>
              <a:buFont typeface="Arial" charset="0"/>
              <a:buChar char="•"/>
              <a:defRPr>
                <a:solidFill>
                  <a:srgbClr val="474E5A"/>
                </a:solidFill>
                <a:latin typeface="+mn-lt"/>
                <a:ea typeface="ＭＳ Ｐゴシック" charset="0"/>
              </a:defRPr>
            </a:lvl3pPr>
            <a:lvl4pPr marL="1201738" indent="-177800" algn="l" rtl="0" eaLnBrk="1" fontAlgn="base" hangingPunct="1">
              <a:spcBef>
                <a:spcPct val="0"/>
              </a:spcBef>
              <a:spcAft>
                <a:spcPts val="500"/>
              </a:spcAft>
              <a:buClr>
                <a:srgbClr val="002354"/>
              </a:buClr>
              <a:buFont typeface="Arial" charset="0"/>
              <a:buChar char="–"/>
              <a:defRPr sz="1600">
                <a:solidFill>
                  <a:srgbClr val="474E5A"/>
                </a:solidFill>
                <a:latin typeface="+mn-lt"/>
                <a:ea typeface="ＭＳ Ｐゴシック" charset="0"/>
              </a:defRPr>
            </a:lvl4pPr>
            <a:lvl5pPr marL="1541463" indent="-173038" algn="l" rtl="0" eaLnBrk="1" fontAlgn="base" hangingPunct="1">
              <a:spcBef>
                <a:spcPct val="0"/>
              </a:spcBef>
              <a:spcAft>
                <a:spcPts val="500"/>
              </a:spcAft>
              <a:buClr>
                <a:srgbClr val="18668E"/>
              </a:buClr>
              <a:buFont typeface="Wingdings" charset="0"/>
              <a:buChar char="§"/>
              <a:defRPr sz="1600">
                <a:solidFill>
                  <a:srgbClr val="474E5A"/>
                </a:solidFill>
                <a:latin typeface="+mn-lt"/>
                <a:ea typeface="ＭＳ Ｐゴシック" charset="0"/>
              </a:defRPr>
            </a:lvl5pPr>
            <a:lvl6pPr marL="18891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9pPr>
          </a:lstStyle>
          <a:p>
            <a:pPr marL="0" indent="0" algn="ctr">
              <a:spcBef>
                <a:spcPts val="0"/>
              </a:spcBef>
              <a:spcAft>
                <a:spcPts val="600"/>
              </a:spcAft>
              <a:buFont typeface="Arial" charset="0"/>
              <a:buNone/>
            </a:pPr>
            <a:r>
              <a:rPr lang="en-US" sz="1800" dirty="0" smtClean="0"/>
              <a:t>Local Devices</a:t>
            </a:r>
          </a:p>
          <a:p>
            <a:pPr lvl="1" algn="ctr">
              <a:spcBef>
                <a:spcPts val="0"/>
              </a:spcBef>
              <a:spcAft>
                <a:spcPts val="0"/>
              </a:spcAft>
            </a:pPr>
            <a:endParaRPr lang="en-US" sz="1800" dirty="0" smtClean="0"/>
          </a:p>
          <a:p>
            <a:pPr lvl="1" algn="ctr">
              <a:spcBef>
                <a:spcPts val="0"/>
              </a:spcBef>
              <a:spcAft>
                <a:spcPts val="0"/>
              </a:spcAft>
            </a:pPr>
            <a:endParaRPr lang="en-US" sz="1800" dirty="0" smtClean="0"/>
          </a:p>
          <a:p>
            <a:pPr algn="ctr">
              <a:spcBef>
                <a:spcPts val="0"/>
              </a:spcBef>
              <a:spcAft>
                <a:spcPts val="0"/>
              </a:spcAft>
            </a:pPr>
            <a:endParaRPr lang="en-US" sz="1600" b="0" dirty="0"/>
          </a:p>
        </p:txBody>
      </p:sp>
      <p:sp>
        <p:nvSpPr>
          <p:cNvPr id="39" name="Rounded Rectangle 38"/>
          <p:cNvSpPr/>
          <p:nvPr/>
        </p:nvSpPr>
        <p:spPr bwMode="gray">
          <a:xfrm>
            <a:off x="7266709" y="5124630"/>
            <a:ext cx="1082401" cy="932786"/>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r>
              <a:rPr lang="en-US" b="1" dirty="0" smtClean="0">
                <a:solidFill>
                  <a:schemeClr val="bg1"/>
                </a:solidFill>
                <a:cs typeface="Arial"/>
              </a:rPr>
              <a:t>Fewer Cables</a:t>
            </a:r>
            <a:endParaRPr lang="en-US" b="1" dirty="0">
              <a:solidFill>
                <a:schemeClr val="bg1"/>
              </a:solidFill>
              <a:cs typeface="Arial"/>
            </a:endParaRPr>
          </a:p>
        </p:txBody>
      </p:sp>
      <p:sp>
        <p:nvSpPr>
          <p:cNvPr id="40" name="Rounded Rectangle 39"/>
          <p:cNvSpPr/>
          <p:nvPr/>
        </p:nvSpPr>
        <p:spPr bwMode="gray">
          <a:xfrm>
            <a:off x="672129" y="4277431"/>
            <a:ext cx="2834820" cy="2502230"/>
          </a:xfrm>
          <a:prstGeom prst="roundRect">
            <a:avLst/>
          </a:prstGeom>
          <a:solidFill>
            <a:schemeClr val="accent2">
              <a:lumMod val="20000"/>
              <a:lumOff val="80000"/>
            </a:schemeClr>
          </a:solidFill>
          <a:ln w="6350">
            <a:noFill/>
          </a:ln>
          <a:effectLst>
            <a:innerShdw blurRad="63500" dist="50800" dir="2700000">
              <a:prstClr val="black">
                <a:alpha val="50000"/>
              </a:prstClr>
            </a:innerShdw>
          </a:effectLst>
        </p:spPr>
        <p:txBody>
          <a:bodyPr wrap="square" rtlCol="0" anchor="ctr" anchorCtr="1">
            <a:noAutofit/>
          </a:bodyPr>
          <a:lstStyle/>
          <a:p>
            <a:pPr algn="ctr"/>
            <a:endParaRPr lang="en-US" sz="1200" dirty="0">
              <a:solidFill>
                <a:schemeClr val="bg1"/>
              </a:solidFill>
              <a:latin typeface="+mj-lt"/>
              <a:cs typeface="Arial"/>
            </a:endParaRPr>
          </a:p>
        </p:txBody>
      </p:sp>
      <p:pic>
        <p:nvPicPr>
          <p:cNvPr id="41" name="Picture 40"/>
          <p:cNvPicPr>
            <a:picLocks noChangeAspect="1"/>
          </p:cNvPicPr>
          <p:nvPr/>
        </p:nvPicPr>
        <p:blipFill>
          <a:blip r:embed="rId3"/>
          <a:stretch>
            <a:fillRect/>
          </a:stretch>
        </p:blipFill>
        <p:spPr>
          <a:xfrm>
            <a:off x="968359" y="6230164"/>
            <a:ext cx="984882" cy="351332"/>
          </a:xfrm>
          <a:prstGeom prst="rect">
            <a:avLst/>
          </a:prstGeom>
        </p:spPr>
      </p:pic>
      <p:cxnSp>
        <p:nvCxnSpPr>
          <p:cNvPr id="42" name="Straight Connector 41"/>
          <p:cNvCxnSpPr/>
          <p:nvPr/>
        </p:nvCxnSpPr>
        <p:spPr bwMode="auto">
          <a:xfrm flipH="1" flipV="1">
            <a:off x="1976762" y="5124492"/>
            <a:ext cx="463" cy="64716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flipV="1">
            <a:off x="1576495" y="5758981"/>
            <a:ext cx="412488" cy="91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H="1" flipV="1">
            <a:off x="1588253" y="5747222"/>
            <a:ext cx="463" cy="64716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flipV="1">
            <a:off x="2176198" y="5124035"/>
            <a:ext cx="463" cy="647160"/>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46" name="Straight Connector 45"/>
          <p:cNvCxnSpPr/>
          <p:nvPr/>
        </p:nvCxnSpPr>
        <p:spPr bwMode="auto">
          <a:xfrm flipH="1" flipV="1">
            <a:off x="2175733" y="5758524"/>
            <a:ext cx="412488" cy="913"/>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pic>
        <p:nvPicPr>
          <p:cNvPr id="47" name="Picture 46" descr="XR-520_sm.jpeg"/>
          <p:cNvPicPr>
            <a:picLocks noChangeAspect="1"/>
          </p:cNvPicPr>
          <p:nvPr/>
        </p:nvPicPr>
        <p:blipFill>
          <a:blip r:embed="rId4" cstate="screen">
            <a:extLst>
              <a:ext uri="{BEBA8EAE-BF5A-486C-A8C5-ECC9F3942E4B}">
                <a14:imgProps xmlns:a14="http://schemas.microsoft.com/office/drawing/2010/main">
                  <a14:imgLayer r:embed="rId5">
                    <a14:imgEffect>
                      <a14:backgroundRemoval t="2843" b="93513" l="3258" r="98333"/>
                    </a14:imgEffect>
                  </a14:imgLayer>
                </a14:imgProps>
              </a:ext>
              <a:ext uri="{28A0092B-C50C-407E-A947-70E740481C1C}">
                <a14:useLocalDpi xmlns:a14="http://schemas.microsoft.com/office/drawing/2010/main"/>
              </a:ext>
            </a:extLst>
          </a:blip>
          <a:stretch>
            <a:fillRect/>
          </a:stretch>
        </p:blipFill>
        <p:spPr>
          <a:xfrm>
            <a:off x="1694550" y="4673035"/>
            <a:ext cx="764326" cy="794899"/>
          </a:xfrm>
          <a:prstGeom prst="rect">
            <a:avLst/>
          </a:prstGeom>
        </p:spPr>
      </p:pic>
      <p:pic>
        <p:nvPicPr>
          <p:cNvPr id="48" name="Picture 47"/>
          <p:cNvPicPr>
            <a:picLocks noChangeAspect="1"/>
          </p:cNvPicPr>
          <p:nvPr/>
        </p:nvPicPr>
        <p:blipFill>
          <a:blip r:embed="rId3"/>
          <a:stretch>
            <a:fillRect/>
          </a:stretch>
        </p:blipFill>
        <p:spPr>
          <a:xfrm>
            <a:off x="2190817" y="6229707"/>
            <a:ext cx="984882" cy="351332"/>
          </a:xfrm>
          <a:prstGeom prst="rect">
            <a:avLst/>
          </a:prstGeom>
        </p:spPr>
      </p:pic>
      <p:cxnSp>
        <p:nvCxnSpPr>
          <p:cNvPr id="49" name="Straight Connector 48"/>
          <p:cNvCxnSpPr/>
          <p:nvPr/>
        </p:nvCxnSpPr>
        <p:spPr bwMode="auto">
          <a:xfrm flipH="1" flipV="1">
            <a:off x="2575536" y="5746765"/>
            <a:ext cx="3128" cy="621577"/>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sp>
        <p:nvSpPr>
          <p:cNvPr id="50" name="Text Placeholder 20"/>
          <p:cNvSpPr txBox="1">
            <a:spLocks/>
          </p:cNvSpPr>
          <p:nvPr/>
        </p:nvSpPr>
        <p:spPr bwMode="gray">
          <a:xfrm>
            <a:off x="1254811" y="4309919"/>
            <a:ext cx="1640349" cy="46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1" fontAlgn="base" hangingPunct="1">
              <a:spcBef>
                <a:spcPts val="800"/>
              </a:spcBef>
              <a:spcAft>
                <a:spcPts val="400"/>
              </a:spcAft>
              <a:buClr>
                <a:srgbClr val="F37B19"/>
              </a:buClr>
              <a:buSzPct val="100000"/>
              <a:buFont typeface="Arial" charset="0"/>
              <a:buChar char="•"/>
              <a:defRPr sz="2200" b="1">
                <a:solidFill>
                  <a:srgbClr val="474E5A"/>
                </a:solidFill>
                <a:latin typeface="+mn-lt"/>
                <a:ea typeface="ＭＳ Ｐゴシック" charset="0"/>
                <a:cs typeface="ＭＳ Ｐゴシック" charset="0"/>
              </a:defRPr>
            </a:lvl1pPr>
            <a:lvl2pPr marL="515938" indent="-171450" algn="l" rtl="0" eaLnBrk="1" fontAlgn="base" hangingPunct="1">
              <a:spcBef>
                <a:spcPct val="0"/>
              </a:spcBef>
              <a:spcAft>
                <a:spcPts val="500"/>
              </a:spcAft>
              <a:buClr>
                <a:srgbClr val="4EB6D1"/>
              </a:buClr>
              <a:buSzPct val="90000"/>
              <a:buFont typeface="Lucida Grande" charset="0"/>
              <a:buChar char="­"/>
              <a:defRPr sz="2000">
                <a:solidFill>
                  <a:srgbClr val="474E5A"/>
                </a:solidFill>
                <a:latin typeface="+mn-lt"/>
                <a:ea typeface="ＭＳ Ｐゴシック" charset="0"/>
              </a:defRPr>
            </a:lvl2pPr>
            <a:lvl3pPr marL="862013" indent="-173038" algn="l" defTabSz="909638" rtl="0" eaLnBrk="1" fontAlgn="base" hangingPunct="1">
              <a:spcBef>
                <a:spcPct val="0"/>
              </a:spcBef>
              <a:spcAft>
                <a:spcPts val="500"/>
              </a:spcAft>
              <a:buClr>
                <a:srgbClr val="539743"/>
              </a:buClr>
              <a:buSzPct val="100000"/>
              <a:buFont typeface="Arial" charset="0"/>
              <a:buChar char="•"/>
              <a:defRPr>
                <a:solidFill>
                  <a:srgbClr val="474E5A"/>
                </a:solidFill>
                <a:latin typeface="+mn-lt"/>
                <a:ea typeface="ＭＳ Ｐゴシック" charset="0"/>
              </a:defRPr>
            </a:lvl3pPr>
            <a:lvl4pPr marL="1201738" indent="-177800" algn="l" rtl="0" eaLnBrk="1" fontAlgn="base" hangingPunct="1">
              <a:spcBef>
                <a:spcPct val="0"/>
              </a:spcBef>
              <a:spcAft>
                <a:spcPts val="500"/>
              </a:spcAft>
              <a:buClr>
                <a:srgbClr val="002354"/>
              </a:buClr>
              <a:buFont typeface="Arial" charset="0"/>
              <a:buChar char="–"/>
              <a:defRPr sz="1600">
                <a:solidFill>
                  <a:srgbClr val="474E5A"/>
                </a:solidFill>
                <a:latin typeface="+mn-lt"/>
                <a:ea typeface="ＭＳ Ｐゴシック" charset="0"/>
              </a:defRPr>
            </a:lvl4pPr>
            <a:lvl5pPr marL="1541463" indent="-173038" algn="l" rtl="0" eaLnBrk="1" fontAlgn="base" hangingPunct="1">
              <a:spcBef>
                <a:spcPct val="0"/>
              </a:spcBef>
              <a:spcAft>
                <a:spcPts val="500"/>
              </a:spcAft>
              <a:buClr>
                <a:srgbClr val="18668E"/>
              </a:buClr>
              <a:buFont typeface="Wingdings" charset="0"/>
              <a:buChar char="§"/>
              <a:defRPr sz="1600">
                <a:solidFill>
                  <a:srgbClr val="474E5A"/>
                </a:solidFill>
                <a:latin typeface="+mn-lt"/>
                <a:ea typeface="ＭＳ Ｐゴシック" charset="0"/>
              </a:defRPr>
            </a:lvl5pPr>
            <a:lvl6pPr marL="18891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9pPr>
          </a:lstStyle>
          <a:p>
            <a:pPr marL="0" indent="0" algn="ctr">
              <a:spcBef>
                <a:spcPts val="0"/>
              </a:spcBef>
              <a:spcAft>
                <a:spcPts val="600"/>
              </a:spcAft>
              <a:buFont typeface="Arial" charset="0"/>
              <a:buNone/>
            </a:pPr>
            <a:r>
              <a:rPr lang="en-US" sz="1800" dirty="0" smtClean="0"/>
              <a:t>Link Backup</a:t>
            </a:r>
          </a:p>
          <a:p>
            <a:pPr lvl="1" algn="ctr">
              <a:spcBef>
                <a:spcPts val="0"/>
              </a:spcBef>
              <a:spcAft>
                <a:spcPts val="0"/>
              </a:spcAft>
            </a:pPr>
            <a:endParaRPr lang="en-US" sz="1800" dirty="0" smtClean="0"/>
          </a:p>
          <a:p>
            <a:pPr lvl="1" algn="ctr">
              <a:spcBef>
                <a:spcPts val="0"/>
              </a:spcBef>
              <a:spcAft>
                <a:spcPts val="0"/>
              </a:spcAft>
            </a:pPr>
            <a:endParaRPr lang="en-US" sz="1800" dirty="0" smtClean="0"/>
          </a:p>
          <a:p>
            <a:pPr algn="ctr">
              <a:spcBef>
                <a:spcPts val="0"/>
              </a:spcBef>
              <a:spcAft>
                <a:spcPts val="0"/>
              </a:spcAft>
            </a:pPr>
            <a:endParaRPr lang="en-US" sz="1600" b="0" dirty="0"/>
          </a:p>
        </p:txBody>
      </p:sp>
      <p:sp>
        <p:nvSpPr>
          <p:cNvPr id="51" name="Rounded Rectangle 50"/>
          <p:cNvSpPr/>
          <p:nvPr/>
        </p:nvSpPr>
        <p:spPr bwMode="gray">
          <a:xfrm>
            <a:off x="3098349" y="5097443"/>
            <a:ext cx="1443180" cy="932786"/>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r>
              <a:rPr lang="en-US" b="1" dirty="0" smtClean="0">
                <a:solidFill>
                  <a:schemeClr val="bg1"/>
                </a:solidFill>
                <a:cs typeface="Arial"/>
              </a:rPr>
              <a:t>Greater Resiliency</a:t>
            </a:r>
            <a:endParaRPr lang="en-US" b="1" dirty="0">
              <a:solidFill>
                <a:schemeClr val="bg1"/>
              </a:solidFill>
              <a:cs typeface="Arial"/>
            </a:endParaRPr>
          </a:p>
        </p:txBody>
      </p:sp>
      <p:sp>
        <p:nvSpPr>
          <p:cNvPr id="52" name="Rectangle 2"/>
          <p:cNvSpPr>
            <a:spLocks noGrp="1" noChangeArrowheads="1"/>
          </p:cNvSpPr>
          <p:nvPr>
            <p:ph type="title"/>
          </p:nvPr>
        </p:nvSpPr>
        <p:spPr>
          <a:xfrm>
            <a:off x="476250" y="598913"/>
            <a:ext cx="8220075" cy="544087"/>
          </a:xfrm>
        </p:spPr>
        <p:txBody>
          <a:bodyPr/>
          <a:lstStyle/>
          <a:p>
            <a:pPr>
              <a:defRPr/>
            </a:pPr>
            <a:r>
              <a:rPr lang="en-US" dirty="0" smtClean="0"/>
              <a:t>Flexible GigE Uplink Modes</a:t>
            </a:r>
            <a:endParaRPr lang="en-US" dirty="0"/>
          </a:p>
        </p:txBody>
      </p:sp>
      <p:sp>
        <p:nvSpPr>
          <p:cNvPr id="53" name="Text Placeholder 20"/>
          <p:cNvSpPr txBox="1">
            <a:spLocks/>
          </p:cNvSpPr>
          <p:nvPr/>
        </p:nvSpPr>
        <p:spPr bwMode="gray">
          <a:xfrm>
            <a:off x="857019" y="1643594"/>
            <a:ext cx="2190981" cy="46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1" fontAlgn="base" hangingPunct="1">
              <a:spcBef>
                <a:spcPts val="800"/>
              </a:spcBef>
              <a:spcAft>
                <a:spcPts val="400"/>
              </a:spcAft>
              <a:buClr>
                <a:srgbClr val="F37B19"/>
              </a:buClr>
              <a:buSzPct val="100000"/>
              <a:buFont typeface="Arial" charset="0"/>
              <a:buChar char="•"/>
              <a:defRPr sz="2200" b="1">
                <a:solidFill>
                  <a:srgbClr val="474E5A"/>
                </a:solidFill>
                <a:latin typeface="+mn-lt"/>
                <a:ea typeface="ＭＳ Ｐゴシック" charset="0"/>
                <a:cs typeface="ＭＳ Ｐゴシック" charset="0"/>
              </a:defRPr>
            </a:lvl1pPr>
            <a:lvl2pPr marL="515938" indent="-171450" algn="l" rtl="0" eaLnBrk="1" fontAlgn="base" hangingPunct="1">
              <a:spcBef>
                <a:spcPct val="0"/>
              </a:spcBef>
              <a:spcAft>
                <a:spcPts val="500"/>
              </a:spcAft>
              <a:buClr>
                <a:srgbClr val="4EB6D1"/>
              </a:buClr>
              <a:buSzPct val="90000"/>
              <a:buFont typeface="Lucida Grande" charset="0"/>
              <a:buChar char="­"/>
              <a:defRPr sz="2000">
                <a:solidFill>
                  <a:srgbClr val="474E5A"/>
                </a:solidFill>
                <a:latin typeface="+mn-lt"/>
                <a:ea typeface="ＭＳ Ｐゴシック" charset="0"/>
              </a:defRPr>
            </a:lvl2pPr>
            <a:lvl3pPr marL="862013" indent="-173038" algn="l" defTabSz="909638" rtl="0" eaLnBrk="1" fontAlgn="base" hangingPunct="1">
              <a:spcBef>
                <a:spcPct val="0"/>
              </a:spcBef>
              <a:spcAft>
                <a:spcPts val="500"/>
              </a:spcAft>
              <a:buClr>
                <a:srgbClr val="539743"/>
              </a:buClr>
              <a:buSzPct val="100000"/>
              <a:buFont typeface="Arial" charset="0"/>
              <a:buChar char="•"/>
              <a:defRPr>
                <a:solidFill>
                  <a:srgbClr val="474E5A"/>
                </a:solidFill>
                <a:latin typeface="+mn-lt"/>
                <a:ea typeface="ＭＳ Ｐゴシック" charset="0"/>
              </a:defRPr>
            </a:lvl3pPr>
            <a:lvl4pPr marL="1201738" indent="-177800" algn="l" rtl="0" eaLnBrk="1" fontAlgn="base" hangingPunct="1">
              <a:spcBef>
                <a:spcPct val="0"/>
              </a:spcBef>
              <a:spcAft>
                <a:spcPts val="500"/>
              </a:spcAft>
              <a:buClr>
                <a:srgbClr val="002354"/>
              </a:buClr>
              <a:buFont typeface="Arial" charset="0"/>
              <a:buChar char="–"/>
              <a:defRPr sz="1600">
                <a:solidFill>
                  <a:srgbClr val="474E5A"/>
                </a:solidFill>
                <a:latin typeface="+mn-lt"/>
                <a:ea typeface="ＭＳ Ｐゴシック" charset="0"/>
              </a:defRPr>
            </a:lvl4pPr>
            <a:lvl5pPr marL="1541463" indent="-173038" algn="l" rtl="0" eaLnBrk="1" fontAlgn="base" hangingPunct="1">
              <a:spcBef>
                <a:spcPct val="0"/>
              </a:spcBef>
              <a:spcAft>
                <a:spcPts val="500"/>
              </a:spcAft>
              <a:buClr>
                <a:srgbClr val="18668E"/>
              </a:buClr>
              <a:buFont typeface="Wingdings" charset="0"/>
              <a:buChar char="§"/>
              <a:defRPr sz="1600">
                <a:solidFill>
                  <a:srgbClr val="474E5A"/>
                </a:solidFill>
                <a:latin typeface="+mn-lt"/>
                <a:ea typeface="ＭＳ Ｐゴシック" charset="0"/>
              </a:defRPr>
            </a:lvl5pPr>
            <a:lvl6pPr marL="18891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9pPr>
          </a:lstStyle>
          <a:p>
            <a:pPr marL="0" indent="0" algn="ctr">
              <a:spcBef>
                <a:spcPts val="0"/>
              </a:spcBef>
              <a:spcAft>
                <a:spcPts val="600"/>
              </a:spcAft>
              <a:buFont typeface="Arial" charset="0"/>
              <a:buNone/>
            </a:pPr>
            <a:r>
              <a:rPr lang="en-US" sz="1800" dirty="0" smtClean="0"/>
              <a:t>Link Aggregation</a:t>
            </a:r>
          </a:p>
          <a:p>
            <a:pPr lvl="1" algn="ctr">
              <a:spcBef>
                <a:spcPts val="0"/>
              </a:spcBef>
              <a:spcAft>
                <a:spcPts val="0"/>
              </a:spcAft>
            </a:pPr>
            <a:endParaRPr lang="en-US" sz="1800" dirty="0" smtClean="0"/>
          </a:p>
          <a:p>
            <a:pPr lvl="1" algn="ctr">
              <a:spcBef>
                <a:spcPts val="0"/>
              </a:spcBef>
              <a:spcAft>
                <a:spcPts val="0"/>
              </a:spcAft>
            </a:pPr>
            <a:endParaRPr lang="en-US" sz="1800" dirty="0" smtClean="0"/>
          </a:p>
          <a:p>
            <a:pPr algn="ctr">
              <a:spcBef>
                <a:spcPts val="0"/>
              </a:spcBef>
              <a:spcAft>
                <a:spcPts val="0"/>
              </a:spcAft>
            </a:pPr>
            <a:endParaRPr lang="en-US" sz="1600" b="0" dirty="0"/>
          </a:p>
        </p:txBody>
      </p:sp>
      <p:sp>
        <p:nvSpPr>
          <p:cNvPr id="57" name="Flowchart: Connector 56"/>
          <p:cNvSpPr/>
          <p:nvPr/>
        </p:nvSpPr>
        <p:spPr>
          <a:xfrm>
            <a:off x="2029519" y="5007710"/>
            <a:ext cx="76200" cy="73004"/>
          </a:xfrm>
          <a:prstGeom prst="flowChartConnector">
            <a:avLst/>
          </a:prstGeom>
          <a:solidFill>
            <a:schemeClr val="bg1">
              <a:lumMod val="85000"/>
            </a:schemeClr>
          </a:solidFill>
          <a:ln w="19050">
            <a:solidFill>
              <a:schemeClr val="bg2">
                <a:lumMod val="9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58" name="Flowchart: Connector 57"/>
          <p:cNvSpPr/>
          <p:nvPr/>
        </p:nvSpPr>
        <p:spPr>
          <a:xfrm>
            <a:off x="5936418" y="5013346"/>
            <a:ext cx="76200" cy="73004"/>
          </a:xfrm>
          <a:prstGeom prst="flowChartConnector">
            <a:avLst/>
          </a:prstGeom>
          <a:solidFill>
            <a:schemeClr val="bg1">
              <a:lumMod val="85000"/>
            </a:schemeClr>
          </a:solidFill>
          <a:ln w="19050">
            <a:solidFill>
              <a:schemeClr val="bg2">
                <a:lumMod val="9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59" name="Flowchart: Connector 58"/>
          <p:cNvSpPr/>
          <p:nvPr/>
        </p:nvSpPr>
        <p:spPr>
          <a:xfrm>
            <a:off x="5223538" y="2303452"/>
            <a:ext cx="76200" cy="73004"/>
          </a:xfrm>
          <a:prstGeom prst="flowChartConnector">
            <a:avLst/>
          </a:prstGeom>
          <a:solidFill>
            <a:schemeClr val="bg1">
              <a:lumMod val="85000"/>
            </a:schemeClr>
          </a:solidFill>
          <a:ln w="19050">
            <a:solidFill>
              <a:schemeClr val="bg2">
                <a:lumMod val="9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60" name="Flowchart: Connector 59"/>
          <p:cNvSpPr/>
          <p:nvPr/>
        </p:nvSpPr>
        <p:spPr>
          <a:xfrm>
            <a:off x="6187302" y="2305081"/>
            <a:ext cx="76200" cy="73004"/>
          </a:xfrm>
          <a:prstGeom prst="flowChartConnector">
            <a:avLst/>
          </a:prstGeom>
          <a:solidFill>
            <a:schemeClr val="bg1">
              <a:lumMod val="85000"/>
            </a:schemeClr>
          </a:solidFill>
          <a:ln w="19050">
            <a:solidFill>
              <a:schemeClr val="bg2">
                <a:lumMod val="9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61" name="Flowchart: Connector 60"/>
          <p:cNvSpPr/>
          <p:nvPr/>
        </p:nvSpPr>
        <p:spPr>
          <a:xfrm>
            <a:off x="7115175" y="2309812"/>
            <a:ext cx="76200" cy="73004"/>
          </a:xfrm>
          <a:prstGeom prst="flowChartConnector">
            <a:avLst/>
          </a:prstGeom>
          <a:solidFill>
            <a:schemeClr val="bg1">
              <a:lumMod val="85000"/>
            </a:schemeClr>
          </a:solidFill>
          <a:ln w="19050">
            <a:solidFill>
              <a:schemeClr val="bg2">
                <a:lumMod val="9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62" name="Flowchart: Connector 61"/>
          <p:cNvSpPr/>
          <p:nvPr/>
        </p:nvSpPr>
        <p:spPr>
          <a:xfrm>
            <a:off x="1857375" y="2341583"/>
            <a:ext cx="76200" cy="73004"/>
          </a:xfrm>
          <a:prstGeom prst="flowChartConnector">
            <a:avLst/>
          </a:prstGeom>
          <a:solidFill>
            <a:schemeClr val="bg1">
              <a:lumMod val="85000"/>
            </a:schemeClr>
          </a:solidFill>
          <a:ln w="19050">
            <a:solidFill>
              <a:schemeClr val="bg2">
                <a:lumMod val="9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Tree>
    <p:extLst>
      <p:ext uri="{BB962C8B-B14F-4D97-AF65-F5344CB8AC3E}">
        <p14:creationId xmlns:p14="http://schemas.microsoft.com/office/powerpoint/2010/main" val="921393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par>
                                <p:cTn id="61" presetID="10"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28" grpId="0"/>
      <p:bldP spid="29" grpId="0" animBg="1"/>
      <p:bldP spid="30" grpId="0" animBg="1"/>
      <p:bldP spid="38" grpId="0"/>
      <p:bldP spid="39" grpId="0" animBg="1"/>
      <p:bldP spid="40" grpId="0" animBg="1"/>
      <p:bldP spid="50" grpId="0"/>
      <p:bldP spid="51" grpId="0" animBg="1"/>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dirty="0"/>
              <a:t>Key Features – application control</a:t>
            </a:r>
          </a:p>
        </p:txBody>
      </p:sp>
      <p:sp>
        <p:nvSpPr>
          <p:cNvPr id="9" name="Text Placeholder 2"/>
          <p:cNvSpPr>
            <a:spLocks noGrp="1"/>
          </p:cNvSpPr>
          <p:nvPr>
            <p:ph type="body" sz="quarter" idx="10"/>
          </p:nvPr>
        </p:nvSpPr>
        <p:spPr>
          <a:xfrm>
            <a:off x="452946" y="4846770"/>
            <a:ext cx="8220075" cy="1631122"/>
          </a:xfrm>
        </p:spPr>
        <p:txBody>
          <a:bodyPr/>
          <a:lstStyle/>
          <a:p>
            <a:pPr marL="0" indent="0">
              <a:spcBef>
                <a:spcPts val="1200"/>
              </a:spcBef>
              <a:spcAft>
                <a:spcPts val="0"/>
              </a:spcAft>
              <a:buNone/>
            </a:pPr>
            <a:r>
              <a:rPr lang="en-US" sz="1800" b="0" dirty="0" smtClean="0">
                <a:cs typeface="Arial" pitchFamily="34" charset="0"/>
              </a:rPr>
              <a:t>  KEY BENEFITS</a:t>
            </a:r>
          </a:p>
          <a:p>
            <a:pPr lvl="1">
              <a:spcBef>
                <a:spcPts val="0"/>
              </a:spcBef>
              <a:spcAft>
                <a:spcPts val="300"/>
              </a:spcAft>
              <a:buFont typeface="Lucida Grande" charset="0"/>
              <a:buChar char="­"/>
            </a:pPr>
            <a:r>
              <a:rPr lang="en-US" sz="1600" dirty="0" smtClean="0">
                <a:solidFill>
                  <a:srgbClr val="98050E"/>
                </a:solidFill>
              </a:rPr>
              <a:t>Improved </a:t>
            </a:r>
            <a:r>
              <a:rPr lang="en-US" sz="1600" dirty="0">
                <a:solidFill>
                  <a:srgbClr val="98050E"/>
                </a:solidFill>
              </a:rPr>
              <a:t>user experience </a:t>
            </a:r>
            <a:r>
              <a:rPr lang="en-US" sz="1600" dirty="0"/>
              <a:t>by prioritizing critical applications </a:t>
            </a:r>
            <a:r>
              <a:rPr lang="en-US" sz="1600" dirty="0" smtClean="0"/>
              <a:t>over recreational applications and reducing network load</a:t>
            </a:r>
            <a:endParaRPr lang="en-US" sz="1600" dirty="0"/>
          </a:p>
          <a:p>
            <a:pPr lvl="1">
              <a:spcBef>
                <a:spcPts val="0"/>
              </a:spcBef>
              <a:spcAft>
                <a:spcPts val="300"/>
              </a:spcAft>
              <a:buFont typeface="Lucida Grande" charset="0"/>
              <a:buChar char="­"/>
            </a:pPr>
            <a:r>
              <a:rPr lang="en-US" sz="1600" dirty="0" smtClean="0">
                <a:solidFill>
                  <a:srgbClr val="98050E"/>
                </a:solidFill>
              </a:rPr>
              <a:t>Granular policy </a:t>
            </a:r>
            <a:r>
              <a:rPr lang="en-US" sz="1600" dirty="0">
                <a:solidFill>
                  <a:srgbClr val="98050E"/>
                </a:solidFill>
              </a:rPr>
              <a:t>control </a:t>
            </a:r>
            <a:r>
              <a:rPr lang="en-US" sz="1600" dirty="0"/>
              <a:t>by blocking, throttling, or applying </a:t>
            </a:r>
            <a:r>
              <a:rPr lang="en-US" sz="1600" dirty="0" err="1"/>
              <a:t>QoS</a:t>
            </a:r>
            <a:r>
              <a:rPr lang="en-US" sz="1600" dirty="0"/>
              <a:t> to </a:t>
            </a:r>
            <a:r>
              <a:rPr lang="en-US" sz="1600" dirty="0" smtClean="0"/>
              <a:t>applications directly </a:t>
            </a:r>
            <a:r>
              <a:rPr lang="en-US" sz="1600" dirty="0"/>
              <a:t>at the network </a:t>
            </a:r>
            <a:r>
              <a:rPr lang="en-US" sz="1600" dirty="0" smtClean="0"/>
              <a:t>edge</a:t>
            </a: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391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12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152400"/>
            <a:ext cx="8229600" cy="838200"/>
          </a:xfrm>
        </p:spPr>
        <p:txBody>
          <a:bodyPr>
            <a:normAutofit/>
          </a:bodyPr>
          <a:lstStyle/>
          <a:p>
            <a:pPr lvl="1">
              <a:defRPr/>
            </a:pPr>
            <a:r>
              <a:rPr lang="en-US" sz="2800" cap="all" dirty="0" smtClean="0"/>
              <a:t>Agenda</a:t>
            </a:r>
            <a:endParaRPr lang="en-US" sz="2800" cap="all" dirty="0"/>
          </a:p>
        </p:txBody>
      </p:sp>
      <p:sp>
        <p:nvSpPr>
          <p:cNvPr id="21" name="Text Placeholder 20"/>
          <p:cNvSpPr>
            <a:spLocks noGrp="1"/>
          </p:cNvSpPr>
          <p:nvPr>
            <p:ph type="body" sz="quarter" idx="10"/>
          </p:nvPr>
        </p:nvSpPr>
        <p:spPr>
          <a:xfrm>
            <a:off x="457201" y="1457119"/>
            <a:ext cx="6248400" cy="4644799"/>
          </a:xfrm>
        </p:spPr>
        <p:txBody>
          <a:bodyPr>
            <a:normAutofit/>
          </a:bodyPr>
          <a:lstStyle/>
          <a:p>
            <a:pPr>
              <a:spcBef>
                <a:spcPts val="400"/>
              </a:spcBef>
              <a:spcAft>
                <a:spcPts val="600"/>
              </a:spcAft>
            </a:pPr>
            <a:r>
              <a:rPr lang="en-US" b="0" dirty="0" smtClean="0"/>
              <a:t>WLAN architecture review</a:t>
            </a:r>
          </a:p>
          <a:p>
            <a:pPr>
              <a:spcBef>
                <a:spcPts val="400"/>
              </a:spcBef>
              <a:spcAft>
                <a:spcPts val="600"/>
              </a:spcAft>
            </a:pPr>
            <a:r>
              <a:rPr lang="en-US" dirty="0" smtClean="0"/>
              <a:t>WLAN 9100 portfolio overview</a:t>
            </a:r>
          </a:p>
          <a:p>
            <a:pPr>
              <a:spcBef>
                <a:spcPts val="400"/>
              </a:spcBef>
              <a:spcAft>
                <a:spcPts val="600"/>
              </a:spcAft>
            </a:pPr>
            <a:r>
              <a:rPr lang="en-US" dirty="0"/>
              <a:t>802.11ac new </a:t>
            </a:r>
            <a:r>
              <a:rPr lang="en-US" dirty="0" smtClean="0"/>
              <a:t>standard</a:t>
            </a:r>
            <a:endParaRPr lang="en-US" b="0" dirty="0"/>
          </a:p>
          <a:p>
            <a:pPr>
              <a:spcBef>
                <a:spcPts val="0"/>
              </a:spcBef>
              <a:spcAft>
                <a:spcPts val="300"/>
              </a:spcAft>
            </a:pPr>
            <a:r>
              <a:rPr lang="en-US" dirty="0" smtClean="0"/>
              <a:t>WLAN 9100 features</a:t>
            </a:r>
            <a:endParaRPr lang="en-US" sz="1800" dirty="0"/>
          </a:p>
          <a:p>
            <a:pPr>
              <a:spcBef>
                <a:spcPts val="400"/>
              </a:spcBef>
              <a:spcAft>
                <a:spcPts val="800"/>
              </a:spcAft>
            </a:pPr>
            <a:r>
              <a:rPr lang="en-US" dirty="0" smtClean="0"/>
              <a:t>WOS – Centralized Management Solution</a:t>
            </a:r>
            <a:endParaRPr lang="en-US" b="0" dirty="0"/>
          </a:p>
          <a:p>
            <a:pPr>
              <a:spcBef>
                <a:spcPts val="400"/>
              </a:spcBef>
              <a:spcAft>
                <a:spcPts val="300"/>
              </a:spcAft>
            </a:pPr>
            <a:r>
              <a:rPr lang="en-US" b="0" dirty="0" smtClean="0"/>
              <a:t>Orderable parts and licensing</a:t>
            </a:r>
            <a:endParaRPr lang="en-US" sz="1800" dirty="0"/>
          </a:p>
          <a:p>
            <a:pPr>
              <a:spcBef>
                <a:spcPts val="400"/>
              </a:spcBef>
              <a:spcAft>
                <a:spcPts val="600"/>
              </a:spcAft>
            </a:pPr>
            <a:r>
              <a:rPr lang="en-US" b="0" dirty="0" smtClean="0"/>
              <a:t>Q&amp;A</a:t>
            </a:r>
            <a:endParaRPr lang="en-US" b="0" dirty="0"/>
          </a:p>
          <a:p>
            <a:pPr lvl="1">
              <a:spcBef>
                <a:spcPts val="0"/>
              </a:spcBef>
              <a:spcAft>
                <a:spcPts val="0"/>
              </a:spcAft>
            </a:pPr>
            <a:endParaRPr lang="en-US" sz="1400" dirty="0" smtClean="0"/>
          </a:p>
          <a:p>
            <a:pPr lvl="1">
              <a:spcBef>
                <a:spcPts val="0"/>
              </a:spcBef>
              <a:spcAft>
                <a:spcPts val="0"/>
              </a:spcAft>
            </a:pPr>
            <a:endParaRPr lang="en-US" sz="1400" dirty="0" smtClean="0"/>
          </a:p>
          <a:p>
            <a:pPr>
              <a:spcBef>
                <a:spcPts val="0"/>
              </a:spcBef>
              <a:spcAft>
                <a:spcPts val="0"/>
              </a:spcAft>
            </a:pPr>
            <a:endParaRPr lang="en-US" sz="1200" b="0" dirty="0"/>
          </a:p>
        </p:txBody>
      </p:sp>
      <p:sp>
        <p:nvSpPr>
          <p:cNvPr id="2" name="TextBox 1"/>
          <p:cNvSpPr txBox="1"/>
          <p:nvPr/>
        </p:nvSpPr>
        <p:spPr>
          <a:xfrm>
            <a:off x="954246" y="6101918"/>
            <a:ext cx="2573140" cy="286232"/>
          </a:xfrm>
          <a:prstGeom prst="rect">
            <a:avLst/>
          </a:prstGeom>
          <a:noFill/>
        </p:spPr>
        <p:txBody>
          <a:bodyPr wrap="none" rtlCol="0">
            <a:spAutoFit/>
          </a:bodyPr>
          <a:lstStyle/>
          <a:p>
            <a:pPr algn="ctr">
              <a:lnSpc>
                <a:spcPct val="90000"/>
              </a:lnSpc>
            </a:pPr>
            <a:r>
              <a:rPr lang="fr-FR" sz="1400" dirty="0" smtClean="0"/>
              <a:t>** Cloud management phase2</a:t>
            </a:r>
          </a:p>
        </p:txBody>
      </p:sp>
      <p:sp>
        <p:nvSpPr>
          <p:cNvPr id="6"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 </a:t>
            </a:r>
            <a:endParaRPr lang="en-US" sz="700" dirty="0">
              <a:solidFill>
                <a:schemeClr val="bg1">
                  <a:lumMod val="65000"/>
                </a:schemeClr>
              </a:solidFill>
            </a:endParaRPr>
          </a:p>
        </p:txBody>
      </p:sp>
    </p:spTree>
    <p:extLst>
      <p:ext uri="{BB962C8B-B14F-4D97-AF65-F5344CB8AC3E}">
        <p14:creationId xmlns:p14="http://schemas.microsoft.com/office/powerpoint/2010/main" val="3408494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73" y="319088"/>
            <a:ext cx="8579573" cy="542925"/>
          </a:xfrm>
        </p:spPr>
        <p:txBody>
          <a:bodyPr>
            <a:normAutofit/>
          </a:bodyPr>
          <a:lstStyle/>
          <a:p>
            <a:r>
              <a:rPr lang="en-US" dirty="0" smtClean="0">
                <a:solidFill>
                  <a:schemeClr val="tx1"/>
                </a:solidFill>
              </a:rPr>
              <a:t>Avaya Application Control – what is different?</a:t>
            </a:r>
            <a:endParaRPr lang="en-US" dirty="0">
              <a:solidFill>
                <a:schemeClr val="tx1"/>
              </a:solidFill>
            </a:endParaRPr>
          </a:p>
        </p:txBody>
      </p:sp>
      <p:sp>
        <p:nvSpPr>
          <p:cNvPr id="6" name="Text Placeholder 244"/>
          <p:cNvSpPr txBox="1">
            <a:spLocks/>
          </p:cNvSpPr>
          <p:nvPr/>
        </p:nvSpPr>
        <p:spPr bwMode="gray">
          <a:xfrm>
            <a:off x="493873" y="1145748"/>
            <a:ext cx="8431117" cy="55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1" fontAlgn="base" hangingPunct="1">
              <a:spcBef>
                <a:spcPts val="800"/>
              </a:spcBef>
              <a:spcAft>
                <a:spcPts val="400"/>
              </a:spcAft>
              <a:buClr>
                <a:srgbClr val="F37B19"/>
              </a:buClr>
              <a:buSzPct val="100000"/>
              <a:buFont typeface="Arial" charset="0"/>
              <a:buChar char="•"/>
              <a:defRPr sz="2200" b="1">
                <a:solidFill>
                  <a:srgbClr val="474E5A"/>
                </a:solidFill>
                <a:latin typeface="+mn-lt"/>
                <a:ea typeface="ＭＳ Ｐゴシック" charset="0"/>
                <a:cs typeface="ＭＳ Ｐゴシック" charset="0"/>
              </a:defRPr>
            </a:lvl1pPr>
            <a:lvl2pPr marL="515938" indent="-171450" algn="l" rtl="0" eaLnBrk="1" fontAlgn="base" hangingPunct="1">
              <a:spcBef>
                <a:spcPct val="0"/>
              </a:spcBef>
              <a:spcAft>
                <a:spcPts val="500"/>
              </a:spcAft>
              <a:buClr>
                <a:srgbClr val="4EB6D1"/>
              </a:buClr>
              <a:buSzPct val="90000"/>
              <a:buFont typeface="Lucida Grande" charset="0"/>
              <a:buChar char="­"/>
              <a:defRPr sz="2000">
                <a:solidFill>
                  <a:srgbClr val="474E5A"/>
                </a:solidFill>
                <a:latin typeface="+mn-lt"/>
                <a:ea typeface="ＭＳ Ｐゴシック" charset="0"/>
              </a:defRPr>
            </a:lvl2pPr>
            <a:lvl3pPr marL="862013" indent="-173038" algn="l" defTabSz="909638" rtl="0" eaLnBrk="1" fontAlgn="base" hangingPunct="1">
              <a:spcBef>
                <a:spcPct val="0"/>
              </a:spcBef>
              <a:spcAft>
                <a:spcPts val="500"/>
              </a:spcAft>
              <a:buClr>
                <a:srgbClr val="539743"/>
              </a:buClr>
              <a:buSzPct val="100000"/>
              <a:buFont typeface="Arial" charset="0"/>
              <a:buChar char="•"/>
              <a:defRPr>
                <a:solidFill>
                  <a:srgbClr val="474E5A"/>
                </a:solidFill>
                <a:latin typeface="+mn-lt"/>
                <a:ea typeface="ＭＳ Ｐゴシック" charset="0"/>
              </a:defRPr>
            </a:lvl3pPr>
            <a:lvl4pPr marL="1201738" indent="-177800" algn="l" rtl="0" eaLnBrk="1" fontAlgn="base" hangingPunct="1">
              <a:spcBef>
                <a:spcPct val="0"/>
              </a:spcBef>
              <a:spcAft>
                <a:spcPts val="500"/>
              </a:spcAft>
              <a:buClr>
                <a:srgbClr val="002354"/>
              </a:buClr>
              <a:buFont typeface="Arial" charset="0"/>
              <a:buChar char="–"/>
              <a:defRPr sz="1600">
                <a:solidFill>
                  <a:srgbClr val="474E5A"/>
                </a:solidFill>
                <a:latin typeface="+mn-lt"/>
                <a:ea typeface="ＭＳ Ｐゴシック" charset="0"/>
              </a:defRPr>
            </a:lvl4pPr>
            <a:lvl5pPr marL="1541463" indent="-173038" algn="l" rtl="0" eaLnBrk="1" fontAlgn="base" hangingPunct="1">
              <a:spcBef>
                <a:spcPct val="0"/>
              </a:spcBef>
              <a:spcAft>
                <a:spcPts val="500"/>
              </a:spcAft>
              <a:buClr>
                <a:srgbClr val="18668E"/>
              </a:buClr>
              <a:buFont typeface="Wingdings" charset="0"/>
              <a:buChar char="§"/>
              <a:defRPr sz="1600">
                <a:solidFill>
                  <a:srgbClr val="474E5A"/>
                </a:solidFill>
                <a:latin typeface="+mn-lt"/>
                <a:ea typeface="ＭＳ Ｐゴシック" charset="0"/>
              </a:defRPr>
            </a:lvl5pPr>
            <a:lvl6pPr marL="18891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9pPr>
          </a:lstStyle>
          <a:p>
            <a:pPr>
              <a:spcBef>
                <a:spcPts val="200"/>
              </a:spcBef>
              <a:buFont typeface="Wingdings" panose="05000000000000000000" pitchFamily="2" charset="2"/>
              <a:buChar char="Ø"/>
            </a:pPr>
            <a:r>
              <a:rPr lang="en-US" sz="2000" b="0" dirty="0" smtClean="0">
                <a:solidFill>
                  <a:srgbClr val="C00000"/>
                </a:solidFill>
              </a:rPr>
              <a:t>Full function DPI engine in every AP </a:t>
            </a:r>
            <a:r>
              <a:rPr lang="en-US" sz="2000" b="0" dirty="0" smtClean="0">
                <a:solidFill>
                  <a:schemeClr val="tx1"/>
                </a:solidFill>
              </a:rPr>
              <a:t>– </a:t>
            </a:r>
            <a:r>
              <a:rPr lang="en-US" sz="1800" b="0" dirty="0" smtClean="0">
                <a:solidFill>
                  <a:schemeClr val="tx1"/>
                </a:solidFill>
              </a:rPr>
              <a:t>Layer 7 DPI implementation</a:t>
            </a:r>
          </a:p>
          <a:p>
            <a:pPr>
              <a:spcBef>
                <a:spcPts val="200"/>
              </a:spcBef>
              <a:buFont typeface="Wingdings" panose="05000000000000000000" pitchFamily="2" charset="2"/>
              <a:buChar char="Ø"/>
            </a:pPr>
            <a:r>
              <a:rPr lang="en-US" sz="2000" b="0" dirty="0" smtClean="0">
                <a:solidFill>
                  <a:srgbClr val="C00000"/>
                </a:solidFill>
              </a:rPr>
              <a:t>Greater depth and accuracy of application detection:1200+ </a:t>
            </a:r>
          </a:p>
          <a:p>
            <a:pPr lvl="1">
              <a:spcBef>
                <a:spcPts val="200"/>
              </a:spcBef>
              <a:buFont typeface="Wingdings" panose="05000000000000000000" pitchFamily="2" charset="2"/>
              <a:buChar char="Ø"/>
            </a:pPr>
            <a:r>
              <a:rPr lang="en-US" sz="1800" dirty="0" smtClean="0">
                <a:solidFill>
                  <a:schemeClr val="tx1"/>
                </a:solidFill>
              </a:rPr>
              <a:t>Uses advanced pattern matching, heuristics, flow awareness, etc.</a:t>
            </a:r>
          </a:p>
          <a:p>
            <a:pPr>
              <a:spcBef>
                <a:spcPts val="200"/>
              </a:spcBef>
              <a:buFont typeface="Wingdings" panose="05000000000000000000" pitchFamily="2" charset="2"/>
              <a:buChar char="Ø"/>
            </a:pPr>
            <a:r>
              <a:rPr lang="en-US" sz="2000" b="0" dirty="0" smtClean="0">
                <a:solidFill>
                  <a:srgbClr val="C00000"/>
                </a:solidFill>
              </a:rPr>
              <a:t>Superior performance with 2-6 core processors per AP </a:t>
            </a:r>
          </a:p>
          <a:p>
            <a:pPr lvl="1">
              <a:spcBef>
                <a:spcPts val="200"/>
              </a:spcBef>
              <a:buFont typeface="Wingdings" panose="05000000000000000000" pitchFamily="2" charset="2"/>
              <a:buChar char="Ø"/>
            </a:pPr>
            <a:r>
              <a:rPr lang="en-US" sz="1800" dirty="0" smtClean="0">
                <a:solidFill>
                  <a:schemeClr val="tx1"/>
                </a:solidFill>
              </a:rPr>
              <a:t>Traditional APs run with limited performance 1 core processors</a:t>
            </a:r>
          </a:p>
          <a:p>
            <a:pPr>
              <a:spcBef>
                <a:spcPts val="200"/>
              </a:spcBef>
              <a:buFont typeface="Wingdings" panose="05000000000000000000" pitchFamily="2" charset="2"/>
              <a:buChar char="Ø"/>
            </a:pPr>
            <a:r>
              <a:rPr lang="en-US" sz="2000" b="0" dirty="0" smtClean="0">
                <a:solidFill>
                  <a:srgbClr val="C00000"/>
                </a:solidFill>
              </a:rPr>
              <a:t>Operates at the network edge where BYOD control is needed the most</a:t>
            </a:r>
            <a:r>
              <a:rPr lang="en-US" sz="2000" b="0" dirty="0" smtClean="0">
                <a:solidFill>
                  <a:schemeClr val="tx1"/>
                </a:solidFill>
              </a:rPr>
              <a:t> </a:t>
            </a:r>
          </a:p>
          <a:p>
            <a:pPr lvl="1">
              <a:spcBef>
                <a:spcPts val="200"/>
              </a:spcBef>
              <a:buFont typeface="Wingdings" panose="05000000000000000000" pitchFamily="2" charset="2"/>
              <a:buChar char="Ø"/>
            </a:pPr>
            <a:r>
              <a:rPr lang="en-US" sz="1800" dirty="0" smtClean="0">
                <a:solidFill>
                  <a:schemeClr val="tx1"/>
                </a:solidFill>
              </a:rPr>
              <a:t>Competitors rely on central appliances/controllers implementations</a:t>
            </a:r>
            <a:br>
              <a:rPr lang="en-US" sz="1800" dirty="0" smtClean="0">
                <a:solidFill>
                  <a:schemeClr val="tx1"/>
                </a:solidFill>
              </a:rPr>
            </a:br>
            <a:endParaRPr lang="en-US" sz="1050" dirty="0">
              <a:solidFill>
                <a:schemeClr val="tx1"/>
              </a:solidFill>
            </a:endParaRPr>
          </a:p>
          <a:p>
            <a:pPr marL="0" indent="0">
              <a:spcBef>
                <a:spcPts val="200"/>
              </a:spcBef>
              <a:buNone/>
            </a:pPr>
            <a:r>
              <a:rPr lang="en-US" sz="2000" b="0" dirty="0" smtClean="0">
                <a:solidFill>
                  <a:schemeClr val="tx1"/>
                </a:solidFill>
              </a:rPr>
              <a:t>		</a:t>
            </a:r>
            <a:endParaRPr lang="en-US" sz="2000" b="0" u="sng" dirty="0" smtClean="0">
              <a:solidFill>
                <a:schemeClr val="tx1"/>
              </a:solidFill>
            </a:endParaRPr>
          </a:p>
        </p:txBody>
      </p:sp>
      <p:pic>
        <p:nvPicPr>
          <p:cNvPr id="5" name="Picture 4"/>
          <p:cNvPicPr>
            <a:picLocks noChangeAspect="1"/>
          </p:cNvPicPr>
          <p:nvPr/>
        </p:nvPicPr>
        <p:blipFill>
          <a:blip r:embed="rId3"/>
          <a:stretch>
            <a:fillRect/>
          </a:stretch>
        </p:blipFill>
        <p:spPr>
          <a:xfrm>
            <a:off x="493873" y="3879636"/>
            <a:ext cx="7811927" cy="2444964"/>
          </a:xfrm>
          <a:prstGeom prst="rect">
            <a:avLst/>
          </a:prstGeom>
          <a:ln>
            <a:solidFill>
              <a:schemeClr val="tx2"/>
            </a:solidFill>
          </a:ln>
        </p:spPr>
      </p:pic>
    </p:spTree>
    <p:extLst>
      <p:ext uri="{BB962C8B-B14F-4D97-AF65-F5344CB8AC3E}">
        <p14:creationId xmlns:p14="http://schemas.microsoft.com/office/powerpoint/2010/main" val="285570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6250" y="522713"/>
            <a:ext cx="8220075" cy="544087"/>
          </a:xfrm>
        </p:spPr>
        <p:txBody>
          <a:bodyPr/>
          <a:lstStyle/>
          <a:p>
            <a:r>
              <a:rPr lang="en-US" dirty="0"/>
              <a:t>Key Features – </a:t>
            </a:r>
            <a:r>
              <a:rPr lang="en-US" dirty="0" smtClean="0"/>
              <a:t>Bonjour </a:t>
            </a:r>
            <a:r>
              <a:rPr lang="en-US" dirty="0"/>
              <a:t>D</a:t>
            </a:r>
            <a:r>
              <a:rPr lang="en-US" dirty="0" smtClean="0"/>
              <a:t>irector</a:t>
            </a:r>
            <a:endParaRPr lang="en-US" dirty="0"/>
          </a:p>
        </p:txBody>
      </p:sp>
      <p:sp>
        <p:nvSpPr>
          <p:cNvPr id="7" name="Text Placeholder 2"/>
          <p:cNvSpPr txBox="1">
            <a:spLocks/>
          </p:cNvSpPr>
          <p:nvPr/>
        </p:nvSpPr>
        <p:spPr>
          <a:xfrm>
            <a:off x="200507" y="2226154"/>
            <a:ext cx="3383538" cy="2583286"/>
          </a:xfrm>
          <a:prstGeom prst="rect">
            <a:avLst/>
          </a:prstGeom>
        </p:spPr>
        <p:txBody>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spcBef>
                <a:spcPts val="1200"/>
              </a:spcBef>
              <a:spcAft>
                <a:spcPts val="0"/>
              </a:spcAft>
              <a:buFont typeface="Arial"/>
              <a:buNone/>
            </a:pPr>
            <a:r>
              <a:rPr lang="en-US" sz="2000" dirty="0" smtClean="0">
                <a:cs typeface="Arial" pitchFamily="34" charset="0"/>
              </a:rPr>
              <a:t>  Key Benefits</a:t>
            </a:r>
          </a:p>
          <a:p>
            <a:pPr lvl="1">
              <a:spcBef>
                <a:spcPts val="0"/>
              </a:spcBef>
              <a:spcAft>
                <a:spcPts val="300"/>
              </a:spcAft>
            </a:pPr>
            <a:r>
              <a:rPr lang="en-US" sz="1800" b="1" dirty="0" smtClean="0">
                <a:solidFill>
                  <a:srgbClr val="98050E"/>
                </a:solidFill>
              </a:rPr>
              <a:t>Enables broad use </a:t>
            </a:r>
            <a:r>
              <a:rPr lang="en-US" sz="1800" dirty="0" smtClean="0"/>
              <a:t>of Apple services (e.g. </a:t>
            </a:r>
            <a:r>
              <a:rPr lang="en-US" sz="1800" dirty="0" err="1" smtClean="0"/>
              <a:t>AirPrint</a:t>
            </a:r>
            <a:r>
              <a:rPr lang="en-US" sz="1800" dirty="0" smtClean="0"/>
              <a:t>, </a:t>
            </a:r>
            <a:r>
              <a:rPr lang="en-US" sz="1800" dirty="0" err="1" smtClean="0"/>
              <a:t>AirPlay</a:t>
            </a:r>
            <a:r>
              <a:rPr lang="en-US" sz="1800" dirty="0" smtClean="0"/>
              <a:t>) and devices (e.g. tablets, </a:t>
            </a:r>
            <a:r>
              <a:rPr lang="en-US" sz="1800" dirty="0" err="1" smtClean="0"/>
              <a:t>AppleTV</a:t>
            </a:r>
            <a:r>
              <a:rPr lang="en-US" sz="1800" dirty="0" smtClean="0"/>
              <a:t>, printers) across enterprise networks</a:t>
            </a:r>
          </a:p>
          <a:p>
            <a:pPr lvl="1">
              <a:spcBef>
                <a:spcPts val="0"/>
              </a:spcBef>
              <a:spcAft>
                <a:spcPts val="300"/>
              </a:spcAft>
              <a:buFont typeface="Lucida Grande" charset="0"/>
              <a:buChar char="­"/>
            </a:pPr>
            <a:r>
              <a:rPr lang="en-US" sz="1800" b="1" dirty="0" smtClean="0">
                <a:solidFill>
                  <a:srgbClr val="98050E"/>
                </a:solidFill>
              </a:rPr>
              <a:t>Increases performance </a:t>
            </a:r>
            <a:r>
              <a:rPr lang="en-US" sz="1800" dirty="0" smtClean="0"/>
              <a:t>in Apple-heavy environments by controlling </a:t>
            </a:r>
            <a:r>
              <a:rPr lang="en-US" sz="1800" dirty="0" err="1" smtClean="0"/>
              <a:t>mDNS</a:t>
            </a:r>
            <a:r>
              <a:rPr lang="en-US" sz="1800" dirty="0" smtClean="0"/>
              <a:t> traffic which can slow wireless networks</a:t>
            </a:r>
            <a:endParaRPr lang="en-US" sz="1800" dirty="0"/>
          </a:p>
        </p:txBody>
      </p:sp>
      <p:sp>
        <p:nvSpPr>
          <p:cNvPr id="8" name="Text Placeholder 2"/>
          <p:cNvSpPr txBox="1">
            <a:spLocks/>
          </p:cNvSpPr>
          <p:nvPr/>
        </p:nvSpPr>
        <p:spPr bwMode="auto">
          <a:xfrm>
            <a:off x="913075" y="1139299"/>
            <a:ext cx="7383432" cy="85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buFont typeface="Arial"/>
              <a:buNone/>
            </a:pPr>
            <a:r>
              <a:rPr lang="en-US" sz="2000" dirty="0"/>
              <a:t>Bonjour Director provides </a:t>
            </a:r>
            <a:r>
              <a:rPr lang="en-US" sz="2000" dirty="0" smtClean="0"/>
              <a:t>control of </a:t>
            </a:r>
            <a:r>
              <a:rPr lang="en-US" sz="2000" dirty="0"/>
              <a:t>Apple </a:t>
            </a:r>
            <a:r>
              <a:rPr lang="en-US" sz="2000" dirty="0" err="1"/>
              <a:t>mDNS</a:t>
            </a:r>
            <a:r>
              <a:rPr lang="en-US" sz="2000" dirty="0"/>
              <a:t> traffic to </a:t>
            </a:r>
            <a:r>
              <a:rPr lang="en-US" sz="2000" dirty="0" smtClean="0"/>
              <a:t>enable the use of </a:t>
            </a:r>
            <a:r>
              <a:rPr lang="en-US" sz="2000" dirty="0" err="1" smtClean="0"/>
              <a:t>iOS</a:t>
            </a:r>
            <a:r>
              <a:rPr lang="en-US" sz="2000" dirty="0" smtClean="0"/>
              <a:t> </a:t>
            </a:r>
            <a:r>
              <a:rPr lang="en-US" sz="2000" dirty="0"/>
              <a:t>devices across </a:t>
            </a:r>
            <a:r>
              <a:rPr lang="en-US" sz="2000" dirty="0" smtClean="0"/>
              <a:t>enterprise networks</a:t>
            </a:r>
            <a:endParaRPr lang="en-US" sz="2000" dirty="0"/>
          </a:p>
        </p:txBody>
      </p:sp>
      <p:pic>
        <p:nvPicPr>
          <p:cNvPr id="9" name="Picture 8"/>
          <p:cNvPicPr/>
          <p:nvPr/>
        </p:nvPicPr>
        <p:blipFill>
          <a:blip r:embed="rId3" cstate="email">
            <a:extLst>
              <a:ext uri="{28A0092B-C50C-407E-A947-70E740481C1C}">
                <a14:useLocalDpi xmlns:a14="http://schemas.microsoft.com/office/drawing/2010/main" val="0"/>
              </a:ext>
            </a:extLst>
          </a:blip>
          <a:stretch>
            <a:fillRect/>
          </a:stretch>
        </p:blipFill>
        <p:spPr>
          <a:xfrm>
            <a:off x="4023360" y="2200320"/>
            <a:ext cx="4656952" cy="3552087"/>
          </a:xfrm>
          <a:prstGeom prst="rect">
            <a:avLst/>
          </a:prstGeom>
        </p:spPr>
      </p:pic>
    </p:spTree>
    <p:extLst>
      <p:ext uri="{BB962C8B-B14F-4D97-AF65-F5344CB8AC3E}">
        <p14:creationId xmlns:p14="http://schemas.microsoft.com/office/powerpoint/2010/main" val="90770588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6250" y="370313"/>
            <a:ext cx="8220075" cy="544087"/>
          </a:xfrm>
        </p:spPr>
        <p:txBody>
          <a:bodyPr>
            <a:normAutofit/>
          </a:bodyPr>
          <a:lstStyle/>
          <a:p>
            <a:r>
              <a:rPr lang="en-US" dirty="0"/>
              <a:t>Key Features – </a:t>
            </a:r>
            <a:r>
              <a:rPr lang="en-US" dirty="0" smtClean="0"/>
              <a:t>RF spectrum optimization</a:t>
            </a:r>
            <a:endParaRPr lang="en-US" dirty="0"/>
          </a:p>
        </p:txBody>
      </p:sp>
      <p:sp>
        <p:nvSpPr>
          <p:cNvPr id="7" name="Text Placeholder 2"/>
          <p:cNvSpPr txBox="1">
            <a:spLocks/>
          </p:cNvSpPr>
          <p:nvPr/>
        </p:nvSpPr>
        <p:spPr>
          <a:xfrm>
            <a:off x="5076447" y="2620095"/>
            <a:ext cx="3815902" cy="3414761"/>
          </a:xfrm>
          <a:prstGeom prst="rect">
            <a:avLst/>
          </a:prstGeom>
        </p:spPr>
        <p:txBody>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lgn="ctr">
              <a:buFont typeface="Arial"/>
              <a:buNone/>
            </a:pPr>
            <a:r>
              <a:rPr lang="en-US" sz="2400" kern="1200" smtClean="0">
                <a:solidFill>
                  <a:srgbClr val="F37C18"/>
                </a:solidFill>
              </a:rPr>
              <a:t>Investment Protection</a:t>
            </a:r>
          </a:p>
          <a:p>
            <a:pPr marL="0" indent="0">
              <a:buFont typeface="Arial"/>
              <a:buNone/>
            </a:pPr>
            <a:r>
              <a:rPr lang="en-US" sz="1800" kern="1200" smtClean="0">
                <a:solidFill>
                  <a:schemeClr val="bg2">
                    <a:lumMod val="25000"/>
                  </a:schemeClr>
                </a:solidFill>
              </a:rPr>
              <a:t>Ultra-low power</a:t>
            </a:r>
          </a:p>
          <a:p>
            <a:pPr lvl="1"/>
            <a:r>
              <a:rPr lang="en-US" sz="1600" smtClean="0"/>
              <a:t>Extended power control range to reduce cell size and increase density of users serviced</a:t>
            </a:r>
            <a:endParaRPr lang="en-US" sz="1800" smtClean="0"/>
          </a:p>
          <a:p>
            <a:pPr marL="0" indent="0">
              <a:buFont typeface="Arial"/>
              <a:buNone/>
            </a:pPr>
            <a:r>
              <a:rPr lang="en-US" sz="1800" kern="1200" smtClean="0">
                <a:solidFill>
                  <a:schemeClr val="bg2">
                    <a:lumMod val="25000"/>
                  </a:schemeClr>
                </a:solidFill>
              </a:rPr>
              <a:t>Honeypot</a:t>
            </a:r>
          </a:p>
          <a:p>
            <a:pPr lvl="1"/>
            <a:r>
              <a:rPr lang="en-US" sz="1600" smtClean="0"/>
              <a:t>Automatically associate unused Wi-Fi devices in public areas to reduce overhead and increase RF capacity</a:t>
            </a:r>
            <a:endParaRPr lang="en-US" dirty="0"/>
          </a:p>
        </p:txBody>
      </p:sp>
      <p:grpSp>
        <p:nvGrpSpPr>
          <p:cNvPr id="8" name="Group 7"/>
          <p:cNvGrpSpPr/>
          <p:nvPr/>
        </p:nvGrpSpPr>
        <p:grpSpPr>
          <a:xfrm rot="10800000">
            <a:off x="1712872" y="947441"/>
            <a:ext cx="5740197" cy="1307338"/>
            <a:chOff x="568174" y="5426603"/>
            <a:chExt cx="2688492" cy="614862"/>
          </a:xfrm>
        </p:grpSpPr>
        <p:pic>
          <p:nvPicPr>
            <p:cNvPr id="9" name="Picture 8" descr="array.png"/>
            <p:cNvPicPr>
              <a:picLocks noChangeAspect="1"/>
            </p:cNvPicPr>
            <p:nvPr/>
          </p:nvPicPr>
          <p:blipFill>
            <a:blip r:embed="rId2"/>
            <a:stretch>
              <a:fillRect/>
            </a:stretch>
          </p:blipFill>
          <p:spPr>
            <a:xfrm>
              <a:off x="1473080" y="5426603"/>
              <a:ext cx="840656" cy="614862"/>
            </a:xfrm>
            <a:prstGeom prst="rect">
              <a:avLst/>
            </a:prstGeom>
          </p:spPr>
        </p:pic>
        <p:pic>
          <p:nvPicPr>
            <p:cNvPr id="10" name="Picture 9" descr="rays-red-01.png"/>
            <p:cNvPicPr>
              <a:picLocks noChangeAspect="1"/>
            </p:cNvPicPr>
            <p:nvPr/>
          </p:nvPicPr>
          <p:blipFill>
            <a:blip r:embed="rId3"/>
            <a:stretch>
              <a:fillRect/>
            </a:stretch>
          </p:blipFill>
          <p:spPr>
            <a:xfrm>
              <a:off x="568174" y="5539028"/>
              <a:ext cx="998154" cy="390012"/>
            </a:xfrm>
            <a:prstGeom prst="rect">
              <a:avLst/>
            </a:prstGeom>
          </p:spPr>
        </p:pic>
        <p:pic>
          <p:nvPicPr>
            <p:cNvPr id="11" name="Picture 10" descr="rays-green-01-01.png"/>
            <p:cNvPicPr>
              <a:picLocks noChangeAspect="1"/>
            </p:cNvPicPr>
            <p:nvPr/>
          </p:nvPicPr>
          <p:blipFill>
            <a:blip r:embed="rId4"/>
            <a:stretch>
              <a:fillRect/>
            </a:stretch>
          </p:blipFill>
          <p:spPr>
            <a:xfrm>
              <a:off x="2227040" y="5539028"/>
              <a:ext cx="1029626" cy="390012"/>
            </a:xfrm>
            <a:prstGeom prst="rect">
              <a:avLst/>
            </a:prstGeom>
          </p:spPr>
        </p:pic>
      </p:grpSp>
      <p:sp>
        <p:nvSpPr>
          <p:cNvPr id="12" name="Text Placeholder 2"/>
          <p:cNvSpPr txBox="1">
            <a:spLocks/>
          </p:cNvSpPr>
          <p:nvPr/>
        </p:nvSpPr>
        <p:spPr bwMode="auto">
          <a:xfrm>
            <a:off x="876336" y="1349237"/>
            <a:ext cx="1322677" cy="6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buNone/>
            </a:pPr>
            <a:r>
              <a:rPr lang="en-US" sz="2400" kern="1200" dirty="0" smtClean="0">
                <a:solidFill>
                  <a:schemeClr val="accent6">
                    <a:lumMod val="50000"/>
                  </a:schemeClr>
                </a:solidFill>
              </a:rPr>
              <a:t>5GHz</a:t>
            </a:r>
          </a:p>
        </p:txBody>
      </p:sp>
      <p:sp>
        <p:nvSpPr>
          <p:cNvPr id="13" name="Text Placeholder 2"/>
          <p:cNvSpPr txBox="1">
            <a:spLocks/>
          </p:cNvSpPr>
          <p:nvPr/>
        </p:nvSpPr>
        <p:spPr bwMode="auto">
          <a:xfrm>
            <a:off x="7490125" y="1372766"/>
            <a:ext cx="1322677" cy="6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buNone/>
            </a:pPr>
            <a:r>
              <a:rPr lang="en-US" sz="2400" kern="1200" dirty="0" smtClean="0">
                <a:solidFill>
                  <a:schemeClr val="accent6">
                    <a:lumMod val="50000"/>
                  </a:schemeClr>
                </a:solidFill>
              </a:rPr>
              <a:t>2.4GHz</a:t>
            </a:r>
          </a:p>
        </p:txBody>
      </p:sp>
      <p:sp>
        <p:nvSpPr>
          <p:cNvPr id="14" name="Text Placeholder 2"/>
          <p:cNvSpPr txBox="1">
            <a:spLocks/>
          </p:cNvSpPr>
          <p:nvPr/>
        </p:nvSpPr>
        <p:spPr bwMode="gray">
          <a:xfrm>
            <a:off x="455941" y="2589088"/>
            <a:ext cx="4051126" cy="238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1" fontAlgn="base" hangingPunct="1">
              <a:spcBef>
                <a:spcPts val="800"/>
              </a:spcBef>
              <a:spcAft>
                <a:spcPts val="400"/>
              </a:spcAft>
              <a:buClr>
                <a:srgbClr val="F37B19"/>
              </a:buClr>
              <a:buSzPct val="100000"/>
              <a:buFont typeface="Arial" charset="0"/>
              <a:buChar char="•"/>
              <a:defRPr sz="2200" b="1">
                <a:solidFill>
                  <a:srgbClr val="474E5A"/>
                </a:solidFill>
                <a:latin typeface="+mn-lt"/>
                <a:ea typeface="ＭＳ Ｐゴシック" charset="0"/>
                <a:cs typeface="ＭＳ Ｐゴシック" charset="0"/>
              </a:defRPr>
            </a:lvl1pPr>
            <a:lvl2pPr marL="515938" indent="-171450" algn="l" rtl="0" eaLnBrk="1" fontAlgn="base" hangingPunct="1">
              <a:spcBef>
                <a:spcPct val="0"/>
              </a:spcBef>
              <a:spcAft>
                <a:spcPts val="500"/>
              </a:spcAft>
              <a:buClr>
                <a:srgbClr val="4EB6D1"/>
              </a:buClr>
              <a:buSzPct val="90000"/>
              <a:buFont typeface="Lucida Grande" charset="0"/>
              <a:buChar char="­"/>
              <a:defRPr sz="2000">
                <a:solidFill>
                  <a:srgbClr val="474E5A"/>
                </a:solidFill>
                <a:latin typeface="+mn-lt"/>
                <a:ea typeface="ＭＳ Ｐゴシック" charset="0"/>
              </a:defRPr>
            </a:lvl2pPr>
            <a:lvl3pPr marL="862013" indent="-173038" algn="l" defTabSz="909638" rtl="0" eaLnBrk="1" fontAlgn="base" hangingPunct="1">
              <a:spcBef>
                <a:spcPct val="0"/>
              </a:spcBef>
              <a:spcAft>
                <a:spcPts val="500"/>
              </a:spcAft>
              <a:buClr>
                <a:srgbClr val="539743"/>
              </a:buClr>
              <a:buSzPct val="100000"/>
              <a:buFont typeface="Arial" charset="0"/>
              <a:buChar char="•"/>
              <a:defRPr>
                <a:solidFill>
                  <a:srgbClr val="474E5A"/>
                </a:solidFill>
                <a:latin typeface="+mn-lt"/>
                <a:ea typeface="ＭＳ Ｐゴシック" charset="0"/>
              </a:defRPr>
            </a:lvl3pPr>
            <a:lvl4pPr marL="1201738" indent="-177800" algn="l" rtl="0" eaLnBrk="1" fontAlgn="base" hangingPunct="1">
              <a:spcBef>
                <a:spcPct val="0"/>
              </a:spcBef>
              <a:spcAft>
                <a:spcPts val="500"/>
              </a:spcAft>
              <a:buClr>
                <a:srgbClr val="002354"/>
              </a:buClr>
              <a:buFont typeface="Arial" charset="0"/>
              <a:buChar char="–"/>
              <a:defRPr sz="1600">
                <a:solidFill>
                  <a:srgbClr val="474E5A"/>
                </a:solidFill>
                <a:latin typeface="+mn-lt"/>
                <a:ea typeface="ＭＳ Ｐゴシック" charset="0"/>
              </a:defRPr>
            </a:lvl4pPr>
            <a:lvl5pPr marL="1541463" indent="-173038" algn="l" rtl="0" eaLnBrk="1" fontAlgn="base" hangingPunct="1">
              <a:spcBef>
                <a:spcPct val="0"/>
              </a:spcBef>
              <a:spcAft>
                <a:spcPts val="500"/>
              </a:spcAft>
              <a:buClr>
                <a:srgbClr val="18668E"/>
              </a:buClr>
              <a:buFont typeface="Wingdings" charset="0"/>
              <a:buChar char="§"/>
              <a:defRPr sz="1600">
                <a:solidFill>
                  <a:srgbClr val="474E5A"/>
                </a:solidFill>
                <a:latin typeface="+mn-lt"/>
                <a:ea typeface="ＭＳ Ｐゴシック" charset="0"/>
              </a:defRPr>
            </a:lvl5pPr>
            <a:lvl6pPr marL="18891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9pPr>
          </a:lstStyle>
          <a:p>
            <a:pPr marL="0" indent="0" algn="ctr">
              <a:buFont typeface="Arial" charset="0"/>
              <a:buNone/>
            </a:pPr>
            <a:r>
              <a:rPr lang="en-US" sz="2400" kern="1200" dirty="0" smtClean="0">
                <a:solidFill>
                  <a:srgbClr val="F37C18"/>
                </a:solidFill>
              </a:rPr>
              <a:t>Future Proof</a:t>
            </a:r>
          </a:p>
          <a:p>
            <a:pPr marL="0" indent="0">
              <a:buFont typeface="Arial" charset="0"/>
              <a:buNone/>
            </a:pPr>
            <a:r>
              <a:rPr lang="en-US" sz="1800" kern="1200" dirty="0" smtClean="0">
                <a:solidFill>
                  <a:schemeClr val="bg2">
                    <a:lumMod val="25000"/>
                  </a:schemeClr>
                </a:solidFill>
              </a:rPr>
              <a:t>Software Programmable Radio</a:t>
            </a:r>
          </a:p>
          <a:p>
            <a:pPr lvl="1" eaLnBrk="0" hangingPunct="0">
              <a:spcBef>
                <a:spcPts val="0"/>
              </a:spcBef>
            </a:pPr>
            <a:r>
              <a:rPr lang="en-US" sz="1600" dirty="0" smtClean="0"/>
              <a:t>Choose 5GHz </a:t>
            </a:r>
            <a:r>
              <a:rPr lang="en-US" sz="1600" dirty="0"/>
              <a:t>or </a:t>
            </a:r>
            <a:r>
              <a:rPr lang="en-US" sz="1600" dirty="0" smtClean="0"/>
              <a:t>2.4GHz to adapt to changing </a:t>
            </a:r>
            <a:r>
              <a:rPr lang="en-US" sz="1600" dirty="0"/>
              <a:t>Wi-Fi </a:t>
            </a:r>
            <a:r>
              <a:rPr lang="en-US" sz="1600" dirty="0" smtClean="0"/>
              <a:t>clients, compared to traditional APs that are fixed configuration.</a:t>
            </a:r>
            <a:endParaRPr lang="en-US" sz="1600" dirty="0"/>
          </a:p>
        </p:txBody>
      </p:sp>
      <p:cxnSp>
        <p:nvCxnSpPr>
          <p:cNvPr id="15" name="Straight Connector 14"/>
          <p:cNvCxnSpPr/>
          <p:nvPr/>
        </p:nvCxnSpPr>
        <p:spPr bwMode="auto">
          <a:xfrm>
            <a:off x="4623631" y="2527443"/>
            <a:ext cx="12329" cy="3772670"/>
          </a:xfrm>
          <a:prstGeom prst="line">
            <a:avLst/>
          </a:prstGeom>
          <a:solidFill>
            <a:schemeClr val="accent1"/>
          </a:solidFill>
          <a:ln w="19050" cap="flat" cmpd="sng" algn="ctr">
            <a:solidFill>
              <a:schemeClr val="bg2">
                <a:lumMod val="50000"/>
              </a:schemeClr>
            </a:solidFill>
            <a:prstDash val="lgDash"/>
            <a:round/>
            <a:headEnd type="none" w="med" len="med"/>
            <a:tailEnd type="none" w="med" len="med"/>
          </a:ln>
          <a:effectLst/>
        </p:spPr>
      </p:cxnSp>
      <p:grpSp>
        <p:nvGrpSpPr>
          <p:cNvPr id="16" name="Group 15"/>
          <p:cNvGrpSpPr/>
          <p:nvPr/>
        </p:nvGrpSpPr>
        <p:grpSpPr>
          <a:xfrm>
            <a:off x="509005" y="4697343"/>
            <a:ext cx="3767058" cy="853727"/>
            <a:chOff x="558325" y="4956252"/>
            <a:chExt cx="3767058" cy="853727"/>
          </a:xfrm>
        </p:grpSpPr>
        <p:pic>
          <p:nvPicPr>
            <p:cNvPr id="17" name="Picture 16" descr="array.png"/>
            <p:cNvPicPr>
              <a:picLocks noChangeAspect="1"/>
            </p:cNvPicPr>
            <p:nvPr/>
          </p:nvPicPr>
          <p:blipFill>
            <a:blip r:embed="rId2"/>
            <a:stretch>
              <a:fillRect/>
            </a:stretch>
          </p:blipFill>
          <p:spPr>
            <a:xfrm rot="10800000">
              <a:off x="1858735" y="4956252"/>
              <a:ext cx="1159363" cy="853727"/>
            </a:xfrm>
            <a:prstGeom prst="rect">
              <a:avLst/>
            </a:prstGeom>
          </p:spPr>
        </p:pic>
        <p:pic>
          <p:nvPicPr>
            <p:cNvPr id="18" name="Picture 17" descr="rays-green-01-01.png"/>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rot="10800000">
              <a:off x="558325" y="5112352"/>
              <a:ext cx="1419974" cy="541526"/>
            </a:xfrm>
            <a:prstGeom prst="rect">
              <a:avLst/>
            </a:prstGeom>
          </p:spPr>
        </p:pic>
        <p:pic>
          <p:nvPicPr>
            <p:cNvPr id="19" name="Picture 18" descr="rays-green-01-01.png"/>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2905409" y="5116804"/>
              <a:ext cx="1419974" cy="541526"/>
            </a:xfrm>
            <a:prstGeom prst="rect">
              <a:avLst/>
            </a:prstGeom>
          </p:spPr>
        </p:pic>
      </p:grpSp>
    </p:spTree>
    <p:extLst>
      <p:ext uri="{BB962C8B-B14F-4D97-AF65-F5344CB8AC3E}">
        <p14:creationId xmlns:p14="http://schemas.microsoft.com/office/powerpoint/2010/main" val="346807553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6250" y="457200"/>
            <a:ext cx="8220075" cy="544087"/>
          </a:xfrm>
        </p:spPr>
        <p:txBody>
          <a:bodyPr/>
          <a:lstStyle/>
          <a:p>
            <a:r>
              <a:rPr lang="en-US" dirty="0"/>
              <a:t>Key Features – Flexible R</a:t>
            </a:r>
            <a:r>
              <a:rPr lang="en-US" dirty="0" smtClean="0"/>
              <a:t>adio </a:t>
            </a:r>
            <a:r>
              <a:rPr lang="en-US" dirty="0"/>
              <a:t>C</a:t>
            </a:r>
            <a:r>
              <a:rPr lang="en-US" dirty="0" smtClean="0"/>
              <a:t>ontrol</a:t>
            </a:r>
            <a:endParaRPr lang="en-US" dirty="0"/>
          </a:p>
        </p:txBody>
      </p:sp>
      <p:sp>
        <p:nvSpPr>
          <p:cNvPr id="7" name="Content Placeholder 2"/>
          <p:cNvSpPr>
            <a:spLocks noGrp="1"/>
          </p:cNvSpPr>
          <p:nvPr>
            <p:ph idx="1"/>
          </p:nvPr>
        </p:nvSpPr>
        <p:spPr>
          <a:xfrm>
            <a:off x="470330" y="1175855"/>
            <a:ext cx="8230776" cy="4996345"/>
          </a:xfrm>
        </p:spPr>
        <p:txBody>
          <a:bodyPr/>
          <a:lstStyle/>
          <a:p>
            <a:r>
              <a:rPr lang="en-US" sz="1800" dirty="0" smtClean="0"/>
              <a:t>Individually control each radio by:</a:t>
            </a:r>
          </a:p>
          <a:p>
            <a:pPr lvl="1"/>
            <a:r>
              <a:rPr lang="en-US" sz="1600" dirty="0" smtClean="0"/>
              <a:t>Band – set to 2.4GHz or 5GHz operation</a:t>
            </a:r>
          </a:p>
          <a:p>
            <a:pPr lvl="1"/>
            <a:r>
              <a:rPr lang="en-US" sz="1600" dirty="0"/>
              <a:t>Channel – manual or automatic configuration</a:t>
            </a:r>
          </a:p>
          <a:p>
            <a:pPr lvl="1"/>
            <a:r>
              <a:rPr lang="en-US" sz="1600" dirty="0"/>
              <a:t>Cell size – manual or automatic configuration from 1 to 20dBm</a:t>
            </a:r>
          </a:p>
          <a:p>
            <a:pPr lvl="1"/>
            <a:r>
              <a:rPr lang="en-US" sz="1600" dirty="0" smtClean="0"/>
              <a:t>Wi-Fi Mode – set to 11n only, 11b only, 11bgn, etc.</a:t>
            </a:r>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800" dirty="0" smtClean="0"/>
          </a:p>
          <a:p>
            <a:r>
              <a:rPr lang="en-US" sz="1800" dirty="0" smtClean="0"/>
              <a:t>Individually assign radios to separate SSIDs</a:t>
            </a: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301" y="5386391"/>
            <a:ext cx="8771467" cy="131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301" y="2785585"/>
            <a:ext cx="8771467" cy="193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2391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6250" y="446513"/>
            <a:ext cx="8220075" cy="544087"/>
          </a:xfrm>
        </p:spPr>
        <p:txBody>
          <a:bodyPr/>
          <a:lstStyle/>
          <a:p>
            <a:r>
              <a:rPr lang="en-US" dirty="0"/>
              <a:t>Key Features – W</a:t>
            </a:r>
            <a:r>
              <a:rPr lang="en-US" dirty="0" smtClean="0"/>
              <a:t>ireless IDS/IPS</a:t>
            </a:r>
            <a:endParaRPr lang="en-US" dirty="0"/>
          </a:p>
        </p:txBody>
      </p:sp>
      <p:sp>
        <p:nvSpPr>
          <p:cNvPr id="7" name="Content Placeholder 2"/>
          <p:cNvSpPr>
            <a:spLocks noGrp="1"/>
          </p:cNvSpPr>
          <p:nvPr>
            <p:ph idx="1"/>
          </p:nvPr>
        </p:nvSpPr>
        <p:spPr>
          <a:xfrm>
            <a:off x="470330" y="1050554"/>
            <a:ext cx="8230776" cy="5247014"/>
          </a:xfrm>
        </p:spPr>
        <p:txBody>
          <a:bodyPr/>
          <a:lstStyle/>
          <a:p>
            <a:r>
              <a:rPr lang="en-US" sz="1800" dirty="0" smtClean="0"/>
              <a:t>Intrusion Detection and Prevention integrated into each AP with dedicated radio resource</a:t>
            </a:r>
          </a:p>
          <a:p>
            <a:r>
              <a:rPr lang="en-US" sz="1800" dirty="0" smtClean="0"/>
              <a:t>Classify rogues (Approved/Known/Unknown) and optionally block</a:t>
            </a:r>
          </a:p>
          <a:p>
            <a:endParaRPr lang="en-US" sz="1800" dirty="0"/>
          </a:p>
          <a:p>
            <a:endParaRPr lang="en-US" sz="1800" dirty="0" smtClean="0"/>
          </a:p>
          <a:p>
            <a:r>
              <a:rPr lang="en-US" sz="1800" dirty="0" err="1" smtClean="0"/>
              <a:t>DoS</a:t>
            </a:r>
            <a:r>
              <a:rPr lang="en-US" sz="1800" dirty="0" smtClean="0"/>
              <a:t> and impersonation attack recognition and alerting</a:t>
            </a:r>
          </a:p>
          <a:p>
            <a:r>
              <a:rPr lang="en-US" sz="1800" dirty="0" smtClean="0"/>
              <a:t>Configurable threat thresholds</a:t>
            </a:r>
          </a:p>
          <a:p>
            <a:endParaRPr lang="en-US" sz="1800" dirty="0" smtClean="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7288" y="2155517"/>
            <a:ext cx="8748889" cy="56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7289" y="3865533"/>
            <a:ext cx="8748889" cy="246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44848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6250" y="370313"/>
            <a:ext cx="8220075" cy="544087"/>
          </a:xfrm>
        </p:spPr>
        <p:txBody>
          <a:bodyPr/>
          <a:lstStyle/>
          <a:p>
            <a:r>
              <a:rPr lang="en-US" dirty="0"/>
              <a:t>Key Features – </a:t>
            </a:r>
            <a:r>
              <a:rPr lang="en-US" dirty="0" smtClean="0"/>
              <a:t>Spectrum </a:t>
            </a:r>
            <a:r>
              <a:rPr lang="en-US" dirty="0"/>
              <a:t>A</a:t>
            </a:r>
            <a:r>
              <a:rPr lang="en-US" dirty="0" smtClean="0"/>
              <a:t>nalysis</a:t>
            </a:r>
            <a:endParaRPr lang="en-US" dirty="0"/>
          </a:p>
        </p:txBody>
      </p:sp>
      <p:sp>
        <p:nvSpPr>
          <p:cNvPr id="7" name="Content Placeholder 2"/>
          <p:cNvSpPr>
            <a:spLocks noGrp="1"/>
          </p:cNvSpPr>
          <p:nvPr>
            <p:ph idx="1"/>
          </p:nvPr>
        </p:nvSpPr>
        <p:spPr>
          <a:xfrm>
            <a:off x="470330" y="1050554"/>
            <a:ext cx="8230776" cy="5247014"/>
          </a:xfrm>
        </p:spPr>
        <p:txBody>
          <a:bodyPr/>
          <a:lstStyle/>
          <a:p>
            <a:r>
              <a:rPr lang="en-US" sz="1800" dirty="0" smtClean="0"/>
              <a:t>Leverage dedicated monitor radio in each AP</a:t>
            </a:r>
          </a:p>
          <a:p>
            <a:r>
              <a:rPr lang="en-US" sz="1800" dirty="0" smtClean="0"/>
              <a:t>24/7 monitoring of RF spectrum across all Wi-Fi channels</a:t>
            </a:r>
          </a:p>
          <a:p>
            <a:r>
              <a:rPr lang="en-US" sz="1800" dirty="0" smtClean="0"/>
              <a:t>Activity, Noise/Interference, SNR, Errors, Average signal, etc.</a:t>
            </a:r>
            <a:endParaRPr lang="en-US" sz="160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45095" y="2350367"/>
            <a:ext cx="5514172" cy="397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9995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3" y="365555"/>
            <a:ext cx="8229600" cy="838200"/>
          </a:xfrm>
        </p:spPr>
        <p:txBody>
          <a:bodyPr/>
          <a:lstStyle/>
          <a:p>
            <a:r>
              <a:rPr lang="en-US" dirty="0" smtClean="0"/>
              <a:t>WOS – Wireless Orchestration System</a:t>
            </a:r>
            <a:endParaRPr lang="en-US" dirty="0"/>
          </a:p>
        </p:txBody>
      </p:sp>
      <p:sp>
        <p:nvSpPr>
          <p:cNvPr id="3" name="Content Placeholder 2"/>
          <p:cNvSpPr>
            <a:spLocks noGrp="1"/>
          </p:cNvSpPr>
          <p:nvPr>
            <p:ph idx="4294967295"/>
          </p:nvPr>
        </p:nvSpPr>
        <p:spPr>
          <a:xfrm>
            <a:off x="451296" y="1458912"/>
            <a:ext cx="8311704" cy="5246688"/>
          </a:xfrm>
        </p:spPr>
        <p:txBody>
          <a:bodyPr/>
          <a:lstStyle/>
          <a:p>
            <a:pPr lvl="1"/>
            <a:r>
              <a:rPr lang="en-US" sz="2400" dirty="0" smtClean="0"/>
              <a:t> WOS is delivered as a .ova file</a:t>
            </a:r>
          </a:p>
          <a:p>
            <a:pPr lvl="1"/>
            <a:r>
              <a:rPr lang="en-US" sz="2400" dirty="0" smtClean="0"/>
              <a:t> </a:t>
            </a:r>
            <a:r>
              <a:rPr lang="en-US" sz="2400" dirty="0"/>
              <a:t>The Virtual Appliance package must be installed on a server running VMware</a:t>
            </a:r>
            <a:r>
              <a:rPr lang="en-US" sz="2400" dirty="0" smtClean="0"/>
              <a:t>™ or MS Hyper-V</a:t>
            </a:r>
            <a:r>
              <a:rPr lang="en-US" sz="2400" smtClean="0"/>
              <a:t>. </a:t>
            </a:r>
          </a:p>
          <a:p>
            <a:pPr lvl="1"/>
            <a:r>
              <a:rPr lang="en-US" sz="2400" smtClean="0"/>
              <a:t>To </a:t>
            </a:r>
            <a:r>
              <a:rPr lang="en-US" sz="2400" dirty="0"/>
              <a:t>access the web client, set your browser’s URL to this IP </a:t>
            </a:r>
            <a:r>
              <a:rPr lang="en-US" sz="2400" dirty="0" smtClean="0"/>
              <a:t>address of the WOS server , </a:t>
            </a:r>
            <a:r>
              <a:rPr lang="en-US" sz="2400" dirty="0"/>
              <a:t>followed by </a:t>
            </a:r>
            <a:r>
              <a:rPr lang="en-US" sz="2400" dirty="0" smtClean="0"/>
              <a:t>port </a:t>
            </a:r>
            <a:r>
              <a:rPr lang="en-US" sz="2400" b="1" dirty="0" smtClean="0"/>
              <a:t>:9090</a:t>
            </a:r>
            <a:r>
              <a:rPr lang="en-US" sz="2400" dirty="0"/>
              <a:t>. </a:t>
            </a:r>
            <a:endParaRPr lang="en-US" sz="2400" dirty="0" smtClean="0"/>
          </a:p>
          <a:p>
            <a:pPr lvl="2"/>
            <a:r>
              <a:rPr lang="en-US" sz="2000" dirty="0" smtClean="0"/>
              <a:t>Login=admin/admin</a:t>
            </a:r>
          </a:p>
          <a:p>
            <a:pPr marL="457200" lvl="1" indent="0">
              <a:buNone/>
            </a:pPr>
            <a:endParaRPr lang="en-US" sz="1800" dirty="0"/>
          </a:p>
          <a:p>
            <a:pPr marL="0" indent="0">
              <a:buNone/>
            </a:pPr>
            <a:endParaRPr lang="en-US" dirty="0"/>
          </a:p>
        </p:txBody>
      </p:sp>
      <p:sp>
        <p:nvSpPr>
          <p:cNvPr id="12" name="Freeform 11"/>
          <p:cNvSpPr/>
          <p:nvPr/>
        </p:nvSpPr>
        <p:spPr bwMode="auto">
          <a:xfrm>
            <a:off x="5887299" y="1211608"/>
            <a:ext cx="2403261" cy="1064659"/>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 name="connsiteX0" fmla="*/ 0 w 390849"/>
              <a:gd name="connsiteY0" fmla="*/ 240403 h 416031"/>
              <a:gd name="connsiteX1" fmla="*/ 182834 w 390849"/>
              <a:gd name="connsiteY1" fmla="*/ 0 h 416031"/>
              <a:gd name="connsiteX2" fmla="*/ 390849 w 390849"/>
              <a:gd name="connsiteY2" fmla="*/ 0 h 416031"/>
              <a:gd name="connsiteX3" fmla="*/ 78826 w 390849"/>
              <a:gd name="connsiteY3" fmla="*/ 416031 h 416031"/>
              <a:gd name="connsiteX0" fmla="*/ 0 w 390849"/>
              <a:gd name="connsiteY0" fmla="*/ 240403 h 240403"/>
              <a:gd name="connsiteX1" fmla="*/ 182834 w 390849"/>
              <a:gd name="connsiteY1" fmla="*/ 0 h 240403"/>
              <a:gd name="connsiteX2" fmla="*/ 390849 w 390849"/>
              <a:gd name="connsiteY2" fmla="*/ 0 h 240403"/>
              <a:gd name="connsiteX3" fmla="*/ 215678 w 390849"/>
              <a:gd name="connsiteY3" fmla="*/ 238670 h 240403"/>
              <a:gd name="connsiteX0" fmla="*/ 0 w 350341"/>
              <a:gd name="connsiteY0" fmla="*/ 240403 h 240403"/>
              <a:gd name="connsiteX1" fmla="*/ 182834 w 350341"/>
              <a:gd name="connsiteY1" fmla="*/ 0 h 240403"/>
              <a:gd name="connsiteX2" fmla="*/ 350341 w 350341"/>
              <a:gd name="connsiteY2" fmla="*/ 68973 h 240403"/>
              <a:gd name="connsiteX3" fmla="*/ 215678 w 350341"/>
              <a:gd name="connsiteY3" fmla="*/ 238670 h 240403"/>
              <a:gd name="connsiteX0" fmla="*/ 0 w 350341"/>
              <a:gd name="connsiteY0" fmla="*/ 176904 h 176904"/>
              <a:gd name="connsiteX1" fmla="*/ 130283 w 350341"/>
              <a:gd name="connsiteY1" fmla="*/ 0 h 176904"/>
              <a:gd name="connsiteX2" fmla="*/ 350341 w 350341"/>
              <a:gd name="connsiteY2" fmla="*/ 5474 h 176904"/>
              <a:gd name="connsiteX3" fmla="*/ 215678 w 350341"/>
              <a:gd name="connsiteY3" fmla="*/ 175171 h 176904"/>
              <a:gd name="connsiteX0" fmla="*/ 0 w 355815"/>
              <a:gd name="connsiteY0" fmla="*/ 177999 h 177999"/>
              <a:gd name="connsiteX1" fmla="*/ 130283 w 355815"/>
              <a:gd name="connsiteY1" fmla="*/ 1095 h 177999"/>
              <a:gd name="connsiteX2" fmla="*/ 355815 w 355815"/>
              <a:gd name="connsiteY2" fmla="*/ 0 h 177999"/>
              <a:gd name="connsiteX3" fmla="*/ 215678 w 355815"/>
              <a:gd name="connsiteY3" fmla="*/ 176266 h 177999"/>
              <a:gd name="connsiteX0" fmla="*/ 45983 w 401798"/>
              <a:gd name="connsiteY0" fmla="*/ 177999 h 177999"/>
              <a:gd name="connsiteX1" fmla="*/ 0 w 401798"/>
              <a:gd name="connsiteY1" fmla="*/ 170135 h 177999"/>
              <a:gd name="connsiteX2" fmla="*/ 176266 w 401798"/>
              <a:gd name="connsiteY2" fmla="*/ 1095 h 177999"/>
              <a:gd name="connsiteX3" fmla="*/ 401798 w 401798"/>
              <a:gd name="connsiteY3" fmla="*/ 0 h 177999"/>
              <a:gd name="connsiteX4" fmla="*/ 261661 w 401798"/>
              <a:gd name="connsiteY4" fmla="*/ 176266 h 177999"/>
              <a:gd name="connsiteX0" fmla="*/ 45983 w 401798"/>
              <a:gd name="connsiteY0" fmla="*/ 177999 h 177999"/>
              <a:gd name="connsiteX1" fmla="*/ 0 w 401798"/>
              <a:gd name="connsiteY1" fmla="*/ 170135 h 177999"/>
              <a:gd name="connsiteX2" fmla="*/ 129189 w 401798"/>
              <a:gd name="connsiteY2" fmla="*/ 0 h 177999"/>
              <a:gd name="connsiteX3" fmla="*/ 401798 w 401798"/>
              <a:gd name="connsiteY3" fmla="*/ 0 h 177999"/>
              <a:gd name="connsiteX4" fmla="*/ 261661 w 401798"/>
              <a:gd name="connsiteY4" fmla="*/ 176266 h 17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98" h="177999">
                <a:moveTo>
                  <a:pt x="45983" y="177999"/>
                </a:moveTo>
                <a:lnTo>
                  <a:pt x="0" y="170135"/>
                </a:lnTo>
                <a:lnTo>
                  <a:pt x="129189" y="0"/>
                </a:lnTo>
                <a:lnTo>
                  <a:pt x="401798" y="0"/>
                </a:lnTo>
                <a:lnTo>
                  <a:pt x="261661" y="176266"/>
                </a:lnTo>
              </a:path>
            </a:pathLst>
          </a:custGeom>
          <a:gradFill flip="none" rotWithShape="1">
            <a:gsLst>
              <a:gs pos="0">
                <a:schemeClr val="bg1">
                  <a:alpha val="8000"/>
                </a:schemeClr>
              </a:gs>
              <a:gs pos="100000">
                <a:schemeClr val="accent1">
                  <a:tint val="23500"/>
                  <a:satMod val="160000"/>
                  <a:alpha val="0"/>
                </a:schemeClr>
              </a:gs>
            </a:gsLst>
            <a:lin ang="162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sp>
        <p:nvSpPr>
          <p:cNvPr id="13" name="Freeform 12"/>
          <p:cNvSpPr/>
          <p:nvPr/>
        </p:nvSpPr>
        <p:spPr bwMode="auto">
          <a:xfrm>
            <a:off x="6126315" y="1203755"/>
            <a:ext cx="1404630" cy="1123705"/>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Lst>
            <a:ahLst/>
            <a:cxnLst>
              <a:cxn ang="0">
                <a:pos x="connsiteX0" y="connsiteY0"/>
              </a:cxn>
              <a:cxn ang="0">
                <a:pos x="connsiteX1" y="connsiteY1"/>
              </a:cxn>
              <a:cxn ang="0">
                <a:pos x="connsiteX2" y="connsiteY2"/>
              </a:cxn>
              <a:cxn ang="0">
                <a:pos x="connsiteX3" y="connsiteY3"/>
              </a:cxn>
            </a:cxnLst>
            <a:rect l="l" t="t" r="r" b="b"/>
            <a:pathLst>
              <a:path w="520038" h="416031">
                <a:moveTo>
                  <a:pt x="0" y="407363"/>
                </a:moveTo>
                <a:lnTo>
                  <a:pt x="312023" y="0"/>
                </a:lnTo>
                <a:lnTo>
                  <a:pt x="520038" y="0"/>
                </a:lnTo>
                <a:lnTo>
                  <a:pt x="208015" y="416031"/>
                </a:lnTo>
              </a:path>
            </a:pathLst>
          </a:custGeom>
          <a:gradFill flip="none" rotWithShape="1">
            <a:gsLst>
              <a:gs pos="0">
                <a:schemeClr val="bg1">
                  <a:alpha val="12000"/>
                </a:schemeClr>
              </a:gs>
              <a:gs pos="100000">
                <a:schemeClr val="accent1">
                  <a:tint val="23500"/>
                  <a:satMod val="160000"/>
                  <a:alpha val="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sp>
        <p:nvSpPr>
          <p:cNvPr id="14" name="Freeform 13"/>
          <p:cNvSpPr/>
          <p:nvPr/>
        </p:nvSpPr>
        <p:spPr bwMode="auto">
          <a:xfrm>
            <a:off x="6371892" y="1139526"/>
            <a:ext cx="1394876" cy="1115902"/>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Lst>
            <a:ahLst/>
            <a:cxnLst>
              <a:cxn ang="0">
                <a:pos x="connsiteX0" y="connsiteY0"/>
              </a:cxn>
              <a:cxn ang="0">
                <a:pos x="connsiteX1" y="connsiteY1"/>
              </a:cxn>
              <a:cxn ang="0">
                <a:pos x="connsiteX2" y="connsiteY2"/>
              </a:cxn>
              <a:cxn ang="0">
                <a:pos x="connsiteX3" y="connsiteY3"/>
              </a:cxn>
            </a:cxnLst>
            <a:rect l="l" t="t" r="r" b="b"/>
            <a:pathLst>
              <a:path w="520038" h="416031">
                <a:moveTo>
                  <a:pt x="0" y="407363"/>
                </a:moveTo>
                <a:lnTo>
                  <a:pt x="312023" y="0"/>
                </a:lnTo>
                <a:lnTo>
                  <a:pt x="520038" y="0"/>
                </a:lnTo>
                <a:lnTo>
                  <a:pt x="208015" y="416031"/>
                </a:lnTo>
              </a:path>
            </a:pathLst>
          </a:custGeom>
          <a:gradFill flip="none" rotWithShape="1">
            <a:gsLst>
              <a:gs pos="6000">
                <a:schemeClr val="bg1">
                  <a:alpha val="8000"/>
                </a:schemeClr>
              </a:gs>
              <a:gs pos="100000">
                <a:schemeClr val="accent1">
                  <a:tint val="23500"/>
                  <a:satMod val="160000"/>
                  <a:alpha val="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sp>
        <p:nvSpPr>
          <p:cNvPr id="15" name="Freeform 14"/>
          <p:cNvSpPr/>
          <p:nvPr/>
        </p:nvSpPr>
        <p:spPr bwMode="auto">
          <a:xfrm>
            <a:off x="7011439" y="1172174"/>
            <a:ext cx="1030282" cy="1063607"/>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 name="connsiteX0" fmla="*/ 0 w 397730"/>
              <a:gd name="connsiteY0" fmla="*/ 410081 h 418749"/>
              <a:gd name="connsiteX1" fmla="*/ 312023 w 397730"/>
              <a:gd name="connsiteY1" fmla="*/ 2718 h 418749"/>
              <a:gd name="connsiteX2" fmla="*/ 397730 w 397730"/>
              <a:gd name="connsiteY2" fmla="*/ 0 h 418749"/>
              <a:gd name="connsiteX3" fmla="*/ 208015 w 397730"/>
              <a:gd name="connsiteY3" fmla="*/ 418749 h 418749"/>
              <a:gd name="connsiteX0" fmla="*/ 0 w 397730"/>
              <a:gd name="connsiteY0" fmla="*/ 410081 h 410595"/>
              <a:gd name="connsiteX1" fmla="*/ 312023 w 397730"/>
              <a:gd name="connsiteY1" fmla="*/ 2718 h 410595"/>
              <a:gd name="connsiteX2" fmla="*/ 397730 w 397730"/>
              <a:gd name="connsiteY2" fmla="*/ 0 h 410595"/>
              <a:gd name="connsiteX3" fmla="*/ 88424 w 397730"/>
              <a:gd name="connsiteY3" fmla="*/ 410595 h 410595"/>
            </a:gdLst>
            <a:ahLst/>
            <a:cxnLst>
              <a:cxn ang="0">
                <a:pos x="connsiteX0" y="connsiteY0"/>
              </a:cxn>
              <a:cxn ang="0">
                <a:pos x="connsiteX1" y="connsiteY1"/>
              </a:cxn>
              <a:cxn ang="0">
                <a:pos x="connsiteX2" y="connsiteY2"/>
              </a:cxn>
              <a:cxn ang="0">
                <a:pos x="connsiteX3" y="connsiteY3"/>
              </a:cxn>
            </a:cxnLst>
            <a:rect l="l" t="t" r="r" b="b"/>
            <a:pathLst>
              <a:path w="397730" h="410595">
                <a:moveTo>
                  <a:pt x="0" y="410081"/>
                </a:moveTo>
                <a:lnTo>
                  <a:pt x="312023" y="2718"/>
                </a:lnTo>
                <a:lnTo>
                  <a:pt x="397730" y="0"/>
                </a:lnTo>
                <a:lnTo>
                  <a:pt x="88424" y="410595"/>
                </a:lnTo>
              </a:path>
            </a:pathLst>
          </a:custGeom>
          <a:gradFill flip="none" rotWithShape="1">
            <a:gsLst>
              <a:gs pos="0">
                <a:schemeClr val="bg1">
                  <a:alpha val="12000"/>
                </a:schemeClr>
              </a:gs>
              <a:gs pos="100000">
                <a:schemeClr val="accent1">
                  <a:tint val="23500"/>
                  <a:satMod val="160000"/>
                  <a:alpha val="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spTree>
    <p:extLst>
      <p:ext uri="{BB962C8B-B14F-4D97-AF65-F5344CB8AC3E}">
        <p14:creationId xmlns:p14="http://schemas.microsoft.com/office/powerpoint/2010/main" val="15987610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3974"/>
            <a:ext cx="8229600" cy="838200"/>
          </a:xfrm>
        </p:spPr>
        <p:txBody>
          <a:bodyPr/>
          <a:lstStyle/>
          <a:p>
            <a:r>
              <a:rPr lang="fr-FR" sz="2400" dirty="0"/>
              <a:t>WOS Enterprise Server –</a:t>
            </a:r>
            <a:r>
              <a:rPr lang="fr-FR" sz="2400" dirty="0" err="1"/>
              <a:t>Deployment</a:t>
            </a:r>
            <a:r>
              <a:rPr lang="fr-FR" sz="2400" dirty="0"/>
              <a:t> </a:t>
            </a:r>
            <a:r>
              <a:rPr lang="fr-FR" sz="2400" dirty="0" err="1"/>
              <a:t>Recommendations</a:t>
            </a:r>
            <a:endParaRPr lang="en-US" sz="2400" dirty="0"/>
          </a:p>
        </p:txBody>
      </p:sp>
      <p:sp>
        <p:nvSpPr>
          <p:cNvPr id="3" name="Content Placeholder 2"/>
          <p:cNvSpPr>
            <a:spLocks noGrp="1"/>
          </p:cNvSpPr>
          <p:nvPr>
            <p:ph idx="4294967295"/>
          </p:nvPr>
        </p:nvSpPr>
        <p:spPr>
          <a:xfrm>
            <a:off x="451296" y="1458912"/>
            <a:ext cx="8311704" cy="1284288"/>
          </a:xfrm>
        </p:spPr>
        <p:txBody>
          <a:bodyPr/>
          <a:lstStyle/>
          <a:p>
            <a:r>
              <a:rPr lang="fr-FR" dirty="0" smtClean="0"/>
              <a:t>On </a:t>
            </a:r>
            <a:r>
              <a:rPr lang="fr-FR" dirty="0" err="1"/>
              <a:t>Premise</a:t>
            </a:r>
            <a:r>
              <a:rPr lang="fr-FR" dirty="0"/>
              <a:t> Enterprise Solution</a:t>
            </a:r>
          </a:p>
          <a:p>
            <a:pPr marL="0" indent="0">
              <a:buNone/>
            </a:pPr>
            <a:r>
              <a:rPr lang="en-US" dirty="0" smtClean="0"/>
              <a:t>	– </a:t>
            </a:r>
            <a:r>
              <a:rPr lang="en-US" dirty="0"/>
              <a:t>Virtual Appliance - VMware or </a:t>
            </a:r>
            <a:r>
              <a:rPr lang="en-US" dirty="0" smtClean="0"/>
              <a:t>Hyper-V</a:t>
            </a:r>
            <a:endParaRPr lang="en-US" dirty="0"/>
          </a:p>
        </p:txBody>
      </p:sp>
      <p:sp>
        <p:nvSpPr>
          <p:cNvPr id="13" name="Freeform 12"/>
          <p:cNvSpPr/>
          <p:nvPr/>
        </p:nvSpPr>
        <p:spPr bwMode="auto">
          <a:xfrm>
            <a:off x="6126315" y="1203755"/>
            <a:ext cx="1404630" cy="1123705"/>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Lst>
            <a:ahLst/>
            <a:cxnLst>
              <a:cxn ang="0">
                <a:pos x="connsiteX0" y="connsiteY0"/>
              </a:cxn>
              <a:cxn ang="0">
                <a:pos x="connsiteX1" y="connsiteY1"/>
              </a:cxn>
              <a:cxn ang="0">
                <a:pos x="connsiteX2" y="connsiteY2"/>
              </a:cxn>
              <a:cxn ang="0">
                <a:pos x="connsiteX3" y="connsiteY3"/>
              </a:cxn>
            </a:cxnLst>
            <a:rect l="l" t="t" r="r" b="b"/>
            <a:pathLst>
              <a:path w="520038" h="416031">
                <a:moveTo>
                  <a:pt x="0" y="407363"/>
                </a:moveTo>
                <a:lnTo>
                  <a:pt x="312023" y="0"/>
                </a:lnTo>
                <a:lnTo>
                  <a:pt x="520038" y="0"/>
                </a:lnTo>
                <a:lnTo>
                  <a:pt x="208015" y="416031"/>
                </a:lnTo>
              </a:path>
            </a:pathLst>
          </a:custGeom>
          <a:gradFill flip="none" rotWithShape="1">
            <a:gsLst>
              <a:gs pos="0">
                <a:schemeClr val="bg1">
                  <a:alpha val="12000"/>
                </a:schemeClr>
              </a:gs>
              <a:gs pos="100000">
                <a:schemeClr val="accent1">
                  <a:tint val="23500"/>
                  <a:satMod val="160000"/>
                  <a:alpha val="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sp>
        <p:nvSpPr>
          <p:cNvPr id="15" name="Freeform 14"/>
          <p:cNvSpPr/>
          <p:nvPr/>
        </p:nvSpPr>
        <p:spPr bwMode="auto">
          <a:xfrm>
            <a:off x="7011439" y="1172174"/>
            <a:ext cx="1030282" cy="1063607"/>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 name="connsiteX0" fmla="*/ 0 w 397730"/>
              <a:gd name="connsiteY0" fmla="*/ 410081 h 418749"/>
              <a:gd name="connsiteX1" fmla="*/ 312023 w 397730"/>
              <a:gd name="connsiteY1" fmla="*/ 2718 h 418749"/>
              <a:gd name="connsiteX2" fmla="*/ 397730 w 397730"/>
              <a:gd name="connsiteY2" fmla="*/ 0 h 418749"/>
              <a:gd name="connsiteX3" fmla="*/ 208015 w 397730"/>
              <a:gd name="connsiteY3" fmla="*/ 418749 h 418749"/>
              <a:gd name="connsiteX0" fmla="*/ 0 w 397730"/>
              <a:gd name="connsiteY0" fmla="*/ 410081 h 410595"/>
              <a:gd name="connsiteX1" fmla="*/ 312023 w 397730"/>
              <a:gd name="connsiteY1" fmla="*/ 2718 h 410595"/>
              <a:gd name="connsiteX2" fmla="*/ 397730 w 397730"/>
              <a:gd name="connsiteY2" fmla="*/ 0 h 410595"/>
              <a:gd name="connsiteX3" fmla="*/ 88424 w 397730"/>
              <a:gd name="connsiteY3" fmla="*/ 410595 h 410595"/>
            </a:gdLst>
            <a:ahLst/>
            <a:cxnLst>
              <a:cxn ang="0">
                <a:pos x="connsiteX0" y="connsiteY0"/>
              </a:cxn>
              <a:cxn ang="0">
                <a:pos x="connsiteX1" y="connsiteY1"/>
              </a:cxn>
              <a:cxn ang="0">
                <a:pos x="connsiteX2" y="connsiteY2"/>
              </a:cxn>
              <a:cxn ang="0">
                <a:pos x="connsiteX3" y="connsiteY3"/>
              </a:cxn>
            </a:cxnLst>
            <a:rect l="l" t="t" r="r" b="b"/>
            <a:pathLst>
              <a:path w="397730" h="410595">
                <a:moveTo>
                  <a:pt x="0" y="410081"/>
                </a:moveTo>
                <a:lnTo>
                  <a:pt x="312023" y="2718"/>
                </a:lnTo>
                <a:lnTo>
                  <a:pt x="397730" y="0"/>
                </a:lnTo>
                <a:lnTo>
                  <a:pt x="88424" y="410595"/>
                </a:lnTo>
              </a:path>
            </a:pathLst>
          </a:custGeom>
          <a:gradFill flip="none" rotWithShape="1">
            <a:gsLst>
              <a:gs pos="0">
                <a:schemeClr val="bg1">
                  <a:alpha val="12000"/>
                </a:schemeClr>
              </a:gs>
              <a:gs pos="100000">
                <a:schemeClr val="accent1">
                  <a:tint val="23500"/>
                  <a:satMod val="160000"/>
                  <a:alpha val="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55718181"/>
              </p:ext>
            </p:extLst>
          </p:nvPr>
        </p:nvGraphicFramePr>
        <p:xfrm>
          <a:off x="762000" y="2590800"/>
          <a:ext cx="7772400" cy="3266802"/>
        </p:xfrm>
        <a:graphic>
          <a:graphicData uri="http://schemas.openxmlformats.org/drawingml/2006/table">
            <a:tbl>
              <a:tblPr>
                <a:tableStyleId>{21E4AEA4-8DFA-4A89-87EB-49C32662AFE0}</a:tableStyleId>
              </a:tblPr>
              <a:tblGrid>
                <a:gridCol w="2438400"/>
                <a:gridCol w="1844930"/>
                <a:gridCol w="1744535"/>
                <a:gridCol w="1744535"/>
              </a:tblGrid>
              <a:tr h="680269">
                <a:tc>
                  <a:txBody>
                    <a:bodyPr/>
                    <a:lstStyle/>
                    <a:p>
                      <a:pPr algn="l" fontAlgn="ctr"/>
                      <a:r>
                        <a:rPr lang="fr-FR" sz="1100" u="none" strike="noStrike" dirty="0">
                          <a:effectLst/>
                        </a:rPr>
                        <a:t>WOS - VM</a:t>
                      </a:r>
                      <a:endParaRPr lang="fr-FR" sz="1100" b="0" i="0" u="none" strike="noStrike" dirty="0">
                        <a:solidFill>
                          <a:srgbClr val="000000"/>
                        </a:solidFill>
                        <a:effectLst/>
                        <a:latin typeface="Calibri"/>
                      </a:endParaRPr>
                    </a:p>
                  </a:txBody>
                  <a:tcPr marL="7620" marR="7620" marT="7620" marB="0" anchor="ctr"/>
                </a:tc>
                <a:tc>
                  <a:txBody>
                    <a:bodyPr/>
                    <a:lstStyle/>
                    <a:p>
                      <a:pPr algn="ctr" fontAlgn="ctr"/>
                      <a:r>
                        <a:rPr lang="fr-FR" sz="1100" u="none" strike="noStrike" dirty="0">
                          <a:effectLst/>
                        </a:rPr>
                        <a:t>SMALL SCALE INSTALL</a:t>
                      </a:r>
                      <a:endParaRPr lang="fr-FR" sz="1100" b="0" i="0" u="none" strike="noStrike" dirty="0">
                        <a:solidFill>
                          <a:srgbClr val="000000"/>
                        </a:solidFill>
                        <a:effectLst/>
                        <a:latin typeface="Calibri"/>
                      </a:endParaRPr>
                    </a:p>
                  </a:txBody>
                  <a:tcPr marL="7620" marR="7620" marT="7620" marB="0" anchor="ctr"/>
                </a:tc>
                <a:tc>
                  <a:txBody>
                    <a:bodyPr/>
                    <a:lstStyle/>
                    <a:p>
                      <a:pPr algn="ctr" fontAlgn="ctr"/>
                      <a:r>
                        <a:rPr lang="fr-FR" sz="1100" u="none" strike="noStrike">
                          <a:effectLst/>
                        </a:rPr>
                        <a:t>MEDIUM SCALE INSTALL</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LARGE SCALE INSTALL</a:t>
                      </a:r>
                      <a:endParaRPr lang="fr-FR" sz="1100" b="0" i="0" u="none" strike="noStrike">
                        <a:solidFill>
                          <a:srgbClr val="000000"/>
                        </a:solidFill>
                        <a:effectLst/>
                        <a:latin typeface="Calibri"/>
                      </a:endParaRPr>
                    </a:p>
                  </a:txBody>
                  <a:tcPr marL="7620" marR="7620" marT="7620" marB="0" anchor="ctr"/>
                </a:tc>
              </a:tr>
              <a:tr h="362810">
                <a:tc>
                  <a:txBody>
                    <a:bodyPr/>
                    <a:lstStyle/>
                    <a:p>
                      <a:pPr algn="l" fontAlgn="ctr"/>
                      <a:r>
                        <a:rPr lang="fr-FR" sz="1100" u="none" strike="noStrike" dirty="0">
                          <a:effectLst/>
                        </a:rPr>
                        <a:t>Maximum </a:t>
                      </a:r>
                      <a:r>
                        <a:rPr lang="fr-FR" sz="1100" u="none" strike="noStrike" dirty="0" err="1" smtClean="0">
                          <a:effectLst/>
                        </a:rPr>
                        <a:t>APs</a:t>
                      </a:r>
                      <a:endParaRPr lang="fr-FR" sz="1100" b="0" i="0" u="none" strike="noStrike" dirty="0">
                        <a:solidFill>
                          <a:srgbClr val="000000"/>
                        </a:solidFill>
                        <a:effectLst/>
                        <a:latin typeface="Calibri"/>
                      </a:endParaRPr>
                    </a:p>
                  </a:txBody>
                  <a:tcPr marL="7620" marR="7620" marT="7620" marB="0" anchor="ctr"/>
                </a:tc>
                <a:tc>
                  <a:txBody>
                    <a:bodyPr/>
                    <a:lstStyle/>
                    <a:p>
                      <a:pPr algn="ctr" fontAlgn="ctr"/>
                      <a:r>
                        <a:rPr lang="fr-FR" sz="1100" u="none" strike="noStrike" dirty="0" smtClean="0">
                          <a:effectLst/>
                        </a:rPr>
                        <a:t>50</a:t>
                      </a:r>
                      <a:endParaRPr lang="fr-FR" sz="1100" b="0" i="0" u="none" strike="noStrike" dirty="0">
                        <a:solidFill>
                          <a:srgbClr val="000000"/>
                        </a:solidFill>
                        <a:effectLst/>
                        <a:latin typeface="Calibri"/>
                      </a:endParaRPr>
                    </a:p>
                  </a:txBody>
                  <a:tcPr marL="7620" marR="7620" marT="7620" marB="0" anchor="ctr"/>
                </a:tc>
                <a:tc>
                  <a:txBody>
                    <a:bodyPr/>
                    <a:lstStyle/>
                    <a:p>
                      <a:pPr algn="ctr" fontAlgn="ctr"/>
                      <a:r>
                        <a:rPr lang="fr-FR" sz="1100" u="none" strike="noStrike" dirty="0" smtClean="0">
                          <a:effectLst/>
                        </a:rPr>
                        <a:t>500</a:t>
                      </a:r>
                      <a:endParaRPr lang="fr-FR" sz="1100" b="0" i="0" u="none" strike="noStrike" dirty="0">
                        <a:solidFill>
                          <a:srgbClr val="000000"/>
                        </a:solidFill>
                        <a:effectLst/>
                        <a:latin typeface="Calibri"/>
                      </a:endParaRPr>
                    </a:p>
                  </a:txBody>
                  <a:tcPr marL="7620" marR="7620" marT="7620" marB="0" anchor="ctr"/>
                </a:tc>
                <a:tc>
                  <a:txBody>
                    <a:bodyPr/>
                    <a:lstStyle/>
                    <a:p>
                      <a:pPr algn="ctr" fontAlgn="ctr"/>
                      <a:r>
                        <a:rPr lang="fr-FR" sz="1100" u="none" strike="noStrike" dirty="0" smtClean="0">
                          <a:effectLst/>
                        </a:rPr>
                        <a:t>2000</a:t>
                      </a:r>
                      <a:endParaRPr lang="fr-FR" sz="1100" b="0" i="0" u="none" strike="noStrike" dirty="0">
                        <a:solidFill>
                          <a:srgbClr val="000000"/>
                        </a:solidFill>
                        <a:effectLst/>
                        <a:latin typeface="Calibri"/>
                      </a:endParaRPr>
                    </a:p>
                  </a:txBody>
                  <a:tcPr marL="7620" marR="7620" marT="7620" marB="0" anchor="ctr"/>
                </a:tc>
              </a:tr>
              <a:tr h="362810">
                <a:tc>
                  <a:txBody>
                    <a:bodyPr/>
                    <a:lstStyle/>
                    <a:p>
                      <a:pPr algn="l" fontAlgn="ctr"/>
                      <a:r>
                        <a:rPr lang="fr-FR" sz="1100" u="none" strike="noStrike">
                          <a:effectLst/>
                        </a:rPr>
                        <a:t>Max Station (clients) managed</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dirty="0" smtClean="0">
                          <a:effectLst/>
                        </a:rPr>
                        <a:t>1500</a:t>
                      </a:r>
                      <a:endParaRPr lang="fr-FR" sz="1100" b="0" i="0" u="none" strike="noStrike" dirty="0">
                        <a:solidFill>
                          <a:srgbClr val="000000"/>
                        </a:solidFill>
                        <a:effectLst/>
                        <a:latin typeface="Calibri"/>
                      </a:endParaRPr>
                    </a:p>
                  </a:txBody>
                  <a:tcPr marL="7620" marR="7620" marT="7620" marB="0" anchor="ctr"/>
                </a:tc>
                <a:tc>
                  <a:txBody>
                    <a:bodyPr/>
                    <a:lstStyle/>
                    <a:p>
                      <a:pPr algn="ctr" fontAlgn="ctr"/>
                      <a:r>
                        <a:rPr lang="fr-FR" sz="1100" u="none" strike="noStrike" dirty="0" smtClean="0">
                          <a:effectLst/>
                        </a:rPr>
                        <a:t>10000</a:t>
                      </a:r>
                      <a:endParaRPr lang="fr-FR" sz="1100" b="0" i="0" u="none" strike="noStrike" dirty="0">
                        <a:solidFill>
                          <a:srgbClr val="000000"/>
                        </a:solidFill>
                        <a:effectLst/>
                        <a:latin typeface="Calibri"/>
                      </a:endParaRPr>
                    </a:p>
                  </a:txBody>
                  <a:tcPr marL="7620" marR="7620" marT="7620" marB="0" anchor="ctr"/>
                </a:tc>
                <a:tc>
                  <a:txBody>
                    <a:bodyPr/>
                    <a:lstStyle/>
                    <a:p>
                      <a:pPr algn="ctr" fontAlgn="ctr"/>
                      <a:r>
                        <a:rPr lang="fr-FR" sz="1100" u="none" strike="noStrike">
                          <a:effectLst/>
                        </a:rPr>
                        <a:t>25000</a:t>
                      </a:r>
                      <a:endParaRPr lang="fr-FR" sz="1100" b="0" i="0" u="none" strike="noStrike">
                        <a:solidFill>
                          <a:srgbClr val="000000"/>
                        </a:solidFill>
                        <a:effectLst/>
                        <a:latin typeface="Calibri"/>
                      </a:endParaRPr>
                    </a:p>
                  </a:txBody>
                  <a:tcPr marL="7620" marR="7620" marT="7620" marB="0" anchor="ctr"/>
                </a:tc>
              </a:tr>
              <a:tr h="362810">
                <a:tc>
                  <a:txBody>
                    <a:bodyPr/>
                    <a:lstStyle/>
                    <a:p>
                      <a:pPr algn="l" fontAlgn="ctr"/>
                      <a:r>
                        <a:rPr lang="fr-FR" sz="1100" u="none" strike="noStrike">
                          <a:effectLst/>
                        </a:rPr>
                        <a:t>Minimum Recommended Processor</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Two cores</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Four cores</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Eight cores</a:t>
                      </a:r>
                      <a:endParaRPr lang="fr-FR" sz="1100" b="0" i="0" u="none" strike="noStrike">
                        <a:solidFill>
                          <a:srgbClr val="000000"/>
                        </a:solidFill>
                        <a:effectLst/>
                        <a:latin typeface="Calibri"/>
                      </a:endParaRPr>
                    </a:p>
                  </a:txBody>
                  <a:tcPr marL="7620" marR="7620" marT="7620" marB="0" anchor="ctr"/>
                </a:tc>
              </a:tr>
              <a:tr h="362810">
                <a:tc>
                  <a:txBody>
                    <a:bodyPr/>
                    <a:lstStyle/>
                    <a:p>
                      <a:pPr algn="l" fontAlgn="ctr"/>
                      <a:r>
                        <a:rPr lang="fr-FR" sz="1100" u="none" strike="noStrike">
                          <a:effectLst/>
                        </a:rPr>
                        <a:t>Minimum Recommended RAM</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4GB</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8GB</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16GB</a:t>
                      </a:r>
                      <a:endParaRPr lang="fr-FR" sz="1100" b="0" i="0" u="none" strike="noStrike">
                        <a:solidFill>
                          <a:srgbClr val="000000"/>
                        </a:solidFill>
                        <a:effectLst/>
                        <a:latin typeface="Calibri"/>
                      </a:endParaRPr>
                    </a:p>
                  </a:txBody>
                  <a:tcPr marL="7620" marR="7620" marT="7620" marB="0" anchor="ctr"/>
                </a:tc>
              </a:tr>
              <a:tr h="362810">
                <a:tc>
                  <a:txBody>
                    <a:bodyPr/>
                    <a:lstStyle/>
                    <a:p>
                      <a:pPr algn="l" fontAlgn="ctr"/>
                      <a:r>
                        <a:rPr lang="fr-FR" sz="1100" u="none" strike="noStrike">
                          <a:effectLst/>
                        </a:rPr>
                        <a:t>Minmum Recommended Storage</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150GB/Thin provision</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300GB/Thin provision</a:t>
                      </a:r>
                      <a:endParaRPr lang="fr-FR" sz="1100" b="0" i="0" u="none" strike="noStrike">
                        <a:solidFill>
                          <a:srgbClr val="000000"/>
                        </a:solidFill>
                        <a:effectLst/>
                        <a:latin typeface="Calibri"/>
                      </a:endParaRPr>
                    </a:p>
                  </a:txBody>
                  <a:tcPr marL="7620" marR="7620" marT="7620" marB="0" anchor="ctr"/>
                </a:tc>
                <a:tc>
                  <a:txBody>
                    <a:bodyPr/>
                    <a:lstStyle/>
                    <a:p>
                      <a:pPr algn="ctr" fontAlgn="ctr"/>
                      <a:r>
                        <a:rPr lang="fr-FR" sz="1100" u="none" strike="noStrike">
                          <a:effectLst/>
                        </a:rPr>
                        <a:t>500GB/Thin provision</a:t>
                      </a:r>
                      <a:endParaRPr lang="fr-FR" sz="1100" b="0" i="0" u="none" strike="noStrike">
                        <a:solidFill>
                          <a:srgbClr val="000000"/>
                        </a:solidFill>
                        <a:effectLst/>
                        <a:latin typeface="Calibri"/>
                      </a:endParaRPr>
                    </a:p>
                  </a:txBody>
                  <a:tcPr marL="7620" marR="7620" marT="7620" marB="0" anchor="ctr"/>
                </a:tc>
              </a:tr>
              <a:tr h="772483">
                <a:tc>
                  <a:txBody>
                    <a:bodyPr/>
                    <a:lstStyle/>
                    <a:p>
                      <a:pPr algn="l" fontAlgn="ctr"/>
                      <a:r>
                        <a:rPr lang="fr-FR" sz="1100" u="none" strike="noStrike">
                          <a:effectLst/>
                        </a:rPr>
                        <a:t>Recommended VMWare OS</a:t>
                      </a:r>
                      <a:endParaRPr lang="fr-FR" sz="1100" b="0" i="0" u="none" strike="noStrike">
                        <a:solidFill>
                          <a:srgbClr val="000000"/>
                        </a:solidFill>
                        <a:effectLst/>
                        <a:latin typeface="Calibri"/>
                      </a:endParaRPr>
                    </a:p>
                  </a:txBody>
                  <a:tcPr marL="7620" marR="7620" marT="7620" marB="0" anchor="ctr"/>
                </a:tc>
                <a:tc gridSpan="3">
                  <a:txBody>
                    <a:bodyPr/>
                    <a:lstStyle/>
                    <a:p>
                      <a:pPr algn="ctr"/>
                      <a:r>
                        <a:rPr lang="en-US" sz="1200" b="0" i="0" u="none" strike="noStrike" kern="1200" baseline="0" dirty="0" smtClean="0">
                          <a:solidFill>
                            <a:schemeClr val="dk1"/>
                          </a:solidFill>
                          <a:latin typeface="+mn-lt"/>
                          <a:ea typeface="+mn-ea"/>
                          <a:cs typeface="+mn-cs"/>
                        </a:rPr>
                        <a:t>VMware – </a:t>
                      </a:r>
                      <a:r>
                        <a:rPr lang="en-US" sz="1200" b="0" i="0" u="none" strike="noStrike" kern="1200" baseline="0" dirty="0" err="1" smtClean="0">
                          <a:solidFill>
                            <a:schemeClr val="dk1"/>
                          </a:solidFill>
                          <a:latin typeface="+mn-lt"/>
                          <a:ea typeface="+mn-ea"/>
                          <a:cs typeface="+mn-cs"/>
                        </a:rPr>
                        <a:t>ESXi</a:t>
                      </a:r>
                      <a:r>
                        <a:rPr lang="en-US" sz="1200" b="0" i="0" u="none" strike="noStrike" kern="1200" baseline="0" dirty="0" smtClean="0">
                          <a:solidFill>
                            <a:schemeClr val="dk1"/>
                          </a:solidFill>
                          <a:latin typeface="+mn-lt"/>
                          <a:ea typeface="+mn-ea"/>
                          <a:cs typeface="+mn-cs"/>
                        </a:rPr>
                        <a:t> or </a:t>
                      </a:r>
                      <a:r>
                        <a:rPr lang="en-US" sz="1200" b="0" i="0" u="none" strike="noStrike" kern="1200" baseline="0" dirty="0" err="1" smtClean="0">
                          <a:solidFill>
                            <a:schemeClr val="dk1"/>
                          </a:solidFill>
                          <a:latin typeface="+mn-lt"/>
                          <a:ea typeface="+mn-ea"/>
                          <a:cs typeface="+mn-cs"/>
                        </a:rPr>
                        <a:t>VSphere</a:t>
                      </a:r>
                      <a:r>
                        <a:rPr lang="en-US" sz="1200" b="0" i="0" u="none" strike="noStrike" kern="1200" baseline="0" dirty="0" smtClean="0">
                          <a:solidFill>
                            <a:schemeClr val="dk1"/>
                          </a:solidFill>
                          <a:latin typeface="+mn-lt"/>
                          <a:ea typeface="+mn-ea"/>
                          <a:cs typeface="+mn-cs"/>
                        </a:rPr>
                        <a:t> 5.0+</a:t>
                      </a:r>
                    </a:p>
                    <a:p>
                      <a:pPr algn="ctr"/>
                      <a:r>
                        <a:rPr lang="fr-FR" sz="1200" b="0" i="0" u="none" strike="noStrike" kern="1200" baseline="0" dirty="0" smtClean="0">
                          <a:solidFill>
                            <a:schemeClr val="dk1"/>
                          </a:solidFill>
                          <a:latin typeface="+mn-lt"/>
                          <a:ea typeface="+mn-ea"/>
                          <a:cs typeface="+mn-cs"/>
                        </a:rPr>
                        <a:t>Microsoft – Hyper-V Server 2012 R2 (</a:t>
                      </a:r>
                      <a:r>
                        <a:rPr lang="fr-FR" sz="1200" b="0" i="0" u="none" strike="noStrike" kern="1200" baseline="0" dirty="0" err="1" smtClean="0">
                          <a:solidFill>
                            <a:schemeClr val="dk1"/>
                          </a:solidFill>
                          <a:latin typeface="+mn-lt"/>
                          <a:ea typeface="+mn-ea"/>
                          <a:cs typeface="+mn-cs"/>
                        </a:rPr>
                        <a:t>Standalone</a:t>
                      </a:r>
                      <a:r>
                        <a:rPr lang="fr-FR" sz="1200" b="0" i="0" u="none" strike="noStrike" kern="1200" baseline="0" dirty="0" smtClean="0">
                          <a:solidFill>
                            <a:schemeClr val="dk1"/>
                          </a:solidFill>
                          <a:latin typeface="+mn-lt"/>
                          <a:ea typeface="+mn-ea"/>
                          <a:cs typeface="+mn-cs"/>
                        </a:rPr>
                        <a:t>)</a:t>
                      </a:r>
                    </a:p>
                    <a:p>
                      <a:pPr algn="ctr"/>
                      <a:r>
                        <a:rPr lang="en-US" sz="1200" b="0" i="0" u="none" strike="noStrike" kern="1200" baseline="0" dirty="0" smtClean="0">
                          <a:solidFill>
                            <a:schemeClr val="dk1"/>
                          </a:solidFill>
                          <a:latin typeface="+mn-lt"/>
                          <a:ea typeface="+mn-ea"/>
                          <a:cs typeface="+mn-cs"/>
                        </a:rPr>
                        <a:t>or Windows Server 2012 R2 with Hyper-V Role</a:t>
                      </a:r>
                      <a:endParaRPr lang="fr-FR" sz="900" b="0" i="0" u="none" strike="noStrike" dirty="0">
                        <a:solidFill>
                          <a:srgbClr val="000000"/>
                        </a:solidFill>
                        <a:effectLst/>
                        <a:latin typeface="Calibri"/>
                      </a:endParaRPr>
                    </a:p>
                  </a:txBody>
                  <a:tcPr marL="7620" marR="7620" marT="7620" marB="0" anchor="ctr"/>
                </a:tc>
                <a:tc hMerge="1">
                  <a:txBody>
                    <a:bodyPr/>
                    <a:lstStyle/>
                    <a:p>
                      <a:pPr algn="ctr" fontAlgn="ctr"/>
                      <a:endParaRPr lang="fr-FR" sz="1100" b="0" i="0" u="none" strike="noStrike" dirty="0">
                        <a:solidFill>
                          <a:srgbClr val="000000"/>
                        </a:solidFill>
                        <a:effectLst/>
                        <a:latin typeface="Calibri"/>
                      </a:endParaRPr>
                    </a:p>
                  </a:txBody>
                  <a:tcPr marL="7620" marR="7620" marT="7620" marB="0" anchor="ctr"/>
                </a:tc>
                <a:tc hMerge="1">
                  <a:txBody>
                    <a:bodyPr/>
                    <a:lstStyle/>
                    <a:p>
                      <a:pPr algn="ctr" fontAlgn="ctr"/>
                      <a:endParaRPr lang="fr-FR" sz="1100" b="0" i="0" u="none" strike="noStrike" dirty="0">
                        <a:solidFill>
                          <a:srgbClr val="000000"/>
                        </a:solidFill>
                        <a:effectLst/>
                        <a:latin typeface="Calibri"/>
                      </a:endParaRPr>
                    </a:p>
                  </a:txBody>
                  <a:tcPr marL="7620" marR="7620" marT="7620" marB="0" anchor="ctr"/>
                </a:tc>
              </a:tr>
            </a:tbl>
          </a:graphicData>
        </a:graphic>
      </p:graphicFrame>
      <p:sp>
        <p:nvSpPr>
          <p:cNvPr id="5" name="Rectangle 4"/>
          <p:cNvSpPr/>
          <p:nvPr/>
        </p:nvSpPr>
        <p:spPr>
          <a:xfrm>
            <a:off x="1295400" y="5943600"/>
            <a:ext cx="6995160" cy="707886"/>
          </a:xfrm>
          <a:prstGeom prst="rect">
            <a:avLst/>
          </a:prstGeom>
          <a:ln>
            <a:solidFill>
              <a:srgbClr val="FF0000"/>
            </a:solidFill>
            <a:prstDash val="sysDot"/>
          </a:ln>
        </p:spPr>
        <p:txBody>
          <a:bodyPr wrap="square">
            <a:spAutoFit/>
          </a:bodyPr>
          <a:lstStyle/>
          <a:p>
            <a:r>
              <a:rPr lang="en-US" sz="1000" b="1" dirty="0"/>
              <a:t>Note: </a:t>
            </a:r>
            <a:r>
              <a:rPr lang="en-US" sz="1000" dirty="0"/>
              <a:t>In all VM deployments, one must take care not to over-provision RAM when using a Virtual WOS Appliance – e.g. if there are 3 VM</a:t>
            </a:r>
          </a:p>
          <a:p>
            <a:r>
              <a:rPr lang="en-US" sz="1000" dirty="0"/>
              <a:t>instances on the system that are provisioned for 8GB each, then the total system must have no less than 3*8GB = 24 GB provisioned for it.</a:t>
            </a:r>
            <a:endParaRPr lang="fr-FR" sz="1000" dirty="0"/>
          </a:p>
        </p:txBody>
      </p:sp>
    </p:spTree>
    <p:extLst>
      <p:ext uri="{BB962C8B-B14F-4D97-AF65-F5344CB8AC3E}">
        <p14:creationId xmlns:p14="http://schemas.microsoft.com/office/powerpoint/2010/main" val="90209246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3" y="365555"/>
            <a:ext cx="8229600" cy="838200"/>
          </a:xfrm>
        </p:spPr>
        <p:txBody>
          <a:bodyPr/>
          <a:lstStyle/>
          <a:p>
            <a:r>
              <a:rPr lang="en-US" dirty="0" smtClean="0"/>
              <a:t>WOS features</a:t>
            </a:r>
            <a:endParaRPr lang="en-US" dirty="0"/>
          </a:p>
        </p:txBody>
      </p:sp>
      <p:sp>
        <p:nvSpPr>
          <p:cNvPr id="3" name="Content Placeholder 2"/>
          <p:cNvSpPr>
            <a:spLocks noGrp="1"/>
          </p:cNvSpPr>
          <p:nvPr>
            <p:ph idx="4294967295"/>
          </p:nvPr>
        </p:nvSpPr>
        <p:spPr>
          <a:xfrm>
            <a:off x="451296" y="1458912"/>
            <a:ext cx="5049392" cy="5246688"/>
          </a:xfrm>
        </p:spPr>
        <p:txBody>
          <a:bodyPr/>
          <a:lstStyle/>
          <a:p>
            <a:pPr lvl="1"/>
            <a:r>
              <a:rPr lang="en-US" sz="2400" dirty="0" smtClean="0"/>
              <a:t>Web-Based Interface</a:t>
            </a:r>
          </a:p>
          <a:p>
            <a:pPr lvl="1"/>
            <a:r>
              <a:rPr lang="en-US" sz="2400" dirty="0"/>
              <a:t>Wireless Heat Maps</a:t>
            </a:r>
          </a:p>
          <a:p>
            <a:pPr lvl="1"/>
            <a:r>
              <a:rPr lang="en-US" sz="2400" dirty="0" smtClean="0"/>
              <a:t>Device Location</a:t>
            </a:r>
          </a:p>
          <a:p>
            <a:pPr lvl="1"/>
            <a:r>
              <a:rPr lang="en-US" sz="2400" dirty="0" smtClean="0"/>
              <a:t>Centralized Upgrade Management</a:t>
            </a:r>
          </a:p>
          <a:p>
            <a:pPr lvl="1"/>
            <a:r>
              <a:rPr lang="en-US" sz="2400" dirty="0"/>
              <a:t>Security Monitoring</a:t>
            </a:r>
          </a:p>
          <a:p>
            <a:pPr lvl="1"/>
            <a:r>
              <a:rPr lang="en-US" sz="2400" dirty="0" smtClean="0"/>
              <a:t>Reporting</a:t>
            </a:r>
          </a:p>
          <a:p>
            <a:pPr lvl="1"/>
            <a:endParaRPr lang="en-US" sz="2200" dirty="0"/>
          </a:p>
          <a:p>
            <a:endParaRPr lang="en-US" dirty="0"/>
          </a:p>
        </p:txBody>
      </p:sp>
      <p:sp>
        <p:nvSpPr>
          <p:cNvPr id="12" name="Freeform 11"/>
          <p:cNvSpPr/>
          <p:nvPr/>
        </p:nvSpPr>
        <p:spPr bwMode="auto">
          <a:xfrm>
            <a:off x="5887299" y="1211608"/>
            <a:ext cx="2403261" cy="1064659"/>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 name="connsiteX0" fmla="*/ 0 w 390849"/>
              <a:gd name="connsiteY0" fmla="*/ 240403 h 416031"/>
              <a:gd name="connsiteX1" fmla="*/ 182834 w 390849"/>
              <a:gd name="connsiteY1" fmla="*/ 0 h 416031"/>
              <a:gd name="connsiteX2" fmla="*/ 390849 w 390849"/>
              <a:gd name="connsiteY2" fmla="*/ 0 h 416031"/>
              <a:gd name="connsiteX3" fmla="*/ 78826 w 390849"/>
              <a:gd name="connsiteY3" fmla="*/ 416031 h 416031"/>
              <a:gd name="connsiteX0" fmla="*/ 0 w 390849"/>
              <a:gd name="connsiteY0" fmla="*/ 240403 h 240403"/>
              <a:gd name="connsiteX1" fmla="*/ 182834 w 390849"/>
              <a:gd name="connsiteY1" fmla="*/ 0 h 240403"/>
              <a:gd name="connsiteX2" fmla="*/ 390849 w 390849"/>
              <a:gd name="connsiteY2" fmla="*/ 0 h 240403"/>
              <a:gd name="connsiteX3" fmla="*/ 215678 w 390849"/>
              <a:gd name="connsiteY3" fmla="*/ 238670 h 240403"/>
              <a:gd name="connsiteX0" fmla="*/ 0 w 350341"/>
              <a:gd name="connsiteY0" fmla="*/ 240403 h 240403"/>
              <a:gd name="connsiteX1" fmla="*/ 182834 w 350341"/>
              <a:gd name="connsiteY1" fmla="*/ 0 h 240403"/>
              <a:gd name="connsiteX2" fmla="*/ 350341 w 350341"/>
              <a:gd name="connsiteY2" fmla="*/ 68973 h 240403"/>
              <a:gd name="connsiteX3" fmla="*/ 215678 w 350341"/>
              <a:gd name="connsiteY3" fmla="*/ 238670 h 240403"/>
              <a:gd name="connsiteX0" fmla="*/ 0 w 350341"/>
              <a:gd name="connsiteY0" fmla="*/ 176904 h 176904"/>
              <a:gd name="connsiteX1" fmla="*/ 130283 w 350341"/>
              <a:gd name="connsiteY1" fmla="*/ 0 h 176904"/>
              <a:gd name="connsiteX2" fmla="*/ 350341 w 350341"/>
              <a:gd name="connsiteY2" fmla="*/ 5474 h 176904"/>
              <a:gd name="connsiteX3" fmla="*/ 215678 w 350341"/>
              <a:gd name="connsiteY3" fmla="*/ 175171 h 176904"/>
              <a:gd name="connsiteX0" fmla="*/ 0 w 355815"/>
              <a:gd name="connsiteY0" fmla="*/ 177999 h 177999"/>
              <a:gd name="connsiteX1" fmla="*/ 130283 w 355815"/>
              <a:gd name="connsiteY1" fmla="*/ 1095 h 177999"/>
              <a:gd name="connsiteX2" fmla="*/ 355815 w 355815"/>
              <a:gd name="connsiteY2" fmla="*/ 0 h 177999"/>
              <a:gd name="connsiteX3" fmla="*/ 215678 w 355815"/>
              <a:gd name="connsiteY3" fmla="*/ 176266 h 177999"/>
              <a:gd name="connsiteX0" fmla="*/ 45983 w 401798"/>
              <a:gd name="connsiteY0" fmla="*/ 177999 h 177999"/>
              <a:gd name="connsiteX1" fmla="*/ 0 w 401798"/>
              <a:gd name="connsiteY1" fmla="*/ 170135 h 177999"/>
              <a:gd name="connsiteX2" fmla="*/ 176266 w 401798"/>
              <a:gd name="connsiteY2" fmla="*/ 1095 h 177999"/>
              <a:gd name="connsiteX3" fmla="*/ 401798 w 401798"/>
              <a:gd name="connsiteY3" fmla="*/ 0 h 177999"/>
              <a:gd name="connsiteX4" fmla="*/ 261661 w 401798"/>
              <a:gd name="connsiteY4" fmla="*/ 176266 h 177999"/>
              <a:gd name="connsiteX0" fmla="*/ 45983 w 401798"/>
              <a:gd name="connsiteY0" fmla="*/ 177999 h 177999"/>
              <a:gd name="connsiteX1" fmla="*/ 0 w 401798"/>
              <a:gd name="connsiteY1" fmla="*/ 170135 h 177999"/>
              <a:gd name="connsiteX2" fmla="*/ 129189 w 401798"/>
              <a:gd name="connsiteY2" fmla="*/ 0 h 177999"/>
              <a:gd name="connsiteX3" fmla="*/ 401798 w 401798"/>
              <a:gd name="connsiteY3" fmla="*/ 0 h 177999"/>
              <a:gd name="connsiteX4" fmla="*/ 261661 w 401798"/>
              <a:gd name="connsiteY4" fmla="*/ 176266 h 17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98" h="177999">
                <a:moveTo>
                  <a:pt x="45983" y="177999"/>
                </a:moveTo>
                <a:lnTo>
                  <a:pt x="0" y="170135"/>
                </a:lnTo>
                <a:lnTo>
                  <a:pt x="129189" y="0"/>
                </a:lnTo>
                <a:lnTo>
                  <a:pt x="401798" y="0"/>
                </a:lnTo>
                <a:lnTo>
                  <a:pt x="261661" y="176266"/>
                </a:lnTo>
              </a:path>
            </a:pathLst>
          </a:custGeom>
          <a:gradFill flip="none" rotWithShape="1">
            <a:gsLst>
              <a:gs pos="0">
                <a:schemeClr val="bg1">
                  <a:alpha val="8000"/>
                </a:schemeClr>
              </a:gs>
              <a:gs pos="100000">
                <a:schemeClr val="accent1">
                  <a:tint val="23500"/>
                  <a:satMod val="160000"/>
                  <a:alpha val="0"/>
                </a:schemeClr>
              </a:gs>
            </a:gsLst>
            <a:lin ang="162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sp>
        <p:nvSpPr>
          <p:cNvPr id="13" name="Freeform 12"/>
          <p:cNvSpPr/>
          <p:nvPr/>
        </p:nvSpPr>
        <p:spPr bwMode="auto">
          <a:xfrm>
            <a:off x="6126315" y="1203755"/>
            <a:ext cx="1404630" cy="1123705"/>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Lst>
            <a:ahLst/>
            <a:cxnLst>
              <a:cxn ang="0">
                <a:pos x="connsiteX0" y="connsiteY0"/>
              </a:cxn>
              <a:cxn ang="0">
                <a:pos x="connsiteX1" y="connsiteY1"/>
              </a:cxn>
              <a:cxn ang="0">
                <a:pos x="connsiteX2" y="connsiteY2"/>
              </a:cxn>
              <a:cxn ang="0">
                <a:pos x="connsiteX3" y="connsiteY3"/>
              </a:cxn>
            </a:cxnLst>
            <a:rect l="l" t="t" r="r" b="b"/>
            <a:pathLst>
              <a:path w="520038" h="416031">
                <a:moveTo>
                  <a:pt x="0" y="407363"/>
                </a:moveTo>
                <a:lnTo>
                  <a:pt x="312023" y="0"/>
                </a:lnTo>
                <a:lnTo>
                  <a:pt x="520038" y="0"/>
                </a:lnTo>
                <a:lnTo>
                  <a:pt x="208015" y="416031"/>
                </a:lnTo>
              </a:path>
            </a:pathLst>
          </a:custGeom>
          <a:gradFill flip="none" rotWithShape="1">
            <a:gsLst>
              <a:gs pos="0">
                <a:schemeClr val="bg1">
                  <a:alpha val="12000"/>
                </a:schemeClr>
              </a:gs>
              <a:gs pos="100000">
                <a:schemeClr val="accent1">
                  <a:tint val="23500"/>
                  <a:satMod val="160000"/>
                  <a:alpha val="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sp>
        <p:nvSpPr>
          <p:cNvPr id="14" name="Freeform 13"/>
          <p:cNvSpPr/>
          <p:nvPr/>
        </p:nvSpPr>
        <p:spPr bwMode="auto">
          <a:xfrm>
            <a:off x="6371892" y="1139526"/>
            <a:ext cx="1394876" cy="1115902"/>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Lst>
            <a:ahLst/>
            <a:cxnLst>
              <a:cxn ang="0">
                <a:pos x="connsiteX0" y="connsiteY0"/>
              </a:cxn>
              <a:cxn ang="0">
                <a:pos x="connsiteX1" y="connsiteY1"/>
              </a:cxn>
              <a:cxn ang="0">
                <a:pos x="connsiteX2" y="connsiteY2"/>
              </a:cxn>
              <a:cxn ang="0">
                <a:pos x="connsiteX3" y="connsiteY3"/>
              </a:cxn>
            </a:cxnLst>
            <a:rect l="l" t="t" r="r" b="b"/>
            <a:pathLst>
              <a:path w="520038" h="416031">
                <a:moveTo>
                  <a:pt x="0" y="407363"/>
                </a:moveTo>
                <a:lnTo>
                  <a:pt x="312023" y="0"/>
                </a:lnTo>
                <a:lnTo>
                  <a:pt x="520038" y="0"/>
                </a:lnTo>
                <a:lnTo>
                  <a:pt x="208015" y="416031"/>
                </a:lnTo>
              </a:path>
            </a:pathLst>
          </a:custGeom>
          <a:gradFill flip="none" rotWithShape="1">
            <a:gsLst>
              <a:gs pos="6000">
                <a:schemeClr val="bg1">
                  <a:alpha val="8000"/>
                </a:schemeClr>
              </a:gs>
              <a:gs pos="100000">
                <a:schemeClr val="accent1">
                  <a:tint val="23500"/>
                  <a:satMod val="160000"/>
                  <a:alpha val="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sp>
        <p:nvSpPr>
          <p:cNvPr id="15" name="Freeform 14"/>
          <p:cNvSpPr/>
          <p:nvPr/>
        </p:nvSpPr>
        <p:spPr bwMode="auto">
          <a:xfrm>
            <a:off x="7011439" y="1172174"/>
            <a:ext cx="1030282" cy="1063607"/>
          </a:xfrm>
          <a:custGeom>
            <a:avLst/>
            <a:gdLst>
              <a:gd name="connsiteX0" fmla="*/ 0 w 520038"/>
              <a:gd name="connsiteY0" fmla="*/ 407363 h 416031"/>
              <a:gd name="connsiteX1" fmla="*/ 312023 w 520038"/>
              <a:gd name="connsiteY1" fmla="*/ 0 h 416031"/>
              <a:gd name="connsiteX2" fmla="*/ 520038 w 520038"/>
              <a:gd name="connsiteY2" fmla="*/ 0 h 416031"/>
              <a:gd name="connsiteX3" fmla="*/ 208015 w 520038"/>
              <a:gd name="connsiteY3" fmla="*/ 416031 h 416031"/>
              <a:gd name="connsiteX0" fmla="*/ 0 w 397730"/>
              <a:gd name="connsiteY0" fmla="*/ 410081 h 418749"/>
              <a:gd name="connsiteX1" fmla="*/ 312023 w 397730"/>
              <a:gd name="connsiteY1" fmla="*/ 2718 h 418749"/>
              <a:gd name="connsiteX2" fmla="*/ 397730 w 397730"/>
              <a:gd name="connsiteY2" fmla="*/ 0 h 418749"/>
              <a:gd name="connsiteX3" fmla="*/ 208015 w 397730"/>
              <a:gd name="connsiteY3" fmla="*/ 418749 h 418749"/>
              <a:gd name="connsiteX0" fmla="*/ 0 w 397730"/>
              <a:gd name="connsiteY0" fmla="*/ 410081 h 410595"/>
              <a:gd name="connsiteX1" fmla="*/ 312023 w 397730"/>
              <a:gd name="connsiteY1" fmla="*/ 2718 h 410595"/>
              <a:gd name="connsiteX2" fmla="*/ 397730 w 397730"/>
              <a:gd name="connsiteY2" fmla="*/ 0 h 410595"/>
              <a:gd name="connsiteX3" fmla="*/ 88424 w 397730"/>
              <a:gd name="connsiteY3" fmla="*/ 410595 h 410595"/>
            </a:gdLst>
            <a:ahLst/>
            <a:cxnLst>
              <a:cxn ang="0">
                <a:pos x="connsiteX0" y="connsiteY0"/>
              </a:cxn>
              <a:cxn ang="0">
                <a:pos x="connsiteX1" y="connsiteY1"/>
              </a:cxn>
              <a:cxn ang="0">
                <a:pos x="connsiteX2" y="connsiteY2"/>
              </a:cxn>
              <a:cxn ang="0">
                <a:pos x="connsiteX3" y="connsiteY3"/>
              </a:cxn>
            </a:cxnLst>
            <a:rect l="l" t="t" r="r" b="b"/>
            <a:pathLst>
              <a:path w="397730" h="410595">
                <a:moveTo>
                  <a:pt x="0" y="410081"/>
                </a:moveTo>
                <a:lnTo>
                  <a:pt x="312023" y="2718"/>
                </a:lnTo>
                <a:lnTo>
                  <a:pt x="397730" y="0"/>
                </a:lnTo>
                <a:lnTo>
                  <a:pt x="88424" y="410595"/>
                </a:lnTo>
              </a:path>
            </a:pathLst>
          </a:custGeom>
          <a:gradFill flip="none" rotWithShape="1">
            <a:gsLst>
              <a:gs pos="0">
                <a:schemeClr val="bg1">
                  <a:alpha val="12000"/>
                </a:schemeClr>
              </a:gs>
              <a:gs pos="100000">
                <a:schemeClr val="accent1">
                  <a:tint val="23500"/>
                  <a:satMod val="160000"/>
                  <a:alpha val="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en-US" dirty="0" smtClean="0">
              <a:solidFill>
                <a:prstClr val="black"/>
              </a:solidFill>
              <a:latin typeface="Arial" pitchFamily="34" charset="0"/>
            </a:endParaRPr>
          </a:p>
        </p:txBody>
      </p:sp>
      <p:pic>
        <p:nvPicPr>
          <p:cNvPr id="11" name="Picture 10"/>
          <p:cNvPicPr/>
          <p:nvPr/>
        </p:nvPicPr>
        <p:blipFill>
          <a:blip r:embed="rId2"/>
          <a:stretch>
            <a:fillRect/>
          </a:stretch>
        </p:blipFill>
        <p:spPr>
          <a:xfrm>
            <a:off x="4267200" y="457200"/>
            <a:ext cx="4765254" cy="4191000"/>
          </a:xfrm>
          <a:prstGeom prst="rect">
            <a:avLst/>
          </a:prstGeom>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4114800"/>
            <a:ext cx="3011749" cy="2403066"/>
          </a:xfrm>
          <a:prstGeom prst="rect">
            <a:avLst/>
          </a:prstGeom>
          <a:noFill/>
          <a:ln w="9525">
            <a:solidFill>
              <a:schemeClr val="tx2">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63677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WOS Features – Web-based interface</a:t>
            </a:r>
            <a:endParaRPr lang="en-US" dirty="0"/>
          </a:p>
        </p:txBody>
      </p:sp>
      <p:sp>
        <p:nvSpPr>
          <p:cNvPr id="3" name="Content Placeholder 2"/>
          <p:cNvSpPr>
            <a:spLocks noGrp="1"/>
          </p:cNvSpPr>
          <p:nvPr>
            <p:ph idx="4294967295"/>
          </p:nvPr>
        </p:nvSpPr>
        <p:spPr>
          <a:xfrm>
            <a:off x="440799" y="1978380"/>
            <a:ext cx="3900488" cy="3790950"/>
          </a:xfrm>
        </p:spPr>
        <p:txBody>
          <a:bodyPr/>
          <a:lstStyle/>
          <a:p>
            <a:r>
              <a:rPr lang="en-US" sz="1800" dirty="0" smtClean="0"/>
              <a:t>Dashboard view provides real-time summary of system status and activity</a:t>
            </a:r>
          </a:p>
          <a:p>
            <a:pPr lvl="1"/>
            <a:r>
              <a:rPr lang="en-US" sz="1600" dirty="0" smtClean="0"/>
              <a:t>AP and Radio Status</a:t>
            </a:r>
          </a:p>
          <a:p>
            <a:pPr lvl="1"/>
            <a:r>
              <a:rPr lang="en-US" sz="1600" dirty="0" smtClean="0"/>
              <a:t>AP/Radio Throughput</a:t>
            </a:r>
          </a:p>
          <a:p>
            <a:pPr lvl="1"/>
            <a:r>
              <a:rPr lang="en-US" sz="1600" dirty="0" smtClean="0"/>
              <a:t>Rogue &amp; Threat Overview </a:t>
            </a:r>
          </a:p>
          <a:p>
            <a:pPr lvl="1"/>
            <a:r>
              <a:rPr lang="en-US" sz="1600" dirty="0" smtClean="0"/>
              <a:t>Most Recent Alarms</a:t>
            </a:r>
          </a:p>
          <a:p>
            <a:pPr lvl="1"/>
            <a:r>
              <a:rPr lang="en-US" sz="1600" dirty="0" smtClean="0"/>
              <a:t>Station Information</a:t>
            </a:r>
            <a:endParaRPr lang="en-US" sz="1800" dirty="0" smtClean="0"/>
          </a:p>
        </p:txBody>
      </p:sp>
      <p:sp>
        <p:nvSpPr>
          <p:cNvPr id="7" name="Content Placeholder 2"/>
          <p:cNvSpPr txBox="1">
            <a:spLocks/>
          </p:cNvSpPr>
          <p:nvPr/>
        </p:nvSpPr>
        <p:spPr bwMode="auto">
          <a:xfrm>
            <a:off x="470330" y="1045355"/>
            <a:ext cx="8321978" cy="96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marL="169863" indent="-169863" eaLnBrk="0" hangingPunct="0">
              <a:spcBef>
                <a:spcPts val="800"/>
              </a:spcBef>
              <a:spcAft>
                <a:spcPts val="400"/>
              </a:spcAft>
              <a:buClr>
                <a:srgbClr val="F37B19"/>
              </a:buClr>
              <a:buSzPct val="100000"/>
              <a:buFont typeface="Arial"/>
              <a:buChar char="•"/>
              <a:defRPr/>
            </a:pPr>
            <a:r>
              <a:rPr lang="en-US" b="1" kern="0" dirty="0" smtClean="0">
                <a:solidFill>
                  <a:srgbClr val="474E5A"/>
                </a:solidFill>
                <a:latin typeface="Arial"/>
              </a:rPr>
              <a:t>Web based interface provides browser-based access to all network information and management capabilities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4191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14800"/>
            <a:ext cx="4114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6763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476807" y="2281239"/>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667327" y="2438418"/>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2"/>
          <p:cNvSpPr>
            <a:spLocks noGrp="1"/>
          </p:cNvSpPr>
          <p:nvPr>
            <p:ph type="title"/>
          </p:nvPr>
        </p:nvSpPr>
        <p:spPr>
          <a:xfrm>
            <a:off x="476250" y="318307"/>
            <a:ext cx="8220075" cy="544087"/>
          </a:xfrm>
        </p:spPr>
        <p:txBody>
          <a:bodyPr/>
          <a:lstStyle/>
          <a:p>
            <a:r>
              <a:rPr lang="en-US" dirty="0" smtClean="0"/>
              <a:t>Wi-Fi Architectures and Traffic Flow</a:t>
            </a:r>
            <a:endParaRPr lang="en-US" dirty="0"/>
          </a:p>
        </p:txBody>
      </p:sp>
      <p:sp>
        <p:nvSpPr>
          <p:cNvPr id="12" name="Rectangle 3"/>
          <p:cNvSpPr txBox="1">
            <a:spLocks noChangeArrowheads="1"/>
          </p:cNvSpPr>
          <p:nvPr/>
        </p:nvSpPr>
        <p:spPr>
          <a:xfrm>
            <a:off x="4648200" y="5071447"/>
            <a:ext cx="4284500" cy="1599340"/>
          </a:xfrm>
          <a:prstGeom prst="rect">
            <a:avLst/>
          </a:prstGeom>
        </p:spPr>
        <p:txBody>
          <a:bodyPr/>
          <a:lstStyle/>
          <a:p>
            <a:pPr marL="449263" lvl="1" indent="-230188" algn="ctr">
              <a:spcBef>
                <a:spcPct val="20000"/>
              </a:spcBef>
              <a:buClr>
                <a:srgbClr val="FF8000"/>
              </a:buClr>
              <a:buFont typeface="Arial"/>
              <a:buNone/>
              <a:defRPr/>
            </a:pPr>
            <a:r>
              <a:rPr lang="en-US" sz="2000" b="1" dirty="0">
                <a:solidFill>
                  <a:srgbClr val="F37C18"/>
                </a:solidFill>
                <a:latin typeface="+mn-lt"/>
                <a:cs typeface="+mn-cs"/>
              </a:rPr>
              <a:t>Distributed Control</a:t>
            </a:r>
          </a:p>
          <a:p>
            <a:pPr marL="509588" lvl="2" indent="-161925">
              <a:spcBef>
                <a:spcPts val="200"/>
              </a:spcBef>
              <a:buClr>
                <a:srgbClr val="FF8000"/>
              </a:buClr>
              <a:buFont typeface="Arial" pitchFamily="34" charset="0"/>
              <a:buChar char="•"/>
              <a:defRPr/>
            </a:pPr>
            <a:r>
              <a:rPr lang="en-US" sz="1600" b="0" dirty="0" smtClean="0">
                <a:latin typeface="+mj-lt"/>
                <a:cs typeface="+mn-cs"/>
              </a:rPr>
              <a:t>Control at </a:t>
            </a:r>
            <a:r>
              <a:rPr lang="en-US" sz="1600" b="0" dirty="0">
                <a:latin typeface="+mj-lt"/>
                <a:cs typeface="+mn-cs"/>
              </a:rPr>
              <a:t>edge </a:t>
            </a:r>
            <a:r>
              <a:rPr lang="en-US" sz="1600" dirty="0" smtClean="0">
                <a:latin typeface="+mj-lt"/>
                <a:cs typeface="+mn-cs"/>
              </a:rPr>
              <a:t>for best p</a:t>
            </a:r>
            <a:r>
              <a:rPr lang="en-US" sz="1600" b="0" dirty="0" smtClean="0">
                <a:latin typeface="+mj-lt"/>
                <a:cs typeface="+mn-cs"/>
              </a:rPr>
              <a:t>erformance</a:t>
            </a:r>
            <a:endParaRPr lang="en-US" sz="1600" b="0" dirty="0">
              <a:latin typeface="+mj-lt"/>
              <a:cs typeface="+mn-cs"/>
            </a:endParaRPr>
          </a:p>
          <a:p>
            <a:pPr marL="509588" lvl="2" indent="-161925">
              <a:spcBef>
                <a:spcPts val="200"/>
              </a:spcBef>
              <a:buClr>
                <a:srgbClr val="FF8000"/>
              </a:buClr>
              <a:buFont typeface="Arial" pitchFamily="34" charset="0"/>
              <a:buChar char="•"/>
              <a:defRPr/>
            </a:pPr>
            <a:r>
              <a:rPr lang="en-US" sz="1600" b="0" dirty="0" smtClean="0">
                <a:latin typeface="+mj-lt"/>
                <a:cs typeface="+mn-cs"/>
              </a:rPr>
              <a:t>No Single Point </a:t>
            </a:r>
            <a:r>
              <a:rPr lang="en-US" sz="1600" dirty="0">
                <a:latin typeface="+mj-lt"/>
                <a:cs typeface="+mn-cs"/>
              </a:rPr>
              <a:t>o</a:t>
            </a:r>
            <a:r>
              <a:rPr lang="en-US" sz="1600" b="0" dirty="0" smtClean="0">
                <a:latin typeface="+mj-lt"/>
                <a:cs typeface="+mn-cs"/>
              </a:rPr>
              <a:t>f Failure</a:t>
            </a:r>
            <a:endParaRPr lang="en-US" sz="1600" b="0" dirty="0">
              <a:latin typeface="+mj-lt"/>
              <a:cs typeface="+mn-cs"/>
            </a:endParaRPr>
          </a:p>
          <a:p>
            <a:pPr marL="509588" lvl="2" indent="-161925">
              <a:spcBef>
                <a:spcPts val="200"/>
              </a:spcBef>
              <a:buClr>
                <a:srgbClr val="FF8000"/>
              </a:buClr>
              <a:buFont typeface="Arial" pitchFamily="34" charset="0"/>
              <a:buChar char="•"/>
              <a:defRPr/>
            </a:pPr>
            <a:r>
              <a:rPr lang="en-US" sz="1600" b="0" dirty="0" smtClean="0">
                <a:latin typeface="+mj-lt"/>
                <a:cs typeface="+mn-cs"/>
              </a:rPr>
              <a:t>Seamless Scalability</a:t>
            </a:r>
          </a:p>
          <a:p>
            <a:pPr marL="509588" lvl="2" indent="-161925">
              <a:spcBef>
                <a:spcPts val="200"/>
              </a:spcBef>
              <a:buClr>
                <a:srgbClr val="FF8000"/>
              </a:buClr>
              <a:buFont typeface="Arial" pitchFamily="34" charset="0"/>
              <a:buChar char="•"/>
              <a:defRPr/>
            </a:pPr>
            <a:r>
              <a:rPr lang="en-US" sz="1600" dirty="0" smtClean="0">
                <a:latin typeface="+mj-lt"/>
                <a:cs typeface="+mn-cs"/>
              </a:rPr>
              <a:t>Distributed Intelligence</a:t>
            </a:r>
            <a:endParaRPr lang="en-US" sz="1600" b="0" dirty="0" smtClean="0">
              <a:latin typeface="+mj-lt"/>
              <a:cs typeface="+mn-cs"/>
            </a:endParaRPr>
          </a:p>
          <a:p>
            <a:pPr marL="509588" lvl="2" indent="-161925" algn="ctr">
              <a:spcBef>
                <a:spcPts val="200"/>
              </a:spcBef>
              <a:buClr>
                <a:srgbClr val="FF8000"/>
              </a:buClr>
              <a:buFont typeface="Arial" pitchFamily="34" charset="0"/>
              <a:buChar char="•"/>
              <a:defRPr/>
            </a:pPr>
            <a:endParaRPr lang="en-US" sz="1600" b="0" dirty="0" smtClean="0">
              <a:latin typeface="+mj-lt"/>
              <a:cs typeface="+mn-cs"/>
            </a:endParaRPr>
          </a:p>
          <a:p>
            <a:pPr marL="509588" lvl="2" indent="-161925" algn="ctr">
              <a:spcBef>
                <a:spcPts val="200"/>
              </a:spcBef>
              <a:buClr>
                <a:srgbClr val="FF8000"/>
              </a:buClr>
              <a:buFont typeface="Arial" pitchFamily="34" charset="0"/>
              <a:buChar char="•"/>
              <a:defRPr/>
            </a:pPr>
            <a:endParaRPr lang="en-US" sz="1600" b="0" dirty="0">
              <a:latin typeface="+mj-lt"/>
              <a:cs typeface="+mn-cs"/>
            </a:endParaRPr>
          </a:p>
        </p:txBody>
      </p:sp>
      <p:sp>
        <p:nvSpPr>
          <p:cNvPr id="13" name="Rectangle 14"/>
          <p:cNvSpPr>
            <a:spLocks noChangeArrowheads="1"/>
          </p:cNvSpPr>
          <p:nvPr/>
        </p:nvSpPr>
        <p:spPr bwMode="auto">
          <a:xfrm>
            <a:off x="152400" y="5071447"/>
            <a:ext cx="4572000" cy="14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30188" algn="ctr">
              <a:spcBef>
                <a:spcPct val="20000"/>
              </a:spcBef>
              <a:buClr>
                <a:srgbClr val="FF8000"/>
              </a:buClr>
              <a:defRPr/>
            </a:pPr>
            <a:r>
              <a:rPr lang="en-US" sz="2000" b="1" dirty="0">
                <a:solidFill>
                  <a:srgbClr val="F37C18"/>
                </a:solidFill>
                <a:latin typeface="+mn-lt"/>
                <a:cs typeface="+mn-cs"/>
              </a:rPr>
              <a:t>Central Control</a:t>
            </a:r>
          </a:p>
          <a:p>
            <a:pPr marL="509588" lvl="2" indent="-161925">
              <a:spcBef>
                <a:spcPts val="200"/>
              </a:spcBef>
              <a:buClr>
                <a:srgbClr val="FF8000"/>
              </a:buClr>
              <a:buFont typeface="Arial" pitchFamily="34" charset="0"/>
              <a:buChar char="•"/>
              <a:defRPr/>
            </a:pPr>
            <a:r>
              <a:rPr lang="en-US" sz="1600" dirty="0">
                <a:latin typeface="+mj-lt"/>
                <a:cs typeface="+mn-cs"/>
              </a:rPr>
              <a:t>Central </a:t>
            </a:r>
            <a:r>
              <a:rPr lang="en-US" sz="1600" dirty="0" smtClean="0">
                <a:latin typeface="+mj-lt"/>
                <a:cs typeface="+mn-cs"/>
              </a:rPr>
              <a:t>processing creates bottlenecks</a:t>
            </a:r>
            <a:endParaRPr lang="en-US" sz="1600" dirty="0">
              <a:latin typeface="+mj-lt"/>
              <a:cs typeface="+mn-cs"/>
            </a:endParaRPr>
          </a:p>
          <a:p>
            <a:pPr marL="509588" lvl="2" indent="-161925">
              <a:spcBef>
                <a:spcPts val="200"/>
              </a:spcBef>
              <a:buClr>
                <a:srgbClr val="FF8000"/>
              </a:buClr>
              <a:buFont typeface="Arial" pitchFamily="34" charset="0"/>
              <a:buChar char="•"/>
              <a:defRPr/>
            </a:pPr>
            <a:r>
              <a:rPr lang="en-US" sz="1600" dirty="0">
                <a:latin typeface="+mj-lt"/>
                <a:cs typeface="+mn-cs"/>
              </a:rPr>
              <a:t>Single Point of </a:t>
            </a:r>
            <a:r>
              <a:rPr lang="en-US" sz="1600" dirty="0" smtClean="0">
                <a:latin typeface="+mj-lt"/>
                <a:cs typeface="+mn-cs"/>
              </a:rPr>
              <a:t>Failures</a:t>
            </a:r>
            <a:endParaRPr lang="en-US" sz="1600" dirty="0">
              <a:latin typeface="+mj-lt"/>
              <a:cs typeface="+mn-cs"/>
            </a:endParaRPr>
          </a:p>
          <a:p>
            <a:pPr marL="509588" lvl="2" indent="-161925">
              <a:spcBef>
                <a:spcPts val="200"/>
              </a:spcBef>
              <a:buClr>
                <a:srgbClr val="FF8000"/>
              </a:buClr>
              <a:buFont typeface="Arial" pitchFamily="34" charset="0"/>
              <a:buChar char="•"/>
              <a:defRPr/>
            </a:pPr>
            <a:r>
              <a:rPr lang="en-US" sz="1600" dirty="0">
                <a:latin typeface="+mj-lt"/>
                <a:cs typeface="+mn-cs"/>
              </a:rPr>
              <a:t>Stair step </a:t>
            </a:r>
            <a:r>
              <a:rPr lang="en-US" sz="1600" dirty="0" smtClean="0">
                <a:latin typeface="+mj-lt"/>
                <a:cs typeface="+mn-cs"/>
              </a:rPr>
              <a:t>scalability</a:t>
            </a:r>
          </a:p>
          <a:p>
            <a:pPr marL="509588" lvl="2" indent="-161925">
              <a:spcBef>
                <a:spcPts val="200"/>
              </a:spcBef>
              <a:buClr>
                <a:srgbClr val="FF8000"/>
              </a:buClr>
              <a:buFont typeface="Arial" pitchFamily="34" charset="0"/>
              <a:buChar char="•"/>
              <a:defRPr/>
            </a:pPr>
            <a:r>
              <a:rPr lang="en-US" sz="1600" dirty="0" smtClean="0">
                <a:latin typeface="+mj-lt"/>
                <a:cs typeface="+mn-cs"/>
              </a:rPr>
              <a:t>Intelligence Choke Point</a:t>
            </a:r>
            <a:endParaRPr lang="en-US" sz="1600" dirty="0">
              <a:latin typeface="+mj-lt"/>
              <a:cs typeface="+mn-cs"/>
            </a:endParaRPr>
          </a:p>
        </p:txBody>
      </p:sp>
      <p:grpSp>
        <p:nvGrpSpPr>
          <p:cNvPr id="20" name="Group 19"/>
          <p:cNvGrpSpPr/>
          <p:nvPr/>
        </p:nvGrpSpPr>
        <p:grpSpPr>
          <a:xfrm>
            <a:off x="308583" y="1249520"/>
            <a:ext cx="4457027" cy="3541555"/>
            <a:chOff x="4468092" y="2247899"/>
            <a:chExt cx="3773756" cy="258213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a:ext>
              </a:extLst>
            </a:blip>
            <a:srcRect b="8434"/>
            <a:stretch/>
          </p:blipFill>
          <p:spPr>
            <a:xfrm>
              <a:off x="4468092" y="2247899"/>
              <a:ext cx="3773756" cy="2582132"/>
            </a:xfrm>
            <a:prstGeom prst="rect">
              <a:avLst/>
            </a:prstGeom>
          </p:spPr>
        </p:pic>
        <p:sp>
          <p:nvSpPr>
            <p:cNvPr id="22" name="Oval 21"/>
            <p:cNvSpPr/>
            <p:nvPr/>
          </p:nvSpPr>
          <p:spPr>
            <a:xfrm>
              <a:off x="5577840" y="4008606"/>
              <a:ext cx="537120" cy="471954"/>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grpSp>
      <p:sp>
        <p:nvSpPr>
          <p:cNvPr id="23" name="Rectangle 22"/>
          <p:cNvSpPr/>
          <p:nvPr/>
        </p:nvSpPr>
        <p:spPr>
          <a:xfrm>
            <a:off x="2021086" y="3467100"/>
            <a:ext cx="985837"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cxnSp>
        <p:nvCxnSpPr>
          <p:cNvPr id="24" name="Straight Connector 23"/>
          <p:cNvCxnSpPr/>
          <p:nvPr/>
        </p:nvCxnSpPr>
        <p:spPr bwMode="auto">
          <a:xfrm>
            <a:off x="2514004" y="3324225"/>
            <a:ext cx="5773" cy="871538"/>
          </a:xfrm>
          <a:prstGeom prst="line">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pic>
        <p:nvPicPr>
          <p:cNvPr id="32"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499356" y="2081209"/>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1755336" y="2745525"/>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672074" y="2638448"/>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489814" y="1690627"/>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494561" y="1881131"/>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1950603" y="2740746"/>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2183990" y="2750272"/>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1712453" y="3269439"/>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1907720" y="3264660"/>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2141107" y="3274186"/>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5400000" flipH="1">
            <a:off x="1688622" y="2993169"/>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5400000" flipH="1">
            <a:off x="1883889" y="2988390"/>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5400000" flipH="1">
            <a:off x="2117276" y="2997916"/>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2545962" y="3269423"/>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2741229" y="3264644"/>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2974616" y="3274170"/>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532"/>
          <p:cNvSpPr>
            <a:spLocks noChangeArrowheads="1"/>
          </p:cNvSpPr>
          <p:nvPr/>
        </p:nvSpPr>
        <p:spPr bwMode="auto">
          <a:xfrm>
            <a:off x="152400" y="1036205"/>
            <a:ext cx="35888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b="1" dirty="0" smtClean="0">
                <a:solidFill>
                  <a:schemeClr val="tx2">
                    <a:lumMod val="75000"/>
                  </a:schemeClr>
                </a:solidFill>
              </a:rPr>
              <a:t>Centralized Traffic Management</a:t>
            </a:r>
            <a:endParaRPr lang="en-US" sz="1400" b="1" dirty="0">
              <a:solidFill>
                <a:schemeClr val="tx2">
                  <a:lumMod val="75000"/>
                </a:schemeClr>
              </a:solidFill>
            </a:endParaRPr>
          </a:p>
        </p:txBody>
      </p:sp>
      <p:sp>
        <p:nvSpPr>
          <p:cNvPr id="50"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a:t>
            </a:r>
            <a:endParaRPr lang="en-US" sz="700" dirty="0">
              <a:solidFill>
                <a:schemeClr val="bg1">
                  <a:lumMod val="65000"/>
                </a:schemeClr>
              </a:solidFill>
            </a:endParaRPr>
          </a:p>
        </p:txBody>
      </p:sp>
      <p:grpSp>
        <p:nvGrpSpPr>
          <p:cNvPr id="51" name="Group 50"/>
          <p:cNvGrpSpPr/>
          <p:nvPr/>
        </p:nvGrpSpPr>
        <p:grpSpPr>
          <a:xfrm>
            <a:off x="1174413" y="3044764"/>
            <a:ext cx="1033095" cy="334071"/>
            <a:chOff x="8011423" y="3684580"/>
            <a:chExt cx="1033095" cy="334071"/>
          </a:xfrm>
        </p:grpSpPr>
        <p:sp>
          <p:nvSpPr>
            <p:cNvPr id="52" name="Text Placeholder 2"/>
            <p:cNvSpPr txBox="1">
              <a:spLocks/>
            </p:cNvSpPr>
            <p:nvPr/>
          </p:nvSpPr>
          <p:spPr bwMode="auto">
            <a:xfrm>
              <a:off x="8011423" y="3706321"/>
              <a:ext cx="1033095" cy="29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169863" indent="-169863" algn="l" rtl="0" eaLnBrk="0" fontAlgn="base" hangingPunct="0">
                <a:spcBef>
                  <a:spcPts val="800"/>
                </a:spcBef>
                <a:spcAft>
                  <a:spcPts val="400"/>
                </a:spcAft>
                <a:buClr>
                  <a:srgbClr val="F37B19"/>
                </a:buClr>
                <a:buSzPct val="100000"/>
                <a:buFont typeface="Arial"/>
                <a:buChar char="•"/>
                <a:defRPr sz="2200" b="1">
                  <a:solidFill>
                    <a:srgbClr val="474E5A"/>
                  </a:solidFill>
                  <a:latin typeface="+mn-lt"/>
                  <a:ea typeface="ＭＳ Ｐゴシック" charset="0"/>
                  <a:cs typeface="+mn-cs"/>
                </a:defRPr>
              </a:lvl1pPr>
              <a:lvl2pPr marL="515938" indent="-171450" algn="l" rtl="0" eaLnBrk="0" fontAlgn="base" hangingPunct="0">
                <a:spcBef>
                  <a:spcPct val="0"/>
                </a:spcBef>
                <a:spcAft>
                  <a:spcPts val="500"/>
                </a:spcAft>
                <a:buClr>
                  <a:srgbClr val="4EB6D1"/>
                </a:buClr>
                <a:buSzPct val="90000"/>
                <a:buFont typeface="Lucida Grande"/>
                <a:buChar char="­"/>
                <a:defRPr sz="2000">
                  <a:solidFill>
                    <a:srgbClr val="474E5A"/>
                  </a:solidFill>
                  <a:latin typeface="+mn-lt"/>
                  <a:ea typeface="ＭＳ Ｐゴシック" charset="0"/>
                </a:defRPr>
              </a:lvl2pPr>
              <a:lvl3pPr marL="862013" indent="-173038" algn="l" defTabSz="909638" rtl="0" eaLnBrk="0" fontAlgn="base" hangingPunct="0">
                <a:spcBef>
                  <a:spcPct val="0"/>
                </a:spcBef>
                <a:spcAft>
                  <a:spcPts val="500"/>
                </a:spcAft>
                <a:buClr>
                  <a:srgbClr val="539743"/>
                </a:buClr>
                <a:buSzPct val="100000"/>
                <a:buFont typeface="Arial"/>
                <a:buChar char="•"/>
                <a:defRPr>
                  <a:solidFill>
                    <a:srgbClr val="474E5A"/>
                  </a:solidFill>
                  <a:latin typeface="+mn-lt"/>
                  <a:ea typeface="ＭＳ Ｐゴシック" charset="0"/>
                </a:defRPr>
              </a:lvl3pPr>
              <a:lvl4pPr marL="1201738" indent="-177800" algn="l" rtl="0" eaLnBrk="0" fontAlgn="base" hangingPunct="0">
                <a:spcBef>
                  <a:spcPct val="0"/>
                </a:spcBef>
                <a:spcAft>
                  <a:spcPts val="500"/>
                </a:spcAft>
                <a:buClr>
                  <a:srgbClr val="002354"/>
                </a:buClr>
                <a:buFont typeface="Arial" charset="0"/>
                <a:buChar char="–"/>
                <a:tabLst/>
                <a:defRPr sz="1600">
                  <a:solidFill>
                    <a:srgbClr val="474E5A"/>
                  </a:solidFill>
                  <a:latin typeface="+mn-lt"/>
                  <a:ea typeface="ＭＳ Ｐゴシック" charset="0"/>
                </a:defRPr>
              </a:lvl4pPr>
              <a:lvl5pPr marL="1541463" indent="-173038" algn="l" rtl="0" eaLnBrk="0" fontAlgn="base" hangingPunct="0">
                <a:spcBef>
                  <a:spcPct val="0"/>
                </a:spcBef>
                <a:spcAft>
                  <a:spcPts val="500"/>
                </a:spcAft>
                <a:buClr>
                  <a:srgbClr val="18668E"/>
                </a:buClr>
                <a:buFont typeface="Wingdings" charset="2"/>
                <a:buChar char="§"/>
                <a:defRPr sz="1600">
                  <a:solidFill>
                    <a:srgbClr val="474E5A"/>
                  </a:solidFill>
                  <a:latin typeface="+mn-lt"/>
                  <a:ea typeface="ＭＳ Ｐゴシック" charset="0"/>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a:lstStyle>
            <a:p>
              <a:pPr marL="0" indent="0" algn="ctr">
                <a:buNone/>
              </a:pPr>
              <a:r>
                <a:rPr lang="en-US" sz="1400" kern="1200" dirty="0" smtClean="0">
                  <a:solidFill>
                    <a:srgbClr val="F37C18"/>
                  </a:solidFill>
                </a:rPr>
                <a:t>SPoF</a:t>
              </a:r>
              <a:endParaRPr lang="en-US" sz="1400" b="0" kern="1200" dirty="0" smtClean="0">
                <a:solidFill>
                  <a:srgbClr val="F37C18"/>
                </a:solidFill>
              </a:endParaRPr>
            </a:p>
          </p:txBody>
        </p:sp>
        <p:sp>
          <p:nvSpPr>
            <p:cNvPr id="53" name="Oval 52"/>
            <p:cNvSpPr/>
            <p:nvPr/>
          </p:nvSpPr>
          <p:spPr>
            <a:xfrm>
              <a:off x="8136763" y="3684580"/>
              <a:ext cx="730329" cy="334071"/>
            </a:xfrm>
            <a:prstGeom prst="ellipse">
              <a:avLst/>
            </a:prstGeom>
            <a:solidFill>
              <a:srgbClr val="F78F1E">
                <a:alpha val="19000"/>
              </a:srgbClr>
            </a:solidFill>
            <a:ln>
              <a:solidFill>
                <a:srgbClr val="F78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grpSp>
      <p:pic>
        <p:nvPicPr>
          <p:cNvPr id="54"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734314" y="2667026"/>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720057" y="2819474"/>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724804" y="3005215"/>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56"/>
          <p:cNvGrpSpPr/>
          <p:nvPr/>
        </p:nvGrpSpPr>
        <p:grpSpPr>
          <a:xfrm>
            <a:off x="5542818" y="1282892"/>
            <a:ext cx="2686782" cy="3452881"/>
            <a:chOff x="1107925" y="2328867"/>
            <a:chExt cx="2274893" cy="2517481"/>
          </a:xfrm>
        </p:grpSpPr>
        <p:pic>
          <p:nvPicPr>
            <p:cNvPr id="58" name="Picture 57"/>
            <p:cNvPicPr>
              <a:picLocks noChangeAspect="1"/>
            </p:cNvPicPr>
            <p:nvPr/>
          </p:nvPicPr>
          <p:blipFill rotWithShape="1">
            <a:blip r:embed="rId5" cstate="print">
              <a:extLst>
                <a:ext uri="{28A0092B-C50C-407E-A947-70E740481C1C}">
                  <a14:useLocalDpi xmlns:a14="http://schemas.microsoft.com/office/drawing/2010/main"/>
                </a:ext>
              </a:extLst>
            </a:blip>
            <a:srcRect b="8515"/>
            <a:stretch/>
          </p:blipFill>
          <p:spPr>
            <a:xfrm>
              <a:off x="1107925" y="2438399"/>
              <a:ext cx="2274893" cy="2407949"/>
            </a:xfrm>
            <a:prstGeom prst="rect">
              <a:avLst/>
            </a:prstGeom>
          </p:spPr>
        </p:pic>
        <p:sp>
          <p:nvSpPr>
            <p:cNvPr id="59" name="Oval 58"/>
            <p:cNvSpPr/>
            <p:nvPr/>
          </p:nvSpPr>
          <p:spPr>
            <a:xfrm>
              <a:off x="1519237" y="2336005"/>
              <a:ext cx="223838" cy="204788"/>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sp>
          <p:nvSpPr>
            <p:cNvPr id="60" name="Oval 59"/>
            <p:cNvSpPr/>
            <p:nvPr/>
          </p:nvSpPr>
          <p:spPr>
            <a:xfrm>
              <a:off x="2026437" y="2345530"/>
              <a:ext cx="223838" cy="204788"/>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sp>
          <p:nvSpPr>
            <p:cNvPr id="61" name="Oval 60"/>
            <p:cNvSpPr/>
            <p:nvPr/>
          </p:nvSpPr>
          <p:spPr>
            <a:xfrm>
              <a:off x="2652708" y="2328867"/>
              <a:ext cx="223838" cy="204788"/>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sp>
          <p:nvSpPr>
            <p:cNvPr id="62" name="Oval 61"/>
            <p:cNvSpPr/>
            <p:nvPr/>
          </p:nvSpPr>
          <p:spPr>
            <a:xfrm>
              <a:off x="3158980" y="2336005"/>
              <a:ext cx="223838" cy="204788"/>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grpSp>
      <p:pic>
        <p:nvPicPr>
          <p:cNvPr id="63"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467634" y="1943098"/>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472381" y="2128839"/>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6605729" y="2209794"/>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724820" y="2286018"/>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729567" y="2471759"/>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7309694" y="3046915"/>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7119158" y="3051662"/>
            <a:ext cx="214154" cy="1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31"/>
          <p:cNvSpPr>
            <a:spLocks noChangeArrowheads="1"/>
          </p:cNvSpPr>
          <p:nvPr/>
        </p:nvSpPr>
        <p:spPr bwMode="auto">
          <a:xfrm>
            <a:off x="5611971" y="1036205"/>
            <a:ext cx="2403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dirty="0" smtClean="0">
                <a:solidFill>
                  <a:schemeClr val="tx2">
                    <a:lumMod val="75000"/>
                  </a:schemeClr>
                </a:solidFill>
              </a:rPr>
              <a:t>Edge Traffic Management</a:t>
            </a:r>
            <a:endParaRPr lang="en-US" sz="1400" b="1" dirty="0">
              <a:solidFill>
                <a:schemeClr val="tx2">
                  <a:lumMod val="75000"/>
                </a:schemeClr>
              </a:solidFill>
            </a:endParaRPr>
          </a:p>
        </p:txBody>
      </p:sp>
    </p:spTree>
    <p:extLst>
      <p:ext uri="{BB962C8B-B14F-4D97-AF65-F5344CB8AC3E}">
        <p14:creationId xmlns:p14="http://schemas.microsoft.com/office/powerpoint/2010/main" val="42544529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WOS Features – Wireless heat map</a:t>
            </a:r>
            <a:endParaRPr lang="en-US" dirty="0"/>
          </a:p>
        </p:txBody>
      </p:sp>
      <p:sp>
        <p:nvSpPr>
          <p:cNvPr id="3" name="Content Placeholder 2"/>
          <p:cNvSpPr>
            <a:spLocks noGrp="1"/>
          </p:cNvSpPr>
          <p:nvPr>
            <p:ph idx="4294967295"/>
          </p:nvPr>
        </p:nvSpPr>
        <p:spPr>
          <a:xfrm>
            <a:off x="912813" y="1154112"/>
            <a:ext cx="8231187" cy="5246688"/>
          </a:xfrm>
        </p:spPr>
        <p:txBody>
          <a:bodyPr/>
          <a:lstStyle/>
          <a:p>
            <a:r>
              <a:rPr lang="en-US" sz="1800" dirty="0" smtClean="0"/>
              <a:t>Organize APs by physical location on pre-loaded maps</a:t>
            </a:r>
          </a:p>
          <a:p>
            <a:r>
              <a:rPr lang="en-US" sz="1800" dirty="0" smtClean="0"/>
              <a:t>Predictive wireless coverage of entire AP network</a:t>
            </a:r>
          </a:p>
          <a:p>
            <a:endParaRPr lang="en-US" sz="1800" dirty="0" smtClean="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3648" y="2229308"/>
            <a:ext cx="5323609" cy="424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85510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t>WOS Features – Device Location</a:t>
            </a:r>
            <a:endParaRPr lang="en-US" dirty="0"/>
          </a:p>
        </p:txBody>
      </p:sp>
      <p:sp>
        <p:nvSpPr>
          <p:cNvPr id="24584" name="Content Placeholder 6"/>
          <p:cNvSpPr txBox="1">
            <a:spLocks/>
          </p:cNvSpPr>
          <p:nvPr/>
        </p:nvSpPr>
        <p:spPr bwMode="auto">
          <a:xfrm>
            <a:off x="310979" y="980120"/>
            <a:ext cx="89471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9263" indent="-449263" eaLnBrk="0" hangingPunct="0">
              <a:defRPr>
                <a:solidFill>
                  <a:schemeClr val="tx1"/>
                </a:solidFill>
                <a:latin typeface="Arial" charset="0"/>
                <a:cs typeface="Arial" charset="0"/>
              </a:defRPr>
            </a:lvl1pPr>
            <a:lvl2pPr marL="449263" indent="-449263"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169863" indent="-169863">
              <a:spcBef>
                <a:spcPts val="0"/>
              </a:spcBef>
              <a:spcAft>
                <a:spcPts val="400"/>
              </a:spcAft>
              <a:buClr>
                <a:srgbClr val="F37B19"/>
              </a:buClr>
              <a:buSzPct val="100000"/>
              <a:buFont typeface="Arial"/>
              <a:buChar char="•"/>
            </a:pPr>
            <a:r>
              <a:rPr lang="en-US" b="1" dirty="0">
                <a:solidFill>
                  <a:srgbClr val="474E5A"/>
                </a:solidFill>
                <a:latin typeface="Arial"/>
              </a:rPr>
              <a:t>Locate </a:t>
            </a:r>
            <a:r>
              <a:rPr lang="en-US" b="1" dirty="0" smtClean="0">
                <a:solidFill>
                  <a:srgbClr val="474E5A"/>
                </a:solidFill>
                <a:latin typeface="Arial"/>
              </a:rPr>
              <a:t>Rogues, Devices and Equipment</a:t>
            </a:r>
          </a:p>
          <a:p>
            <a:pPr marL="863600" lvl="2" indent="-169863">
              <a:spcBef>
                <a:spcPts val="0"/>
              </a:spcBef>
              <a:spcAft>
                <a:spcPts val="400"/>
              </a:spcAft>
              <a:buClr>
                <a:srgbClr val="F37B19"/>
              </a:buClr>
              <a:buSzPct val="100000"/>
              <a:buFont typeface="Arial"/>
              <a:buChar char="•"/>
            </a:pPr>
            <a:r>
              <a:rPr lang="en-US" dirty="0" smtClean="0">
                <a:solidFill>
                  <a:prstClr val="black"/>
                </a:solidFill>
                <a:latin typeface="Gill Sans MT" charset="0"/>
                <a:ea typeface="ＭＳ Ｐゴシック" charset="-128"/>
              </a:rPr>
              <a:t>Locate </a:t>
            </a:r>
            <a:r>
              <a:rPr lang="en-US" dirty="0">
                <a:solidFill>
                  <a:prstClr val="black"/>
                </a:solidFill>
                <a:latin typeface="Gill Sans MT" charset="0"/>
                <a:ea typeface="ＭＳ Ｐゴシック" charset="-128"/>
              </a:rPr>
              <a:t>function jumps to map showing </a:t>
            </a:r>
            <a:r>
              <a:rPr lang="en-US" dirty="0" smtClean="0">
                <a:solidFill>
                  <a:prstClr val="black"/>
                </a:solidFill>
                <a:latin typeface="Gill Sans MT" charset="0"/>
                <a:ea typeface="ＭＳ Ｐゴシック" charset="-128"/>
              </a:rPr>
              <a:t>device location</a:t>
            </a:r>
          </a:p>
          <a:p>
            <a:pPr marL="863600" lvl="2" indent="-169863">
              <a:spcBef>
                <a:spcPts val="0"/>
              </a:spcBef>
              <a:spcAft>
                <a:spcPts val="400"/>
              </a:spcAft>
              <a:buClr>
                <a:srgbClr val="F37B19"/>
              </a:buClr>
              <a:buSzPct val="100000"/>
              <a:buFont typeface="Arial"/>
              <a:buChar char="•"/>
            </a:pPr>
            <a:r>
              <a:rPr lang="en-US" dirty="0" smtClean="0">
                <a:solidFill>
                  <a:prstClr val="black"/>
                </a:solidFill>
                <a:latin typeface="Gill Sans MT" charset="0"/>
                <a:ea typeface="ＭＳ Ｐゴシック" charset="-128"/>
              </a:rPr>
              <a:t>Icons distinguish between device types</a:t>
            </a:r>
          </a:p>
          <a:p>
            <a:pPr marL="863600" lvl="2" indent="-169863">
              <a:spcBef>
                <a:spcPts val="0"/>
              </a:spcBef>
              <a:spcAft>
                <a:spcPts val="400"/>
              </a:spcAft>
              <a:buClr>
                <a:srgbClr val="F37B19"/>
              </a:buClr>
              <a:buSzPct val="100000"/>
              <a:buFont typeface="Arial"/>
              <a:buChar char="•"/>
            </a:pPr>
            <a:r>
              <a:rPr lang="en-US" dirty="0" smtClean="0">
                <a:solidFill>
                  <a:prstClr val="black"/>
                </a:solidFill>
                <a:latin typeface="Gill Sans MT" charset="0"/>
                <a:ea typeface="ＭＳ Ｐゴシック" charset="-128"/>
              </a:rPr>
              <a:t>Click for drill down details and troubleshooting</a:t>
            </a:r>
            <a:endParaRPr lang="en-US" dirty="0">
              <a:solidFill>
                <a:prstClr val="black"/>
              </a:solidFill>
              <a:latin typeface="Gill Sans MT" charset="0"/>
              <a:ea typeface="ＭＳ Ｐゴシック"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25325" y="2339574"/>
            <a:ext cx="5585546" cy="378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58300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WOS Features – Security monitoring </a:t>
            </a:r>
            <a:endParaRPr lang="en-US" dirty="0"/>
          </a:p>
        </p:txBody>
      </p:sp>
      <p:sp>
        <p:nvSpPr>
          <p:cNvPr id="3" name="Content Placeholder 2"/>
          <p:cNvSpPr>
            <a:spLocks noGrp="1"/>
          </p:cNvSpPr>
          <p:nvPr>
            <p:ph type="body" sz="quarter" idx="10"/>
          </p:nvPr>
        </p:nvSpPr>
        <p:spPr>
          <a:xfrm>
            <a:off x="476250" y="924602"/>
            <a:ext cx="8220075" cy="4644799"/>
          </a:xfrm>
        </p:spPr>
        <p:txBody>
          <a:bodyPr/>
          <a:lstStyle/>
          <a:p>
            <a:pPr>
              <a:spcBef>
                <a:spcPts val="0"/>
              </a:spcBef>
            </a:pPr>
            <a:r>
              <a:rPr lang="en-US" sz="1800" dirty="0" smtClean="0"/>
              <a:t>Continuous monitoring for Rogues and unauthorized devices</a:t>
            </a:r>
          </a:p>
          <a:p>
            <a:pPr>
              <a:spcBef>
                <a:spcPts val="0"/>
              </a:spcBef>
            </a:pPr>
            <a:r>
              <a:rPr lang="en-US" sz="1800" dirty="0" smtClean="0"/>
              <a:t>Automated alerts notify administrators upon device discovery</a:t>
            </a:r>
          </a:p>
          <a:p>
            <a:pPr>
              <a:spcBef>
                <a:spcPts val="0"/>
              </a:spcBef>
            </a:pPr>
            <a:endParaRPr lang="en-US" sz="1800" dirty="0" smtClean="0"/>
          </a:p>
          <a:p>
            <a:pPr>
              <a:spcBef>
                <a:spcPts val="0"/>
              </a:spcBef>
            </a:pPr>
            <a:endParaRPr lang="en-US" sz="1800" dirty="0" smtClean="0"/>
          </a:p>
          <a:p>
            <a:pPr marL="0" indent="0">
              <a:spcBef>
                <a:spcPts val="0"/>
              </a:spcBef>
              <a:buNone/>
            </a:pPr>
            <a:endParaRPr lang="en-US" sz="1800" dirty="0" smtClean="0"/>
          </a:p>
          <a:p>
            <a:pPr marL="0" indent="0">
              <a:spcBef>
                <a:spcPts val="0"/>
              </a:spcBef>
              <a:buNone/>
            </a:pPr>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Aggregated view of IDS system alerts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78412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37" y="4572000"/>
            <a:ext cx="76866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8209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WOS Features – Reporting</a:t>
            </a:r>
            <a:endParaRPr lang="en-US" dirty="0"/>
          </a:p>
        </p:txBody>
      </p:sp>
      <p:sp>
        <p:nvSpPr>
          <p:cNvPr id="3" name="Content Placeholder 2"/>
          <p:cNvSpPr>
            <a:spLocks noGrp="1"/>
          </p:cNvSpPr>
          <p:nvPr>
            <p:ph idx="4294967295"/>
          </p:nvPr>
        </p:nvSpPr>
        <p:spPr>
          <a:xfrm>
            <a:off x="912813" y="966788"/>
            <a:ext cx="8231187" cy="5187950"/>
          </a:xfrm>
        </p:spPr>
        <p:txBody>
          <a:bodyPr/>
          <a:lstStyle/>
          <a:p>
            <a:r>
              <a:rPr lang="en-US" sz="1800" dirty="0" smtClean="0"/>
              <a:t>Dozens of predefined reports for performance, security, usage</a:t>
            </a:r>
          </a:p>
          <a:p>
            <a:r>
              <a:rPr lang="en-US" sz="1800" dirty="0" smtClean="0"/>
              <a:t>Track wireless network operation over last day, week, month, year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1654175"/>
            <a:ext cx="7150100"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337" y="3605212"/>
            <a:ext cx="2252663" cy="314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05212"/>
            <a:ext cx="2471737" cy="325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13504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Avaya WLAN difference</a:t>
            </a:r>
            <a:endParaRPr lang="en-US" dirty="0"/>
          </a:p>
        </p:txBody>
      </p:sp>
      <p:sp>
        <p:nvSpPr>
          <p:cNvPr id="26" name="Content Placeholder 7"/>
          <p:cNvSpPr txBox="1">
            <a:spLocks/>
          </p:cNvSpPr>
          <p:nvPr/>
        </p:nvSpPr>
        <p:spPr>
          <a:xfrm>
            <a:off x="345774" y="1590970"/>
            <a:ext cx="8657107" cy="4809830"/>
          </a:xfrm>
          <a:prstGeom prst="rect">
            <a:avLst/>
          </a:prstGeom>
        </p:spPr>
        <p:txBody>
          <a:bodyPr numCol="1"/>
          <a:lstStyle>
            <a:lvl1pPr marL="169863" indent="-169863" algn="l" rtl="0" eaLnBrk="1" fontAlgn="base" hangingPunct="1">
              <a:spcBef>
                <a:spcPts val="800"/>
              </a:spcBef>
              <a:spcAft>
                <a:spcPts val="400"/>
              </a:spcAft>
              <a:buClr>
                <a:srgbClr val="F37B19"/>
              </a:buClr>
              <a:buSzPct val="100000"/>
              <a:buFont typeface="Arial" charset="0"/>
              <a:buChar char="•"/>
              <a:defRPr sz="2200" b="1">
                <a:solidFill>
                  <a:srgbClr val="474E5A"/>
                </a:solidFill>
                <a:latin typeface="+mn-lt"/>
                <a:ea typeface="ＭＳ Ｐゴシック" charset="0"/>
                <a:cs typeface="ＭＳ Ｐゴシック" charset="0"/>
              </a:defRPr>
            </a:lvl1pPr>
            <a:lvl2pPr marL="515938" indent="-171450" algn="l" rtl="0" eaLnBrk="1" fontAlgn="base" hangingPunct="1">
              <a:spcBef>
                <a:spcPct val="0"/>
              </a:spcBef>
              <a:spcAft>
                <a:spcPts val="500"/>
              </a:spcAft>
              <a:buClr>
                <a:srgbClr val="4EB6D1"/>
              </a:buClr>
              <a:buSzPct val="90000"/>
              <a:buFont typeface="Lucida Grande" charset="0"/>
              <a:buChar char="­"/>
              <a:defRPr sz="2000">
                <a:solidFill>
                  <a:srgbClr val="474E5A"/>
                </a:solidFill>
                <a:latin typeface="+mn-lt"/>
                <a:ea typeface="ＭＳ Ｐゴシック" charset="0"/>
              </a:defRPr>
            </a:lvl2pPr>
            <a:lvl3pPr marL="862013" indent="-173038" algn="l" defTabSz="909638" rtl="0" eaLnBrk="1" fontAlgn="base" hangingPunct="1">
              <a:spcBef>
                <a:spcPct val="0"/>
              </a:spcBef>
              <a:spcAft>
                <a:spcPts val="500"/>
              </a:spcAft>
              <a:buClr>
                <a:srgbClr val="539743"/>
              </a:buClr>
              <a:buSzPct val="100000"/>
              <a:buFont typeface="Arial" charset="0"/>
              <a:buChar char="•"/>
              <a:defRPr>
                <a:solidFill>
                  <a:srgbClr val="474E5A"/>
                </a:solidFill>
                <a:latin typeface="+mn-lt"/>
                <a:ea typeface="ＭＳ Ｐゴシック" charset="0"/>
              </a:defRPr>
            </a:lvl3pPr>
            <a:lvl4pPr marL="1201738" indent="-177800" algn="l" rtl="0" eaLnBrk="1" fontAlgn="base" hangingPunct="1">
              <a:spcBef>
                <a:spcPct val="0"/>
              </a:spcBef>
              <a:spcAft>
                <a:spcPts val="500"/>
              </a:spcAft>
              <a:buClr>
                <a:srgbClr val="002354"/>
              </a:buClr>
              <a:buFont typeface="Arial" charset="0"/>
              <a:buChar char="–"/>
              <a:defRPr sz="1600">
                <a:solidFill>
                  <a:srgbClr val="474E5A"/>
                </a:solidFill>
                <a:latin typeface="+mn-lt"/>
                <a:ea typeface="ＭＳ Ｐゴシック" charset="0"/>
              </a:defRPr>
            </a:lvl4pPr>
            <a:lvl5pPr marL="1541463" indent="-173038" algn="l" rtl="0" eaLnBrk="1" fontAlgn="base" hangingPunct="1">
              <a:spcBef>
                <a:spcPct val="0"/>
              </a:spcBef>
              <a:spcAft>
                <a:spcPts val="500"/>
              </a:spcAft>
              <a:buClr>
                <a:srgbClr val="18668E"/>
              </a:buClr>
              <a:buFont typeface="Wingdings" charset="0"/>
              <a:buChar char="§"/>
              <a:defRPr sz="1600">
                <a:solidFill>
                  <a:srgbClr val="474E5A"/>
                </a:solidFill>
                <a:latin typeface="+mn-lt"/>
                <a:ea typeface="ＭＳ Ｐゴシック" charset="0"/>
              </a:defRPr>
            </a:lvl5pPr>
            <a:lvl6pPr marL="18891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eaLnBrk="1" fontAlgn="base" hangingPunct="1">
              <a:spcBef>
                <a:spcPct val="0"/>
              </a:spcBef>
              <a:spcAft>
                <a:spcPts val="500"/>
              </a:spcAft>
              <a:buClr>
                <a:schemeClr val="tx1"/>
              </a:buClr>
              <a:buFont typeface="Arial" pitchFamily="34" charset="0"/>
              <a:buChar char="-"/>
              <a:defRPr sz="1600">
                <a:solidFill>
                  <a:schemeClr val="tx1"/>
                </a:solidFill>
                <a:latin typeface="+mn-lt"/>
              </a:defRPr>
            </a:lvl9pPr>
          </a:lstStyle>
          <a:p>
            <a:pPr>
              <a:spcBef>
                <a:spcPts val="1400"/>
              </a:spcBef>
            </a:pPr>
            <a:r>
              <a:rPr lang="en-US" sz="2400" dirty="0" smtClean="0">
                <a:solidFill>
                  <a:srgbClr val="FF0000"/>
                </a:solidFill>
              </a:rPr>
              <a:t>11ac capable on every radio </a:t>
            </a:r>
            <a:r>
              <a:rPr lang="en-US" sz="2400" b="0" dirty="0" smtClean="0"/>
              <a:t>= 100% AC</a:t>
            </a:r>
          </a:p>
          <a:p>
            <a:pPr>
              <a:spcBef>
                <a:spcPts val="1400"/>
              </a:spcBef>
            </a:pPr>
            <a:r>
              <a:rPr lang="en-US" sz="2400" dirty="0" smtClean="0">
                <a:solidFill>
                  <a:srgbClr val="FF0000"/>
                </a:solidFill>
              </a:rPr>
              <a:t>Application Control </a:t>
            </a:r>
            <a:r>
              <a:rPr lang="en-US" sz="2400" b="0" dirty="0"/>
              <a:t>= </a:t>
            </a:r>
            <a:r>
              <a:rPr lang="en-US" sz="2400" b="0" dirty="0" smtClean="0"/>
              <a:t>L7 DPI engine with 1200+ applications signature</a:t>
            </a:r>
            <a:endParaRPr lang="en-US" sz="2400" dirty="0">
              <a:solidFill>
                <a:srgbClr val="FF0000"/>
              </a:solidFill>
            </a:endParaRPr>
          </a:p>
          <a:p>
            <a:pPr>
              <a:spcBef>
                <a:spcPts val="1400"/>
              </a:spcBef>
            </a:pPr>
            <a:r>
              <a:rPr lang="en-US" sz="2400" dirty="0" smtClean="0">
                <a:solidFill>
                  <a:srgbClr val="FF0000"/>
                </a:solidFill>
              </a:rPr>
              <a:t>Software Programmable </a:t>
            </a:r>
            <a:r>
              <a:rPr lang="en-US" sz="2400" b="0" dirty="0" smtClean="0"/>
              <a:t>= </a:t>
            </a:r>
            <a:r>
              <a:rPr lang="en-US" sz="2400" b="0" dirty="0"/>
              <a:t>11n </a:t>
            </a:r>
            <a:r>
              <a:rPr lang="en-US" sz="2400" b="0" dirty="0" smtClean="0"/>
              <a:t>or 11ac / 2.4GHz or 5GHz</a:t>
            </a:r>
            <a:endParaRPr lang="en-US" sz="2400" b="0" dirty="0"/>
          </a:p>
          <a:p>
            <a:pPr>
              <a:spcBef>
                <a:spcPts val="1400"/>
              </a:spcBef>
            </a:pPr>
            <a:r>
              <a:rPr lang="en-US" sz="2400" dirty="0" smtClean="0">
                <a:solidFill>
                  <a:srgbClr val="FF0000"/>
                </a:solidFill>
              </a:rPr>
              <a:t>Band Steering+ </a:t>
            </a:r>
            <a:r>
              <a:rPr lang="en-US" sz="2400" b="0" dirty="0" smtClean="0"/>
              <a:t>= maximize </a:t>
            </a:r>
            <a:r>
              <a:rPr lang="en-US" sz="2400" b="0" dirty="0"/>
              <a:t>11ac client </a:t>
            </a:r>
            <a:r>
              <a:rPr lang="en-US" sz="2400" b="0" dirty="0" smtClean="0"/>
              <a:t>performance</a:t>
            </a:r>
          </a:p>
          <a:p>
            <a:pPr>
              <a:spcBef>
                <a:spcPts val="1400"/>
              </a:spcBef>
            </a:pPr>
            <a:r>
              <a:rPr lang="en-US" sz="2400" dirty="0">
                <a:solidFill>
                  <a:srgbClr val="FF0000"/>
                </a:solidFill>
              </a:rPr>
              <a:t>Integrated controller </a:t>
            </a:r>
            <a:r>
              <a:rPr lang="en-US" sz="2400" b="0" dirty="0" smtClean="0"/>
              <a:t>= maximize performance, reduce TCO</a:t>
            </a:r>
            <a:endParaRPr lang="en-US" sz="2400" b="0" dirty="0"/>
          </a:p>
        </p:txBody>
      </p:sp>
      <p:pic>
        <p:nvPicPr>
          <p:cNvPr id="6" name="Picture 5" descr="11ac-Logo.jpg.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88845" y="5062269"/>
            <a:ext cx="3980988" cy="1414731"/>
          </a:xfrm>
          <a:prstGeom prst="rect">
            <a:avLst/>
          </a:prstGeom>
        </p:spPr>
      </p:pic>
    </p:spTree>
    <p:extLst>
      <p:ext uri="{BB962C8B-B14F-4D97-AF65-F5344CB8AC3E}">
        <p14:creationId xmlns:p14="http://schemas.microsoft.com/office/powerpoint/2010/main" val="175377875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76250" y="318307"/>
            <a:ext cx="8220075" cy="544087"/>
          </a:xfrm>
        </p:spPr>
        <p:txBody>
          <a:bodyPr/>
          <a:lstStyle/>
          <a:p>
            <a:r>
              <a:rPr lang="en-US" dirty="0"/>
              <a:t>Architecture Comparison: </a:t>
            </a:r>
            <a:r>
              <a:rPr lang="en-US" dirty="0" smtClean="0"/>
              <a:t>Intelligence at the Edge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l="38166"/>
          <a:stretch/>
        </p:blipFill>
        <p:spPr>
          <a:xfrm>
            <a:off x="4063963" y="1091816"/>
            <a:ext cx="4875322" cy="4623184"/>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r="62726"/>
          <a:stretch/>
        </p:blipFill>
        <p:spPr>
          <a:xfrm>
            <a:off x="232012" y="1094431"/>
            <a:ext cx="3603009" cy="4620569"/>
          </a:xfrm>
          <a:prstGeom prst="rect">
            <a:avLst/>
          </a:prstGeom>
        </p:spPr>
      </p:pic>
      <p:sp>
        <p:nvSpPr>
          <p:cNvPr id="10"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a:t>
            </a:r>
            <a:endParaRPr lang="en-US" sz="700" dirty="0">
              <a:solidFill>
                <a:schemeClr val="bg1">
                  <a:lumMod val="65000"/>
                </a:schemeClr>
              </a:solidFill>
            </a:endParaRPr>
          </a:p>
        </p:txBody>
      </p:sp>
      <p:sp>
        <p:nvSpPr>
          <p:cNvPr id="2" name="TextBox 1"/>
          <p:cNvSpPr txBox="1"/>
          <p:nvPr/>
        </p:nvSpPr>
        <p:spPr>
          <a:xfrm>
            <a:off x="1676400" y="5428768"/>
            <a:ext cx="705385" cy="286232"/>
          </a:xfrm>
          <a:prstGeom prst="rect">
            <a:avLst/>
          </a:prstGeom>
          <a:solidFill>
            <a:schemeClr val="bg1"/>
          </a:solidFill>
        </p:spPr>
        <p:txBody>
          <a:bodyPr wrap="none" rtlCol="0">
            <a:spAutoFit/>
          </a:bodyPr>
          <a:lstStyle/>
          <a:p>
            <a:pPr algn="ctr">
              <a:lnSpc>
                <a:spcPct val="90000"/>
              </a:lnSpc>
            </a:pPr>
            <a:r>
              <a:rPr lang="fr-FR" sz="1400" b="1" dirty="0" err="1" smtClean="0">
                <a:solidFill>
                  <a:schemeClr val="accent4"/>
                </a:solidFill>
              </a:rPr>
              <a:t>Avaya</a:t>
            </a:r>
            <a:endParaRPr lang="fr-FR" sz="1400" b="1" dirty="0" smtClean="0">
              <a:solidFill>
                <a:schemeClr val="accent4"/>
              </a:solidFill>
            </a:endParaRPr>
          </a:p>
        </p:txBody>
      </p:sp>
    </p:spTree>
    <p:extLst>
      <p:ext uri="{BB962C8B-B14F-4D97-AF65-F5344CB8AC3E}">
        <p14:creationId xmlns:p14="http://schemas.microsoft.com/office/powerpoint/2010/main" val="22116134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304800"/>
            <a:ext cx="8228707" cy="738465"/>
          </a:xfrm>
        </p:spPr>
        <p:txBody>
          <a:bodyPr>
            <a:noAutofit/>
          </a:bodyPr>
          <a:lstStyle/>
          <a:p>
            <a:r>
              <a:rPr lang="en-US" dirty="0"/>
              <a:t>WLAN 9100  Portfolio </a:t>
            </a:r>
            <a:r>
              <a:rPr lang="en-US" dirty="0" smtClean="0"/>
              <a:t> - What do we launch? </a:t>
            </a:r>
            <a:endParaRPr lang="en-US" dirty="0"/>
          </a:p>
        </p:txBody>
      </p:sp>
      <p:grpSp>
        <p:nvGrpSpPr>
          <p:cNvPr id="3" name="Group 4"/>
          <p:cNvGrpSpPr/>
          <p:nvPr/>
        </p:nvGrpSpPr>
        <p:grpSpPr>
          <a:xfrm>
            <a:off x="6526226" y="1676400"/>
            <a:ext cx="2253633" cy="3342732"/>
            <a:chOff x="6526226" y="1480826"/>
            <a:chExt cx="2253633" cy="3342732"/>
          </a:xfrm>
        </p:grpSpPr>
        <p:sp>
          <p:nvSpPr>
            <p:cNvPr id="6" name="TextBox 5"/>
            <p:cNvSpPr txBox="1"/>
            <p:nvPr/>
          </p:nvSpPr>
          <p:spPr>
            <a:xfrm>
              <a:off x="6526227" y="1480826"/>
              <a:ext cx="2253632" cy="461665"/>
            </a:xfrm>
            <a:prstGeom prst="rect">
              <a:avLst/>
            </a:prstGeom>
            <a:solidFill>
              <a:srgbClr val="CC0000"/>
            </a:solidFill>
          </p:spPr>
          <p:txBody>
            <a:bodyPr wrap="square" rtlCol="0">
              <a:spAutoFit/>
            </a:bodyPr>
            <a:lstStyle/>
            <a:p>
              <a:pPr algn="ctr"/>
              <a:r>
                <a:rPr lang="en-US" sz="1200" b="1" dirty="0">
                  <a:solidFill>
                    <a:schemeClr val="bg1"/>
                  </a:solidFill>
                </a:rPr>
                <a:t>Next-gen wireless with predictable performance</a:t>
              </a:r>
              <a:endParaRPr lang="en-US" sz="1400" dirty="0">
                <a:solidFill>
                  <a:schemeClr val="bg1"/>
                </a:solidFill>
              </a:endParaRPr>
            </a:p>
          </p:txBody>
        </p:sp>
        <p:sp>
          <p:nvSpPr>
            <p:cNvPr id="7" name="TextBox 6"/>
            <p:cNvSpPr txBox="1"/>
            <p:nvPr/>
          </p:nvSpPr>
          <p:spPr>
            <a:xfrm>
              <a:off x="6526226" y="1938153"/>
              <a:ext cx="2253633" cy="2885405"/>
            </a:xfrm>
            <a:prstGeom prst="rect">
              <a:avLst/>
            </a:prstGeom>
            <a:solidFill>
              <a:schemeClr val="bg1"/>
            </a:solidFill>
            <a:ln>
              <a:solidFill>
                <a:schemeClr val="accent1"/>
              </a:solidFill>
            </a:ln>
          </p:spPr>
          <p:txBody>
            <a:bodyPr wrap="square" rtlCol="0">
              <a:spAutoFit/>
            </a:bodyPr>
            <a:lstStyle/>
            <a:p>
              <a:pPr marL="227013" indent="-227013">
                <a:spcAft>
                  <a:spcPts val="500"/>
                </a:spcAft>
                <a:buFont typeface="Wingdings" pitchFamily="2" charset="2"/>
                <a:buChar char="ü"/>
              </a:pPr>
              <a:r>
                <a:rPr lang="en-US" sz="1200" dirty="0"/>
                <a:t>802.11ac</a:t>
              </a:r>
            </a:p>
            <a:p>
              <a:pPr marL="227013" indent="-227013">
                <a:spcAft>
                  <a:spcPts val="500"/>
                </a:spcAft>
                <a:buFont typeface="Wingdings" pitchFamily="2" charset="2"/>
                <a:buChar char="ü"/>
              </a:pPr>
              <a:r>
                <a:rPr lang="en-US" sz="1200" dirty="0"/>
                <a:t>Simplified RF planning </a:t>
              </a:r>
            </a:p>
            <a:p>
              <a:pPr marL="227013" indent="-227013">
                <a:spcAft>
                  <a:spcPts val="500"/>
                </a:spcAft>
                <a:buFont typeface="Wingdings" pitchFamily="2" charset="2"/>
                <a:buChar char="ü"/>
              </a:pPr>
              <a:r>
                <a:rPr lang="en-US" sz="1200" dirty="0"/>
                <a:t>Application </a:t>
              </a:r>
              <a:r>
                <a:rPr lang="en-US" sz="1200" dirty="0" err="1"/>
                <a:t>QoS</a:t>
              </a:r>
              <a:r>
                <a:rPr lang="en-US" sz="1200" dirty="0"/>
                <a:t> control</a:t>
              </a:r>
            </a:p>
            <a:p>
              <a:pPr marL="227013" indent="-227013">
                <a:spcAft>
                  <a:spcPts val="500"/>
                </a:spcAft>
                <a:buFont typeface="Wingdings" pitchFamily="2" charset="2"/>
                <a:buChar char="ü"/>
              </a:pPr>
              <a:r>
                <a:rPr lang="en-US" sz="1200" dirty="0" err="1" smtClean="0">
                  <a:solidFill>
                    <a:srgbClr val="3A3A3A"/>
                  </a:solidFill>
                  <a:cs typeface="Arial"/>
                </a:rPr>
                <a:t>Wlan</a:t>
              </a:r>
              <a:r>
                <a:rPr lang="en-US" sz="1200" dirty="0" smtClean="0">
                  <a:solidFill>
                    <a:srgbClr val="3A3A3A"/>
                  </a:solidFill>
                  <a:cs typeface="Arial"/>
                </a:rPr>
                <a:t> architecture </a:t>
              </a:r>
              <a:r>
                <a:rPr lang="en-US" sz="1200" dirty="0">
                  <a:solidFill>
                    <a:srgbClr val="3A3A3A"/>
                  </a:solidFill>
                  <a:cs typeface="Arial"/>
                </a:rPr>
                <a:t>with distributed controller</a:t>
              </a:r>
            </a:p>
            <a:p>
              <a:pPr marL="227013" indent="-227013">
                <a:spcAft>
                  <a:spcPts val="500"/>
                </a:spcAft>
                <a:buFont typeface="Wingdings" pitchFamily="2" charset="2"/>
                <a:buChar char="ü"/>
              </a:pPr>
              <a:r>
                <a:rPr lang="en-US" sz="1200" dirty="0" smtClean="0">
                  <a:solidFill>
                    <a:srgbClr val="3A3A3A"/>
                  </a:solidFill>
                  <a:cs typeface="Arial"/>
                </a:rPr>
                <a:t>Swap-less upgrades</a:t>
              </a:r>
            </a:p>
            <a:p>
              <a:pPr marL="227013" indent="-227013">
                <a:spcAft>
                  <a:spcPts val="500"/>
                </a:spcAft>
                <a:buFont typeface="Wingdings" pitchFamily="2" charset="2"/>
                <a:buChar char="ü"/>
              </a:pPr>
              <a:r>
                <a:rPr lang="en-US" sz="1200" dirty="0" smtClean="0"/>
                <a:t>Cloud-based management**</a:t>
              </a:r>
              <a:endParaRPr lang="en-US" sz="1200" dirty="0"/>
            </a:p>
            <a:p>
              <a:pPr marL="227013" indent="-227013">
                <a:spcAft>
                  <a:spcPts val="500"/>
                </a:spcAft>
                <a:buFont typeface="Wingdings" pitchFamily="2" charset="2"/>
                <a:buChar char="ü"/>
              </a:pPr>
              <a:r>
                <a:rPr lang="en-US" sz="1200" dirty="0" smtClean="0"/>
                <a:t>Single Software stream</a:t>
              </a:r>
              <a:endParaRPr lang="en-US" sz="1200" dirty="0"/>
            </a:p>
            <a:p>
              <a:pPr marL="227013" indent="-227013">
                <a:spcAft>
                  <a:spcPts val="500"/>
                </a:spcAft>
                <a:buFont typeface="Wingdings" pitchFamily="2" charset="2"/>
                <a:buChar char="ü"/>
              </a:pPr>
              <a:r>
                <a:rPr lang="en-US" sz="1200" dirty="0">
                  <a:solidFill>
                    <a:srgbClr val="3A3A3A"/>
                  </a:solidFill>
                  <a:cs typeface="Arial"/>
                </a:rPr>
                <a:t>Flexible </a:t>
              </a:r>
              <a:r>
                <a:rPr lang="en-US" sz="1200" dirty="0" smtClean="0">
                  <a:solidFill>
                    <a:srgbClr val="3A3A3A"/>
                  </a:solidFill>
                  <a:cs typeface="Arial"/>
                </a:rPr>
                <a:t>deployment</a:t>
              </a:r>
              <a:endParaRPr lang="en-US" sz="1200" dirty="0"/>
            </a:p>
            <a:p>
              <a:pPr marL="227013" indent="-227013">
                <a:spcAft>
                  <a:spcPts val="500"/>
                </a:spcAft>
                <a:buFont typeface="Wingdings" pitchFamily="2" charset="2"/>
                <a:buChar char="ü"/>
              </a:pPr>
              <a:r>
                <a:rPr lang="en-US" sz="1200" dirty="0"/>
                <a:t>Bonjour </a:t>
              </a:r>
              <a:r>
                <a:rPr lang="en-US" sz="1200" dirty="0" smtClean="0"/>
                <a:t>support</a:t>
              </a:r>
            </a:p>
            <a:p>
              <a:pPr>
                <a:spcAft>
                  <a:spcPts val="500"/>
                </a:spcAft>
              </a:pPr>
              <a:r>
                <a:rPr lang="fr-FR" sz="1200" dirty="0" smtClean="0"/>
                <a:t>** phase2</a:t>
              </a:r>
              <a:endParaRPr lang="en-US" sz="1200" dirty="0"/>
            </a:p>
          </p:txBody>
        </p:sp>
      </p:grpSp>
      <p:graphicFrame>
        <p:nvGraphicFramePr>
          <p:cNvPr id="8" name="Table 7"/>
          <p:cNvGraphicFramePr>
            <a:graphicFrameLocks noGrp="1"/>
          </p:cNvGraphicFramePr>
          <p:nvPr>
            <p:extLst>
              <p:ext uri="{D42A27DB-BD31-4B8C-83A1-F6EECF244321}">
                <p14:modId xmlns:p14="http://schemas.microsoft.com/office/powerpoint/2010/main" val="765463815"/>
              </p:ext>
            </p:extLst>
          </p:nvPr>
        </p:nvGraphicFramePr>
        <p:xfrm>
          <a:off x="469332" y="2656915"/>
          <a:ext cx="5939778" cy="1249680"/>
        </p:xfrm>
        <a:graphic>
          <a:graphicData uri="http://schemas.openxmlformats.org/drawingml/2006/table">
            <a:tbl>
              <a:tblPr firstRow="1" bandRow="1">
                <a:tableStyleId>{00A15C55-8517-42AA-B614-E9B94910E393}</a:tableStyleId>
              </a:tblPr>
              <a:tblGrid>
                <a:gridCol w="870581"/>
                <a:gridCol w="896293"/>
                <a:gridCol w="896293"/>
                <a:gridCol w="869133"/>
                <a:gridCol w="1113576"/>
                <a:gridCol w="1293902"/>
              </a:tblGrid>
              <a:tr h="246616">
                <a:tc>
                  <a:txBody>
                    <a:bodyPr/>
                    <a:lstStyle/>
                    <a:p>
                      <a:pPr algn="ctr"/>
                      <a:r>
                        <a:rPr lang="en-US" sz="1400" dirty="0" smtClean="0"/>
                        <a:t>WAP</a:t>
                      </a:r>
                      <a:r>
                        <a:rPr lang="en-US" sz="1400" baseline="0" dirty="0" smtClean="0"/>
                        <a:t> </a:t>
                      </a:r>
                      <a:r>
                        <a:rPr lang="en-US" sz="1400" baseline="0" dirty="0"/>
                        <a:t>9122</a:t>
                      </a:r>
                      <a:endParaRPr lang="en-US" sz="1400" b="0" dirty="0"/>
                    </a:p>
                  </a:txBody>
                  <a:tcPr/>
                </a:tc>
                <a:tc>
                  <a:txBody>
                    <a:bodyPr/>
                    <a:lstStyle/>
                    <a:p>
                      <a:pPr algn="ctr"/>
                      <a:r>
                        <a:rPr lang="en-US" sz="1400" dirty="0" smtClean="0"/>
                        <a:t>WAP </a:t>
                      </a:r>
                      <a:r>
                        <a:rPr lang="en-US" sz="1400" dirty="0"/>
                        <a:t>9123</a:t>
                      </a:r>
                      <a:endParaRPr lang="en-US" sz="1400" b="0" dirty="0"/>
                    </a:p>
                  </a:txBody>
                  <a:tcPr/>
                </a:tc>
                <a:tc>
                  <a:txBody>
                    <a:bodyPr/>
                    <a:lstStyle/>
                    <a:p>
                      <a:pPr algn="ctr"/>
                      <a:r>
                        <a:rPr lang="en-US" sz="1400" dirty="0" smtClean="0"/>
                        <a:t>WAP</a:t>
                      </a:r>
                      <a:r>
                        <a:rPr lang="en-US" sz="1400" baseline="0" dirty="0" smtClean="0"/>
                        <a:t> 9132</a:t>
                      </a:r>
                      <a:endParaRPr lang="en-US" sz="1400" b="0" baseline="0" dirty="0"/>
                    </a:p>
                  </a:txBody>
                  <a:tcPr/>
                </a:tc>
                <a:tc>
                  <a:txBody>
                    <a:bodyPr/>
                    <a:lstStyle/>
                    <a:p>
                      <a:pPr algn="ctr"/>
                      <a:r>
                        <a:rPr lang="en-US" sz="1400" dirty="0" smtClean="0"/>
                        <a:t>WAP</a:t>
                      </a:r>
                      <a:r>
                        <a:rPr lang="en-US" sz="1400" baseline="0" dirty="0" smtClean="0"/>
                        <a:t> 9133</a:t>
                      </a:r>
                      <a:endParaRPr lang="en-US" sz="1400" b="0" baseline="0" dirty="0"/>
                    </a:p>
                  </a:txBody>
                  <a:tcPr/>
                </a:tc>
                <a:tc>
                  <a:txBody>
                    <a:bodyPr/>
                    <a:lstStyle/>
                    <a:p>
                      <a:pPr algn="ctr"/>
                      <a:r>
                        <a:rPr lang="en-US" sz="1400" dirty="0" smtClean="0"/>
                        <a:t>WAO</a:t>
                      </a:r>
                      <a:r>
                        <a:rPr lang="en-US" sz="1400" baseline="0" dirty="0" smtClean="0"/>
                        <a:t> 9122 (Outdoor)</a:t>
                      </a:r>
                      <a:endParaRPr lang="en-US" sz="1400" b="0" dirty="0"/>
                    </a:p>
                  </a:txBody>
                  <a:tcPr/>
                </a:tc>
                <a:tc>
                  <a:txBody>
                    <a:bodyPr/>
                    <a:lstStyle/>
                    <a:p>
                      <a:pPr algn="ctr"/>
                      <a:r>
                        <a:rPr lang="en-US" sz="1400" dirty="0" smtClean="0"/>
                        <a:t>WAP</a:t>
                      </a:r>
                      <a:r>
                        <a:rPr lang="en-US" sz="1400" baseline="0" dirty="0" smtClean="0"/>
                        <a:t> 9162/9173</a:t>
                      </a:r>
                      <a:endParaRPr lang="en-US" sz="1400" b="0" dirty="0"/>
                    </a:p>
                  </a:txBody>
                  <a:tcPr/>
                </a:tc>
              </a:tr>
              <a:tr h="425666">
                <a:tc>
                  <a:txBody>
                    <a:bodyPr/>
                    <a:lstStyle/>
                    <a:p>
                      <a:pPr algn="ctr"/>
                      <a:r>
                        <a:rPr lang="en-US" sz="1200" dirty="0"/>
                        <a:t>802.11n</a:t>
                      </a:r>
                      <a:r>
                        <a:rPr lang="en-US" sz="1200" baseline="0" dirty="0"/>
                        <a:t> </a:t>
                      </a:r>
                      <a:endParaRPr lang="en-US" sz="1200" baseline="0" dirty="0" smtClean="0"/>
                    </a:p>
                    <a:p>
                      <a:pPr algn="ctr"/>
                      <a:r>
                        <a:rPr lang="en-US" sz="1200" baseline="0" dirty="0" smtClean="0"/>
                        <a:t>2x2 </a:t>
                      </a:r>
                      <a:r>
                        <a:rPr lang="en-US" sz="1200" dirty="0" smtClean="0"/>
                        <a:t>AP</a:t>
                      </a:r>
                      <a:endParaRPr lang="en-US" sz="1200" dirty="0">
                        <a:solidFill>
                          <a:schemeClr val="tx1">
                            <a:lumMod val="65000"/>
                            <a:lumOff val="35000"/>
                          </a:schemeClr>
                        </a:solidFill>
                      </a:endParaRPr>
                    </a:p>
                  </a:txBody>
                  <a:tcPr/>
                </a:tc>
                <a:tc>
                  <a:txBody>
                    <a:bodyPr/>
                    <a:lstStyle/>
                    <a:p>
                      <a:pPr algn="ctr"/>
                      <a:r>
                        <a:rPr lang="en-US" sz="1200" dirty="0"/>
                        <a:t>802.11n </a:t>
                      </a:r>
                      <a:endParaRPr lang="en-US" sz="1200" dirty="0" smtClean="0"/>
                    </a:p>
                    <a:p>
                      <a:pPr algn="ctr"/>
                      <a:r>
                        <a:rPr lang="en-US" sz="1200" dirty="0" smtClean="0"/>
                        <a:t>3x3 AP</a:t>
                      </a:r>
                      <a:endParaRPr lang="en-US" sz="1200" dirty="0">
                        <a:solidFill>
                          <a:schemeClr val="tx1">
                            <a:lumMod val="65000"/>
                            <a:lumOff val="35000"/>
                          </a:schemeClr>
                        </a:solidFill>
                      </a:endParaRPr>
                    </a:p>
                  </a:txBody>
                  <a:tcPr/>
                </a:tc>
                <a:tc>
                  <a:txBody>
                    <a:bodyPr/>
                    <a:lstStyle/>
                    <a:p>
                      <a:pPr algn="ctr"/>
                      <a:r>
                        <a:rPr lang="en-US" sz="1200" dirty="0"/>
                        <a:t>802.11ac </a:t>
                      </a:r>
                      <a:endParaRPr lang="en-US" sz="1200" dirty="0" smtClean="0"/>
                    </a:p>
                    <a:p>
                      <a:pPr algn="ctr"/>
                      <a:r>
                        <a:rPr lang="en-US" sz="1200" dirty="0" smtClean="0"/>
                        <a:t>2x2 AP</a:t>
                      </a:r>
                      <a:endParaRPr lang="en-US" sz="1200" dirty="0">
                        <a:solidFill>
                          <a:schemeClr val="tx1">
                            <a:lumMod val="65000"/>
                            <a:lumOff val="35000"/>
                          </a:schemeClr>
                        </a:solidFill>
                      </a:endParaRPr>
                    </a:p>
                  </a:txBody>
                  <a:tcPr/>
                </a:tc>
                <a:tc>
                  <a:txBody>
                    <a:bodyPr/>
                    <a:lstStyle/>
                    <a:p>
                      <a:pPr algn="ctr"/>
                      <a:r>
                        <a:rPr lang="en-US" sz="1200" dirty="0"/>
                        <a:t>802.11ac </a:t>
                      </a:r>
                      <a:endParaRPr lang="en-US" sz="1200" dirty="0" smtClean="0"/>
                    </a:p>
                    <a:p>
                      <a:pPr algn="ctr"/>
                      <a:r>
                        <a:rPr lang="en-US" sz="1200" dirty="0" smtClean="0"/>
                        <a:t>3x3 AP</a:t>
                      </a:r>
                      <a:endParaRPr lang="en-US" sz="1200" dirty="0">
                        <a:solidFill>
                          <a:schemeClr val="tx1">
                            <a:lumMod val="65000"/>
                            <a:lumOff val="35000"/>
                          </a:schemeClr>
                        </a:solidFill>
                      </a:endParaRPr>
                    </a:p>
                  </a:txBody>
                  <a:tcPr/>
                </a:tc>
                <a:tc>
                  <a:txBody>
                    <a:bodyPr/>
                    <a:lstStyle/>
                    <a:p>
                      <a:pPr algn="ctr"/>
                      <a:r>
                        <a:rPr lang="en-US" sz="1200" dirty="0" smtClean="0"/>
                        <a:t>802.11n </a:t>
                      </a:r>
                      <a:endParaRPr lang="en-US" sz="1200" dirty="0"/>
                    </a:p>
                    <a:p>
                      <a:pPr algn="ctr"/>
                      <a:r>
                        <a:rPr lang="en-US" sz="1200" dirty="0" smtClean="0"/>
                        <a:t>2x2</a:t>
                      </a:r>
                      <a:r>
                        <a:rPr lang="en-US" sz="1200" baseline="0" dirty="0" smtClean="0"/>
                        <a:t> AP</a:t>
                      </a:r>
                      <a:endParaRPr lang="en-US" sz="1200" dirty="0">
                        <a:solidFill>
                          <a:schemeClr val="tx1">
                            <a:lumMod val="65000"/>
                            <a:lumOff val="35000"/>
                          </a:schemeClr>
                        </a:solidFill>
                      </a:endParaRPr>
                    </a:p>
                  </a:txBody>
                  <a:tcPr/>
                </a:tc>
                <a:tc>
                  <a:txBody>
                    <a:bodyPr/>
                    <a:lstStyle/>
                    <a:p>
                      <a:pPr algn="ctr"/>
                      <a:r>
                        <a:rPr lang="en-US" sz="1200" dirty="0"/>
                        <a:t>802.11ac </a:t>
                      </a:r>
                    </a:p>
                    <a:p>
                      <a:pPr algn="ctr"/>
                      <a:r>
                        <a:rPr lang="en-US" sz="1200" dirty="0" smtClean="0"/>
                        <a:t>2x2 / 3x3</a:t>
                      </a:r>
                      <a:r>
                        <a:rPr lang="en-US" sz="1200" baseline="0" dirty="0" smtClean="0"/>
                        <a:t> </a:t>
                      </a:r>
                    </a:p>
                  </a:txBody>
                  <a:tcPr/>
                </a:tc>
              </a:tr>
              <a:tr h="246616">
                <a:tc>
                  <a:txBody>
                    <a:bodyPr/>
                    <a:lstStyle/>
                    <a:p>
                      <a:pPr algn="ctr"/>
                      <a:r>
                        <a:rPr lang="en-US" sz="1200" dirty="0"/>
                        <a:t>2 Radios</a:t>
                      </a:r>
                      <a:endParaRPr lang="en-US" sz="1200" dirty="0">
                        <a:solidFill>
                          <a:schemeClr val="tx1">
                            <a:lumMod val="65000"/>
                            <a:lumOff val="35000"/>
                          </a:schemeClr>
                        </a:solidFill>
                      </a:endParaRPr>
                    </a:p>
                  </a:txBody>
                  <a:tcPr/>
                </a:tc>
                <a:tc>
                  <a:txBody>
                    <a:bodyPr/>
                    <a:lstStyle/>
                    <a:p>
                      <a:pPr algn="ctr"/>
                      <a:r>
                        <a:rPr lang="en-US" sz="1200" dirty="0"/>
                        <a:t>2 Radios</a:t>
                      </a:r>
                      <a:endParaRPr lang="en-US" sz="1200" dirty="0">
                        <a:solidFill>
                          <a:schemeClr val="tx1">
                            <a:lumMod val="65000"/>
                            <a:lumOff val="35000"/>
                          </a:schemeClr>
                        </a:solidFill>
                      </a:endParaRPr>
                    </a:p>
                  </a:txBody>
                  <a:tcPr/>
                </a:tc>
                <a:tc>
                  <a:txBody>
                    <a:bodyPr/>
                    <a:lstStyle/>
                    <a:p>
                      <a:pPr algn="ctr"/>
                      <a:r>
                        <a:rPr lang="en-US" sz="1200" dirty="0"/>
                        <a:t>2 Radios</a:t>
                      </a:r>
                      <a:endParaRPr lang="en-US" sz="1200" dirty="0">
                        <a:solidFill>
                          <a:schemeClr val="tx1">
                            <a:lumMod val="65000"/>
                            <a:lumOff val="35000"/>
                          </a:schemeClr>
                        </a:solidFill>
                      </a:endParaRPr>
                    </a:p>
                  </a:txBody>
                  <a:tcPr/>
                </a:tc>
                <a:tc>
                  <a:txBody>
                    <a:bodyPr/>
                    <a:lstStyle/>
                    <a:p>
                      <a:pPr algn="ctr"/>
                      <a:r>
                        <a:rPr lang="en-US" sz="1200" dirty="0"/>
                        <a:t>2 Radios</a:t>
                      </a:r>
                      <a:endParaRPr lang="en-US" sz="1200" dirty="0">
                        <a:solidFill>
                          <a:schemeClr val="tx1">
                            <a:lumMod val="65000"/>
                            <a:lumOff val="35000"/>
                          </a:schemeClr>
                        </a:solidFill>
                      </a:endParaRPr>
                    </a:p>
                  </a:txBody>
                  <a:tcPr/>
                </a:tc>
                <a:tc>
                  <a:txBody>
                    <a:bodyPr/>
                    <a:lstStyle/>
                    <a:p>
                      <a:pPr algn="ctr"/>
                      <a:r>
                        <a:rPr lang="en-US" sz="1200" dirty="0"/>
                        <a:t>2 </a:t>
                      </a:r>
                      <a:r>
                        <a:rPr lang="en-US" sz="1200" dirty="0" smtClean="0"/>
                        <a:t>Radios</a:t>
                      </a:r>
                      <a:endParaRPr lang="en-US" sz="1200" dirty="0">
                        <a:solidFill>
                          <a:schemeClr val="tx1">
                            <a:lumMod val="65000"/>
                            <a:lumOff val="35000"/>
                          </a:schemeClr>
                        </a:solidFill>
                      </a:endParaRPr>
                    </a:p>
                  </a:txBody>
                  <a:tcPr/>
                </a:tc>
                <a:tc>
                  <a:txBody>
                    <a:bodyPr/>
                    <a:lstStyle/>
                    <a:p>
                      <a:pPr algn="ctr"/>
                      <a:r>
                        <a:rPr lang="en-US" sz="1200" dirty="0"/>
                        <a:t>2 or 4</a:t>
                      </a:r>
                      <a:r>
                        <a:rPr lang="en-US" sz="1200" baseline="0" dirty="0"/>
                        <a:t> </a:t>
                      </a:r>
                      <a:r>
                        <a:rPr lang="en-US" sz="1200" dirty="0"/>
                        <a:t>Radios</a:t>
                      </a:r>
                      <a:endParaRPr lang="en-US" sz="1200" dirty="0">
                        <a:solidFill>
                          <a:schemeClr val="tx1">
                            <a:lumMod val="65000"/>
                            <a:lumOff val="35000"/>
                          </a:schemeClr>
                        </a:solidFill>
                      </a:endParaRPr>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33305816"/>
              </p:ext>
            </p:extLst>
          </p:nvPr>
        </p:nvGraphicFramePr>
        <p:xfrm>
          <a:off x="468038" y="3980460"/>
          <a:ext cx="5957039" cy="1402080"/>
        </p:xfrm>
        <a:graphic>
          <a:graphicData uri="http://schemas.openxmlformats.org/drawingml/2006/table">
            <a:tbl>
              <a:tblPr firstRow="1" bandRow="1">
                <a:tableStyleId>{00A15C55-8517-42AA-B614-E9B94910E393}</a:tableStyleId>
              </a:tblPr>
              <a:tblGrid>
                <a:gridCol w="1191408"/>
                <a:gridCol w="3574223"/>
                <a:gridCol w="1191408"/>
              </a:tblGrid>
              <a:tr h="153680">
                <a:tc>
                  <a:txBody>
                    <a:bodyPr/>
                    <a:lstStyle/>
                    <a:p>
                      <a:pPr algn="ctr"/>
                      <a:endParaRPr lang="en-US" sz="1200" dirty="0">
                        <a:solidFill>
                          <a:schemeClr val="tx1">
                            <a:lumMod val="65000"/>
                            <a:lumOff val="35000"/>
                          </a:schemeClr>
                        </a:solidFill>
                      </a:endParaRPr>
                    </a:p>
                  </a:txBody>
                  <a:tcPr/>
                </a:tc>
                <a:tc>
                  <a:txBody>
                    <a:bodyPr/>
                    <a:lstStyle/>
                    <a:p>
                      <a:pPr algn="ctr"/>
                      <a:r>
                        <a:rPr lang="en-US" sz="1400" dirty="0"/>
                        <a:t>Common Advanced Feature</a:t>
                      </a:r>
                      <a:r>
                        <a:rPr lang="en-US" sz="1400" baseline="0" dirty="0"/>
                        <a:t> Set</a:t>
                      </a:r>
                      <a:endParaRPr lang="en-US" sz="1400" b="0" dirty="0">
                        <a:solidFill>
                          <a:schemeClr val="bg1"/>
                        </a:solidFill>
                      </a:endParaRPr>
                    </a:p>
                  </a:txBody>
                  <a:tcPr/>
                </a:tc>
                <a:tc>
                  <a:txBody>
                    <a:bodyPr/>
                    <a:lstStyle/>
                    <a:p>
                      <a:pPr algn="ctr"/>
                      <a:endParaRPr lang="en-US" sz="1200" dirty="0">
                        <a:solidFill>
                          <a:schemeClr val="tx1">
                            <a:lumMod val="65000"/>
                            <a:lumOff val="35000"/>
                          </a:schemeClr>
                        </a:solidFill>
                      </a:endParaRPr>
                    </a:p>
                  </a:txBody>
                  <a:tcPr/>
                </a:tc>
              </a:tr>
              <a:tr h="153680">
                <a:tc>
                  <a:txBody>
                    <a:bodyPr/>
                    <a:lstStyle/>
                    <a:p>
                      <a:pPr algn="ctr"/>
                      <a:endParaRPr lang="en-US" sz="1200" dirty="0">
                        <a:solidFill>
                          <a:schemeClr val="tx1">
                            <a:lumMod val="65000"/>
                            <a:lumOff val="35000"/>
                          </a:schemeClr>
                        </a:solidFill>
                      </a:endParaRPr>
                    </a:p>
                  </a:txBody>
                  <a:tcPr/>
                </a:tc>
                <a:tc>
                  <a:txBody>
                    <a:bodyPr/>
                    <a:lstStyle/>
                    <a:p>
                      <a:pPr algn="ctr"/>
                      <a:r>
                        <a:rPr lang="en-US" sz="1200" dirty="0"/>
                        <a:t>Integrated Controller</a:t>
                      </a:r>
                      <a:endParaRPr lang="en-US" sz="1200" dirty="0">
                        <a:solidFill>
                          <a:schemeClr val="tx1">
                            <a:lumMod val="65000"/>
                            <a:lumOff val="35000"/>
                          </a:schemeClr>
                        </a:solidFill>
                      </a:endParaRPr>
                    </a:p>
                  </a:txBody>
                  <a:tcPr/>
                </a:tc>
                <a:tc>
                  <a:txBody>
                    <a:bodyPr/>
                    <a:lstStyle/>
                    <a:p>
                      <a:pPr algn="ctr"/>
                      <a:endParaRPr lang="en-US" sz="1200" dirty="0">
                        <a:solidFill>
                          <a:schemeClr val="tx1">
                            <a:lumMod val="65000"/>
                            <a:lumOff val="35000"/>
                          </a:schemeClr>
                        </a:solidFill>
                      </a:endParaRPr>
                    </a:p>
                  </a:txBody>
                  <a:tcPr/>
                </a:tc>
              </a:tr>
              <a:tr h="153680">
                <a:tc>
                  <a:txBody>
                    <a:bodyPr/>
                    <a:lstStyle/>
                    <a:p>
                      <a:pPr algn="ctr"/>
                      <a:endParaRPr lang="en-US" sz="1200" dirty="0">
                        <a:solidFill>
                          <a:schemeClr val="tx1">
                            <a:lumMod val="65000"/>
                            <a:lumOff val="3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Application Control</a:t>
                      </a:r>
                      <a:endParaRPr lang="en-US" sz="1200" dirty="0">
                        <a:solidFill>
                          <a:schemeClr val="tx1">
                            <a:lumMod val="65000"/>
                            <a:lumOff val="3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endParaRPr>
                    </a:p>
                  </a:txBody>
                  <a:tcPr/>
                </a:tc>
              </a:tr>
              <a:tr h="153680">
                <a:tc>
                  <a:txBody>
                    <a:bodyPr/>
                    <a:lstStyle/>
                    <a:p>
                      <a:pPr algn="ctr"/>
                      <a:endParaRPr lang="en-US" sz="1200" dirty="0">
                        <a:solidFill>
                          <a:schemeClr val="tx1">
                            <a:lumMod val="65000"/>
                            <a:lumOff val="35000"/>
                          </a:schemeClr>
                        </a:solidFill>
                      </a:endParaRPr>
                    </a:p>
                  </a:txBody>
                  <a:tcPr/>
                </a:tc>
                <a:tc>
                  <a:txBody>
                    <a:bodyPr/>
                    <a:lstStyle/>
                    <a:p>
                      <a:pPr algn="ctr"/>
                      <a:r>
                        <a:rPr lang="en-US" sz="1200" dirty="0"/>
                        <a:t>Zero</a:t>
                      </a:r>
                      <a:r>
                        <a:rPr lang="en-US" sz="1200" baseline="0" dirty="0"/>
                        <a:t> Touch Provisioning</a:t>
                      </a:r>
                      <a:endParaRPr lang="en-US" sz="1200" dirty="0">
                        <a:solidFill>
                          <a:schemeClr val="tx1">
                            <a:lumMod val="65000"/>
                            <a:lumOff val="35000"/>
                          </a:schemeClr>
                        </a:solidFill>
                      </a:endParaRPr>
                    </a:p>
                  </a:txBody>
                  <a:tcPr/>
                </a:tc>
                <a:tc>
                  <a:txBody>
                    <a:bodyPr/>
                    <a:lstStyle/>
                    <a:p>
                      <a:pPr algn="ctr"/>
                      <a:endParaRPr lang="en-US" sz="1200" dirty="0">
                        <a:solidFill>
                          <a:schemeClr val="tx1">
                            <a:lumMod val="65000"/>
                            <a:lumOff val="35000"/>
                          </a:schemeClr>
                        </a:solidFill>
                      </a:endParaRPr>
                    </a:p>
                  </a:txBody>
                  <a:tcPr/>
                </a:tc>
              </a:tr>
              <a:tr h="153680">
                <a:tc>
                  <a:txBody>
                    <a:bodyPr/>
                    <a:lstStyle/>
                    <a:p>
                      <a:pPr algn="ctr"/>
                      <a:endParaRPr lang="en-US" sz="1200" dirty="0">
                        <a:solidFill>
                          <a:schemeClr val="tx1">
                            <a:lumMod val="65000"/>
                            <a:lumOff val="35000"/>
                          </a:schemeClr>
                        </a:solidFill>
                      </a:endParaRPr>
                    </a:p>
                  </a:txBody>
                  <a:tcPr/>
                </a:tc>
                <a:tc>
                  <a:txBody>
                    <a:bodyPr/>
                    <a:lstStyle/>
                    <a:p>
                      <a:pPr algn="ctr"/>
                      <a:r>
                        <a:rPr lang="en-US" sz="1200" dirty="0"/>
                        <a:t>On-Premise</a:t>
                      </a:r>
                      <a:r>
                        <a:rPr lang="en-US" sz="1200" baseline="0" dirty="0"/>
                        <a:t> or Cloud Management</a:t>
                      </a:r>
                      <a:endParaRPr lang="en-US" sz="1200" dirty="0">
                        <a:solidFill>
                          <a:schemeClr val="tx1">
                            <a:lumMod val="65000"/>
                            <a:lumOff val="35000"/>
                          </a:schemeClr>
                        </a:solidFill>
                      </a:endParaRPr>
                    </a:p>
                  </a:txBody>
                  <a:tcPr/>
                </a:tc>
                <a:tc>
                  <a:txBody>
                    <a:bodyPr/>
                    <a:lstStyle/>
                    <a:p>
                      <a:pPr algn="ctr"/>
                      <a:endParaRPr lang="en-US" sz="1200" dirty="0">
                        <a:solidFill>
                          <a:schemeClr val="tx1">
                            <a:lumMod val="65000"/>
                            <a:lumOff val="35000"/>
                          </a:schemeClr>
                        </a:solidFill>
                      </a:endParaRPr>
                    </a:p>
                  </a:txBody>
                  <a:tcPr/>
                </a:tc>
              </a:tr>
            </a:tbl>
          </a:graphicData>
        </a:graphic>
      </p:graphicFrame>
      <p:sp>
        <p:nvSpPr>
          <p:cNvPr id="16" name="Left Arrow 15"/>
          <p:cNvSpPr/>
          <p:nvPr/>
        </p:nvSpPr>
        <p:spPr bwMode="gray">
          <a:xfrm>
            <a:off x="1173560" y="4518275"/>
            <a:ext cx="1043463" cy="603000"/>
          </a:xfrm>
          <a:prstGeom prst="leftArrow">
            <a:avLst/>
          </a:prstGeom>
          <a:solidFill>
            <a:srgbClr val="CC0000"/>
          </a:solidFill>
          <a:ln w="6350">
            <a:noFill/>
          </a:ln>
          <a:effectLst/>
        </p:spPr>
        <p:txBody>
          <a:bodyPr wrap="square" rtlCol="0" anchor="ctr" anchorCtr="1">
            <a:noAutofit/>
          </a:bodyPr>
          <a:lstStyle/>
          <a:p>
            <a:pPr algn="ctr"/>
            <a:endParaRPr lang="en-US" sz="1200" dirty="0">
              <a:solidFill>
                <a:schemeClr val="bg1"/>
              </a:solidFill>
              <a:latin typeface="+mj-lt"/>
              <a:cs typeface="Arial"/>
            </a:endParaRPr>
          </a:p>
        </p:txBody>
      </p:sp>
      <p:sp>
        <p:nvSpPr>
          <p:cNvPr id="17" name="Left Arrow 16"/>
          <p:cNvSpPr/>
          <p:nvPr/>
        </p:nvSpPr>
        <p:spPr bwMode="gray">
          <a:xfrm rot="10800000">
            <a:off x="4791734" y="4518275"/>
            <a:ext cx="1043463" cy="603000"/>
          </a:xfrm>
          <a:prstGeom prst="leftArrow">
            <a:avLst/>
          </a:prstGeom>
          <a:solidFill>
            <a:srgbClr val="CC0000"/>
          </a:solidFill>
          <a:ln w="6350">
            <a:noFill/>
          </a:ln>
          <a:effectLst/>
        </p:spPr>
        <p:txBody>
          <a:bodyPr wrap="square" rtlCol="0" anchor="ctr" anchorCtr="1">
            <a:noAutofit/>
          </a:bodyPr>
          <a:lstStyle/>
          <a:p>
            <a:pPr algn="ctr"/>
            <a:endParaRPr lang="en-US" sz="1200" dirty="0">
              <a:solidFill>
                <a:schemeClr val="bg1"/>
              </a:solidFill>
              <a:latin typeface="+mj-lt"/>
              <a:cs typeface="Arial"/>
            </a:endParaRPr>
          </a:p>
        </p:txBody>
      </p:sp>
      <p:sp>
        <p:nvSpPr>
          <p:cNvPr id="4" name="Slide Number Placeholder 3"/>
          <p:cNvSpPr>
            <a:spLocks noGrp="1"/>
          </p:cNvSpPr>
          <p:nvPr>
            <p:ph type="sldNum" sz="quarter" idx="4294967295"/>
          </p:nvPr>
        </p:nvSpPr>
        <p:spPr>
          <a:xfrm>
            <a:off x="6553200" y="6613524"/>
            <a:ext cx="2133600" cy="244475"/>
          </a:xfrm>
          <a:prstGeom prst="rect">
            <a:avLst/>
          </a:prstGeom>
        </p:spPr>
        <p:txBody>
          <a:bodyPr/>
          <a:lstStyle/>
          <a:p>
            <a:fld id="{3E55E81F-72E2-40F1-A677-7E1BFDA06590}" type="slidenum">
              <a:rPr lang="en-US" smtClean="0"/>
              <a:t>5</a:t>
            </a:fld>
            <a:endParaRPr lang="en-US"/>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950" t="10444" r="23482" b="5997"/>
          <a:stretch/>
        </p:blipFill>
        <p:spPr bwMode="auto">
          <a:xfrm>
            <a:off x="4146513" y="1674890"/>
            <a:ext cx="698036" cy="74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C:\Documents and Settings\singh45.GLOBAL\Local Settings\Temp\wza54f\ap1_cieling_lg.jpg"/>
          <p:cNvPicPr>
            <a:picLocks noChangeAspect="1" noChangeArrowheads="1"/>
          </p:cNvPicPr>
          <p:nvPr/>
        </p:nvPicPr>
        <p:blipFill rotWithShape="1">
          <a:blip r:embed="rId4">
            <a:clrChange>
              <a:clrFrom>
                <a:srgbClr val="FFFFFF"/>
              </a:clrFrom>
              <a:clrTo>
                <a:srgbClr val="FFFFFF">
                  <a:alpha val="0"/>
                </a:srgbClr>
              </a:clrTo>
            </a:clrChange>
          </a:blip>
          <a:stretch/>
        </p:blipFill>
        <p:spPr bwMode="auto">
          <a:xfrm>
            <a:off x="490055" y="1831736"/>
            <a:ext cx="834390" cy="548640"/>
          </a:xfrm>
          <a:prstGeom prst="rect">
            <a:avLst/>
          </a:prstGeom>
          <a:noFill/>
        </p:spPr>
      </p:pic>
      <p:pic>
        <p:nvPicPr>
          <p:cNvPr id="26" name="Picture 2" descr="C:\Documents and Settings\singh45.GLOBAL\Local Settings\Temp\wza54f\ap1_cieling_lg.jpg"/>
          <p:cNvPicPr>
            <a:picLocks noChangeAspect="1" noChangeArrowheads="1"/>
          </p:cNvPicPr>
          <p:nvPr/>
        </p:nvPicPr>
        <p:blipFill rotWithShape="1">
          <a:blip r:embed="rId4">
            <a:clrChange>
              <a:clrFrom>
                <a:srgbClr val="FFFFFF"/>
              </a:clrFrom>
              <a:clrTo>
                <a:srgbClr val="FFFFFF">
                  <a:alpha val="0"/>
                </a:srgbClr>
              </a:clrTo>
            </a:clrChange>
          </a:blip>
          <a:stretch/>
        </p:blipFill>
        <p:spPr bwMode="auto">
          <a:xfrm>
            <a:off x="1359190" y="1831736"/>
            <a:ext cx="834390" cy="548640"/>
          </a:xfrm>
          <a:prstGeom prst="rect">
            <a:avLst/>
          </a:prstGeom>
          <a:noFill/>
        </p:spPr>
      </p:pic>
      <p:pic>
        <p:nvPicPr>
          <p:cNvPr id="27" name="Picture 2" descr="C:\Documents and Settings\singh45.GLOBAL\Local Settings\Temp\wza54f\ap1_cieling_lg.jpg"/>
          <p:cNvPicPr>
            <a:picLocks noChangeAspect="1" noChangeArrowheads="1"/>
          </p:cNvPicPr>
          <p:nvPr/>
        </p:nvPicPr>
        <p:blipFill rotWithShape="1">
          <a:blip r:embed="rId4">
            <a:clrChange>
              <a:clrFrom>
                <a:srgbClr val="FFFFFF"/>
              </a:clrFrom>
              <a:clrTo>
                <a:srgbClr val="FFFFFF">
                  <a:alpha val="0"/>
                </a:srgbClr>
              </a:clrTo>
            </a:clrChange>
          </a:blip>
          <a:stretch/>
        </p:blipFill>
        <p:spPr bwMode="auto">
          <a:xfrm>
            <a:off x="2255486" y="1831736"/>
            <a:ext cx="834390" cy="548640"/>
          </a:xfrm>
          <a:prstGeom prst="rect">
            <a:avLst/>
          </a:prstGeom>
          <a:noFill/>
        </p:spPr>
      </p:pic>
      <p:pic>
        <p:nvPicPr>
          <p:cNvPr id="28" name="Picture 2" descr="C:\Documents and Settings\singh45.GLOBAL\Local Settings\Temp\wza54f\ap1_cieling_lg.jpg"/>
          <p:cNvPicPr>
            <a:picLocks noChangeAspect="1" noChangeArrowheads="1"/>
          </p:cNvPicPr>
          <p:nvPr/>
        </p:nvPicPr>
        <p:blipFill rotWithShape="1">
          <a:blip r:embed="rId4">
            <a:clrChange>
              <a:clrFrom>
                <a:srgbClr val="FFFFFF"/>
              </a:clrFrom>
              <a:clrTo>
                <a:srgbClr val="FFFFFF">
                  <a:alpha val="0"/>
                </a:srgbClr>
              </a:clrTo>
            </a:clrChange>
          </a:blip>
          <a:stretch/>
        </p:blipFill>
        <p:spPr bwMode="auto">
          <a:xfrm>
            <a:off x="3142732" y="1831736"/>
            <a:ext cx="834390" cy="548640"/>
          </a:xfrm>
          <a:prstGeom prst="rect">
            <a:avLst/>
          </a:prstGeom>
          <a:noFill/>
        </p:spPr>
      </p:pic>
      <p:pic>
        <p:nvPicPr>
          <p:cNvPr id="29" name="Picture 2" descr="C:\Documents and Settings\singh45.GLOBAL\Local Settings\Temp\wza54f\ap1_cieling_lg.jpg"/>
          <p:cNvPicPr>
            <a:picLocks noChangeAspect="1" noChangeArrowheads="1"/>
          </p:cNvPicPr>
          <p:nvPr/>
        </p:nvPicPr>
        <p:blipFill rotWithShape="1">
          <a:blip r:embed="rId4">
            <a:clrChange>
              <a:clrFrom>
                <a:srgbClr val="FFFFFF"/>
              </a:clrFrom>
              <a:clrTo>
                <a:srgbClr val="FFFFFF">
                  <a:alpha val="0"/>
                </a:srgbClr>
              </a:clrTo>
            </a:clrChange>
          </a:blip>
          <a:stretch/>
        </p:blipFill>
        <p:spPr bwMode="auto">
          <a:xfrm>
            <a:off x="5170706" y="1732153"/>
            <a:ext cx="1042988" cy="685800"/>
          </a:xfrm>
          <a:prstGeom prst="rect">
            <a:avLst/>
          </a:prstGeom>
          <a:noFill/>
        </p:spPr>
      </p:pic>
      <p:cxnSp>
        <p:nvCxnSpPr>
          <p:cNvPr id="9" name="Straight Connector 8"/>
          <p:cNvCxnSpPr/>
          <p:nvPr/>
        </p:nvCxnSpPr>
        <p:spPr>
          <a:xfrm>
            <a:off x="5124406" y="1307939"/>
            <a:ext cx="0" cy="2650603"/>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90055" y="1481559"/>
            <a:ext cx="4634351" cy="11575"/>
          </a:xfrm>
          <a:prstGeom prst="straightConnector1">
            <a:avLst/>
          </a:prstGeom>
          <a:ln w="19050">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121981" y="1481559"/>
            <a:ext cx="1244095" cy="11575"/>
          </a:xfrm>
          <a:prstGeom prst="straightConnector1">
            <a:avLst/>
          </a:prstGeom>
          <a:ln w="19050">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32676" y="1217690"/>
            <a:ext cx="914400" cy="914400"/>
          </a:xfrm>
          <a:prstGeom prst="rect">
            <a:avLst/>
          </a:prstGeom>
          <a:noFill/>
        </p:spPr>
        <p:txBody>
          <a:bodyPr wrap="none" rtlCol="0">
            <a:noAutofit/>
          </a:bodyPr>
          <a:lstStyle/>
          <a:p>
            <a:pPr>
              <a:lnSpc>
                <a:spcPct val="90000"/>
              </a:lnSpc>
            </a:pPr>
            <a:r>
              <a:rPr lang="fr-FR" sz="1200" dirty="0" smtClean="0"/>
              <a:t>PHASE1 (May 2014)</a:t>
            </a:r>
            <a:endParaRPr lang="en-US" sz="1200" dirty="0" smtClean="0"/>
          </a:p>
        </p:txBody>
      </p:sp>
      <p:sp>
        <p:nvSpPr>
          <p:cNvPr id="30" name="TextBox 29"/>
          <p:cNvSpPr txBox="1"/>
          <p:nvPr/>
        </p:nvSpPr>
        <p:spPr>
          <a:xfrm>
            <a:off x="5313465" y="1245117"/>
            <a:ext cx="914400" cy="914400"/>
          </a:xfrm>
          <a:prstGeom prst="rect">
            <a:avLst/>
          </a:prstGeom>
          <a:noFill/>
        </p:spPr>
        <p:txBody>
          <a:bodyPr wrap="none" rtlCol="0">
            <a:noAutofit/>
          </a:bodyPr>
          <a:lstStyle/>
          <a:p>
            <a:pPr>
              <a:lnSpc>
                <a:spcPct val="90000"/>
              </a:lnSpc>
            </a:pPr>
            <a:r>
              <a:rPr lang="fr-FR" sz="1200" dirty="0" smtClean="0"/>
              <a:t>PHASE2 (end 2014)</a:t>
            </a:r>
            <a:endParaRPr lang="en-US" sz="1200" dirty="0" smtClean="0"/>
          </a:p>
        </p:txBody>
      </p:sp>
      <p:sp>
        <p:nvSpPr>
          <p:cNvPr id="24"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 </a:t>
            </a:r>
            <a:endParaRPr lang="en-US" sz="700" dirty="0">
              <a:solidFill>
                <a:schemeClr val="bg1">
                  <a:lumMod val="65000"/>
                </a:schemeClr>
              </a:solidFill>
            </a:endParaRPr>
          </a:p>
        </p:txBody>
      </p:sp>
      <p:sp>
        <p:nvSpPr>
          <p:cNvPr id="31" name="TextBox 30"/>
          <p:cNvSpPr txBox="1"/>
          <p:nvPr/>
        </p:nvSpPr>
        <p:spPr>
          <a:xfrm>
            <a:off x="1536685" y="5584121"/>
            <a:ext cx="4020781" cy="369332"/>
          </a:xfrm>
          <a:prstGeom prst="rect">
            <a:avLst/>
          </a:prstGeom>
          <a:noFill/>
        </p:spPr>
        <p:txBody>
          <a:bodyPr wrap="none" rtlCol="0">
            <a:spAutoFit/>
          </a:bodyPr>
          <a:lstStyle/>
          <a:p>
            <a:pPr algn="ctr">
              <a:lnSpc>
                <a:spcPct val="90000"/>
              </a:lnSpc>
            </a:pPr>
            <a:r>
              <a:rPr lang="fr-FR" sz="2000" b="1" dirty="0" smtClean="0">
                <a:solidFill>
                  <a:srgbClr val="FF0000"/>
                </a:solidFill>
              </a:rPr>
              <a:t>WLAN </a:t>
            </a:r>
            <a:r>
              <a:rPr lang="fr-FR" sz="2000" b="1" dirty="0" err="1" smtClean="0">
                <a:solidFill>
                  <a:srgbClr val="FF0000"/>
                </a:solidFill>
              </a:rPr>
              <a:t>Distributed</a:t>
            </a:r>
            <a:r>
              <a:rPr lang="fr-FR" sz="2000" b="1" dirty="0" smtClean="0">
                <a:solidFill>
                  <a:srgbClr val="FF0000"/>
                </a:solidFill>
              </a:rPr>
              <a:t> </a:t>
            </a:r>
            <a:r>
              <a:rPr lang="fr-FR" sz="2000" b="1" dirty="0">
                <a:solidFill>
                  <a:srgbClr val="FF0000"/>
                </a:solidFill>
              </a:rPr>
              <a:t>A</a:t>
            </a:r>
            <a:r>
              <a:rPr lang="fr-FR" sz="2000" b="1" dirty="0" smtClean="0">
                <a:solidFill>
                  <a:srgbClr val="FF0000"/>
                </a:solidFill>
              </a:rPr>
              <a:t>rchitecture </a:t>
            </a:r>
          </a:p>
        </p:txBody>
      </p:sp>
    </p:spTree>
    <p:extLst>
      <p:ext uri="{BB962C8B-B14F-4D97-AF65-F5344CB8AC3E}">
        <p14:creationId xmlns:p14="http://schemas.microsoft.com/office/powerpoint/2010/main" val="69865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152400"/>
            <a:ext cx="8229600" cy="838200"/>
          </a:xfrm>
        </p:spPr>
        <p:txBody>
          <a:bodyPr>
            <a:normAutofit/>
          </a:bodyPr>
          <a:lstStyle/>
          <a:p>
            <a:pPr lvl="1">
              <a:defRPr/>
            </a:pPr>
            <a:r>
              <a:rPr lang="en-US" sz="2800" cap="all" dirty="0" smtClean="0"/>
              <a:t>WAP 9122 &amp; 9123 access points</a:t>
            </a:r>
            <a:endParaRPr lang="en-US" sz="2800" cap="all" dirty="0"/>
          </a:p>
        </p:txBody>
      </p:sp>
      <p:sp>
        <p:nvSpPr>
          <p:cNvPr id="21" name="Text Placeholder 20"/>
          <p:cNvSpPr>
            <a:spLocks noGrp="1"/>
          </p:cNvSpPr>
          <p:nvPr>
            <p:ph type="body" sz="quarter" idx="10"/>
          </p:nvPr>
        </p:nvSpPr>
        <p:spPr>
          <a:xfrm>
            <a:off x="457201" y="1457119"/>
            <a:ext cx="6248400" cy="4644799"/>
          </a:xfrm>
        </p:spPr>
        <p:txBody>
          <a:bodyPr>
            <a:normAutofit fontScale="77500" lnSpcReduction="20000"/>
          </a:bodyPr>
          <a:lstStyle/>
          <a:p>
            <a:pPr>
              <a:spcBef>
                <a:spcPts val="400"/>
              </a:spcBef>
              <a:spcAft>
                <a:spcPts val="600"/>
              </a:spcAft>
            </a:pPr>
            <a:r>
              <a:rPr lang="en-US" b="0" dirty="0" smtClean="0"/>
              <a:t>Indoor </a:t>
            </a:r>
            <a:r>
              <a:rPr lang="en-US" dirty="0"/>
              <a:t>d</a:t>
            </a:r>
            <a:r>
              <a:rPr lang="en-US" b="0" dirty="0" smtClean="0"/>
              <a:t>ual-radio AP with </a:t>
            </a:r>
            <a:r>
              <a:rPr lang="en-US" b="0" dirty="0" err="1" smtClean="0"/>
              <a:t>o</a:t>
            </a:r>
            <a:r>
              <a:rPr lang="en-US" dirty="0" err="1" smtClean="0"/>
              <a:t>mni</a:t>
            </a:r>
            <a:r>
              <a:rPr lang="en-US" dirty="0" smtClean="0"/>
              <a:t>-directional antennas</a:t>
            </a:r>
          </a:p>
          <a:p>
            <a:pPr>
              <a:spcBef>
                <a:spcPts val="400"/>
              </a:spcBef>
              <a:spcAft>
                <a:spcPts val="600"/>
              </a:spcAft>
            </a:pPr>
            <a:r>
              <a:rPr lang="en-US" dirty="0"/>
              <a:t>Models:</a:t>
            </a:r>
          </a:p>
          <a:p>
            <a:pPr lvl="1">
              <a:spcBef>
                <a:spcPts val="0"/>
              </a:spcBef>
              <a:spcAft>
                <a:spcPts val="600"/>
              </a:spcAft>
            </a:pPr>
            <a:r>
              <a:rPr lang="en-US" sz="1800" b="1" dirty="0" smtClean="0"/>
              <a:t>WAP 9123: </a:t>
            </a:r>
            <a:r>
              <a:rPr lang="en-US" sz="1800" dirty="0"/>
              <a:t>3x3 </a:t>
            </a:r>
            <a:r>
              <a:rPr lang="en-US" sz="1800" dirty="0" smtClean="0"/>
              <a:t>11n</a:t>
            </a:r>
            <a:endParaRPr lang="en-US" sz="1800" dirty="0"/>
          </a:p>
          <a:p>
            <a:pPr lvl="1">
              <a:spcBef>
                <a:spcPts val="0"/>
              </a:spcBef>
              <a:spcAft>
                <a:spcPts val="600"/>
              </a:spcAft>
            </a:pPr>
            <a:r>
              <a:rPr lang="en-US" sz="1800" b="1" dirty="0" smtClean="0"/>
              <a:t>WAP 9122: </a:t>
            </a:r>
            <a:r>
              <a:rPr lang="en-US" sz="1800" dirty="0"/>
              <a:t>2x2 </a:t>
            </a:r>
            <a:r>
              <a:rPr lang="en-US" sz="1800" dirty="0" smtClean="0"/>
              <a:t>11n</a:t>
            </a:r>
            <a:endParaRPr lang="en-US" b="0" dirty="0"/>
          </a:p>
          <a:p>
            <a:pPr>
              <a:spcBef>
                <a:spcPts val="0"/>
              </a:spcBef>
              <a:spcAft>
                <a:spcPts val="300"/>
              </a:spcAft>
            </a:pPr>
            <a:r>
              <a:rPr lang="en-US" dirty="0"/>
              <a:t>Software programmable per radio</a:t>
            </a:r>
          </a:p>
          <a:p>
            <a:pPr lvl="1">
              <a:spcBef>
                <a:spcPts val="0"/>
              </a:spcBef>
              <a:spcAft>
                <a:spcPts val="600"/>
              </a:spcAft>
            </a:pPr>
            <a:r>
              <a:rPr lang="en-US" sz="1800" dirty="0"/>
              <a:t>Dual bands </a:t>
            </a:r>
            <a:r>
              <a:rPr lang="en-US" sz="1800" dirty="0" smtClean="0"/>
              <a:t>2.4GHz </a:t>
            </a:r>
            <a:r>
              <a:rPr lang="en-US" sz="1800" dirty="0"/>
              <a:t>and </a:t>
            </a:r>
            <a:r>
              <a:rPr lang="en-US" sz="1800" dirty="0" smtClean="0"/>
              <a:t>5GHz</a:t>
            </a:r>
            <a:endParaRPr lang="en-US" sz="1800" dirty="0"/>
          </a:p>
          <a:p>
            <a:pPr lvl="1">
              <a:spcBef>
                <a:spcPts val="0"/>
              </a:spcBef>
              <a:spcAft>
                <a:spcPts val="600"/>
              </a:spcAft>
            </a:pPr>
            <a:r>
              <a:rPr lang="en-US" sz="1800" dirty="0"/>
              <a:t>Multiple modes </a:t>
            </a:r>
            <a:r>
              <a:rPr lang="en-US" sz="1800" dirty="0" smtClean="0"/>
              <a:t>802.11a/</a:t>
            </a:r>
            <a:r>
              <a:rPr lang="en-US" sz="1800" dirty="0" err="1" smtClean="0"/>
              <a:t>bg</a:t>
            </a:r>
            <a:r>
              <a:rPr lang="en-US" sz="1800" dirty="0" smtClean="0"/>
              <a:t>/n</a:t>
            </a:r>
          </a:p>
          <a:p>
            <a:pPr lvl="1">
              <a:spcBef>
                <a:spcPts val="0"/>
              </a:spcBef>
              <a:spcAft>
                <a:spcPts val="600"/>
              </a:spcAft>
            </a:pPr>
            <a:r>
              <a:rPr lang="en-US" sz="1800" dirty="0" smtClean="0"/>
              <a:t>11ac software upgradable</a:t>
            </a:r>
            <a:endParaRPr lang="en-US" sz="1800" dirty="0"/>
          </a:p>
          <a:p>
            <a:pPr>
              <a:spcBef>
                <a:spcPts val="400"/>
              </a:spcBef>
              <a:spcAft>
                <a:spcPts val="800"/>
              </a:spcAft>
            </a:pPr>
            <a:r>
              <a:rPr lang="en-US" b="0" dirty="0" smtClean="0"/>
              <a:t>Integrated controller</a:t>
            </a:r>
            <a:endParaRPr lang="en-US" b="0" dirty="0"/>
          </a:p>
          <a:p>
            <a:pPr>
              <a:spcBef>
                <a:spcPts val="400"/>
              </a:spcBef>
              <a:spcAft>
                <a:spcPts val="300"/>
              </a:spcAft>
            </a:pPr>
            <a:r>
              <a:rPr lang="en-US" b="0" dirty="0"/>
              <a:t>Integrated services:</a:t>
            </a:r>
          </a:p>
          <a:p>
            <a:pPr lvl="1">
              <a:spcBef>
                <a:spcPts val="0"/>
              </a:spcBef>
              <a:spcAft>
                <a:spcPts val="300"/>
              </a:spcAft>
            </a:pPr>
            <a:r>
              <a:rPr lang="en-US" sz="1800" b="1" dirty="0"/>
              <a:t>Application Control: </a:t>
            </a:r>
            <a:r>
              <a:rPr lang="en-US" sz="1800" dirty="0"/>
              <a:t>Visibility and Policy Enforcement</a:t>
            </a:r>
          </a:p>
          <a:p>
            <a:pPr lvl="1">
              <a:spcBef>
                <a:spcPts val="0"/>
              </a:spcBef>
              <a:spcAft>
                <a:spcPts val="300"/>
              </a:spcAft>
            </a:pPr>
            <a:r>
              <a:rPr lang="en-US" sz="1800" b="1" dirty="0"/>
              <a:t>Security:</a:t>
            </a:r>
            <a:r>
              <a:rPr lang="en-US" sz="1800" dirty="0"/>
              <a:t> WIDS/WIPS, Firewall, Guest Access</a:t>
            </a:r>
          </a:p>
          <a:p>
            <a:pPr lvl="1">
              <a:spcBef>
                <a:spcPts val="0"/>
              </a:spcBef>
              <a:spcAft>
                <a:spcPts val="600"/>
              </a:spcAft>
            </a:pPr>
            <a:r>
              <a:rPr lang="en-US" sz="1800" b="1" dirty="0"/>
              <a:t>Analytics: </a:t>
            </a:r>
            <a:r>
              <a:rPr lang="en-US" sz="1800" dirty="0"/>
              <a:t>Spectrum Analysis, Packet Capture</a:t>
            </a:r>
          </a:p>
          <a:p>
            <a:pPr>
              <a:spcBef>
                <a:spcPts val="400"/>
              </a:spcBef>
              <a:spcAft>
                <a:spcPts val="600"/>
              </a:spcAft>
            </a:pPr>
            <a:r>
              <a:rPr lang="en-US" b="0" dirty="0" smtClean="0"/>
              <a:t>Dual Gigabit Ethernet uplinks</a:t>
            </a:r>
          </a:p>
          <a:p>
            <a:pPr>
              <a:spcBef>
                <a:spcPts val="400"/>
              </a:spcBef>
              <a:spcAft>
                <a:spcPts val="600"/>
              </a:spcAft>
            </a:pPr>
            <a:r>
              <a:rPr lang="en-US" dirty="0" smtClean="0"/>
              <a:t>802.3at POE+ powered (9122 can use POE)</a:t>
            </a:r>
            <a:endParaRPr lang="en-US" b="0" dirty="0" smtClean="0"/>
          </a:p>
          <a:p>
            <a:pPr>
              <a:spcBef>
                <a:spcPts val="400"/>
              </a:spcBef>
              <a:spcAft>
                <a:spcPts val="600"/>
              </a:spcAft>
            </a:pPr>
            <a:r>
              <a:rPr lang="en-US" b="0" dirty="0" smtClean="0"/>
              <a:t>Cloud** or on-premise provisioning </a:t>
            </a:r>
            <a:r>
              <a:rPr lang="en-US" b="0" dirty="0"/>
              <a:t>and management</a:t>
            </a:r>
          </a:p>
          <a:p>
            <a:pPr lvl="1">
              <a:spcBef>
                <a:spcPts val="0"/>
              </a:spcBef>
              <a:spcAft>
                <a:spcPts val="0"/>
              </a:spcAft>
            </a:pPr>
            <a:endParaRPr lang="en-US" sz="1400" dirty="0" smtClean="0"/>
          </a:p>
          <a:p>
            <a:pPr lvl="1">
              <a:spcBef>
                <a:spcPts val="0"/>
              </a:spcBef>
              <a:spcAft>
                <a:spcPts val="0"/>
              </a:spcAft>
            </a:pPr>
            <a:endParaRPr lang="en-US" sz="1400" dirty="0" smtClean="0"/>
          </a:p>
          <a:p>
            <a:pPr>
              <a:spcBef>
                <a:spcPts val="0"/>
              </a:spcBef>
              <a:spcAft>
                <a:spcPts val="0"/>
              </a:spcAft>
            </a:pPr>
            <a:endParaRPr lang="en-US" sz="1200" b="0" dirty="0"/>
          </a:p>
        </p:txBody>
      </p:sp>
      <p:sp>
        <p:nvSpPr>
          <p:cNvPr id="2" name="TextBox 1"/>
          <p:cNvSpPr txBox="1"/>
          <p:nvPr/>
        </p:nvSpPr>
        <p:spPr>
          <a:xfrm>
            <a:off x="954246" y="6101918"/>
            <a:ext cx="2573140" cy="286232"/>
          </a:xfrm>
          <a:prstGeom prst="rect">
            <a:avLst/>
          </a:prstGeom>
          <a:noFill/>
        </p:spPr>
        <p:txBody>
          <a:bodyPr wrap="none" rtlCol="0">
            <a:spAutoFit/>
          </a:bodyPr>
          <a:lstStyle/>
          <a:p>
            <a:pPr algn="ctr">
              <a:lnSpc>
                <a:spcPct val="90000"/>
              </a:lnSpc>
            </a:pPr>
            <a:r>
              <a:rPr lang="fr-FR" sz="1400" dirty="0" smtClean="0"/>
              <a:t>** Cloud management phase2</a:t>
            </a:r>
          </a:p>
        </p:txBody>
      </p:sp>
      <p:sp>
        <p:nvSpPr>
          <p:cNvPr id="6"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 </a:t>
            </a:r>
            <a:endParaRPr lang="en-US" sz="700" dirty="0">
              <a:solidFill>
                <a:schemeClr val="bg1">
                  <a:lumMod val="65000"/>
                </a:schemeClr>
              </a:solidFill>
            </a:endParaRPr>
          </a:p>
        </p:txBody>
      </p:sp>
      <p:pic>
        <p:nvPicPr>
          <p:cNvPr id="8" name="Picture 2" descr="C:\Users\beucher\Desktop\Partition D Nortel\WIFI\9100\ap1_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3550"/>
            <a:ext cx="4191000"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843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152400"/>
            <a:ext cx="8229600" cy="838200"/>
          </a:xfrm>
        </p:spPr>
        <p:txBody>
          <a:bodyPr>
            <a:normAutofit/>
          </a:bodyPr>
          <a:lstStyle/>
          <a:p>
            <a:pPr lvl="1">
              <a:defRPr/>
            </a:pPr>
            <a:r>
              <a:rPr lang="en-US" sz="2800" cap="all" dirty="0" smtClean="0"/>
              <a:t>WAP 9132 &amp; 9133 access points</a:t>
            </a:r>
            <a:endParaRPr lang="en-US" sz="2800" cap="all" dirty="0"/>
          </a:p>
        </p:txBody>
      </p:sp>
      <p:sp>
        <p:nvSpPr>
          <p:cNvPr id="21" name="Text Placeholder 20"/>
          <p:cNvSpPr>
            <a:spLocks noGrp="1"/>
          </p:cNvSpPr>
          <p:nvPr>
            <p:ph type="body" sz="quarter" idx="10"/>
          </p:nvPr>
        </p:nvSpPr>
        <p:spPr>
          <a:xfrm>
            <a:off x="457200" y="1457119"/>
            <a:ext cx="8220075" cy="4644799"/>
          </a:xfrm>
        </p:spPr>
        <p:txBody>
          <a:bodyPr>
            <a:normAutofit fontScale="85000" lnSpcReduction="20000"/>
          </a:bodyPr>
          <a:lstStyle/>
          <a:p>
            <a:pPr>
              <a:spcBef>
                <a:spcPts val="400"/>
              </a:spcBef>
              <a:spcAft>
                <a:spcPts val="600"/>
              </a:spcAft>
            </a:pPr>
            <a:r>
              <a:rPr lang="en-US" b="0" dirty="0" smtClean="0"/>
              <a:t>Dual-radio APs with </a:t>
            </a:r>
            <a:r>
              <a:rPr lang="en-US" b="0" dirty="0" err="1" smtClean="0"/>
              <a:t>omni</a:t>
            </a:r>
            <a:r>
              <a:rPr lang="en-US" b="0" dirty="0" smtClean="0"/>
              <a:t>-directional antennas </a:t>
            </a:r>
            <a:endParaRPr lang="en-US" b="0" dirty="0"/>
          </a:p>
          <a:p>
            <a:pPr>
              <a:spcBef>
                <a:spcPts val="400"/>
              </a:spcBef>
              <a:spcAft>
                <a:spcPts val="600"/>
              </a:spcAft>
            </a:pPr>
            <a:r>
              <a:rPr lang="en-US" b="0" dirty="0" smtClean="0"/>
              <a:t>Models:</a:t>
            </a:r>
          </a:p>
          <a:p>
            <a:pPr lvl="1">
              <a:spcBef>
                <a:spcPts val="0"/>
              </a:spcBef>
              <a:spcAft>
                <a:spcPts val="600"/>
              </a:spcAft>
            </a:pPr>
            <a:r>
              <a:rPr lang="en-US" sz="1800" b="1" dirty="0" smtClean="0"/>
              <a:t>WAP 9133: </a:t>
            </a:r>
            <a:r>
              <a:rPr lang="en-US" sz="1800" dirty="0" smtClean="0"/>
              <a:t>3x3 11ac</a:t>
            </a:r>
            <a:endParaRPr lang="en-US" sz="1800" dirty="0"/>
          </a:p>
          <a:p>
            <a:pPr lvl="1">
              <a:spcBef>
                <a:spcPts val="0"/>
              </a:spcBef>
              <a:spcAft>
                <a:spcPts val="600"/>
              </a:spcAft>
            </a:pPr>
            <a:r>
              <a:rPr lang="en-US" sz="1800" b="1" dirty="0" smtClean="0"/>
              <a:t>WAP 9132: </a:t>
            </a:r>
            <a:r>
              <a:rPr lang="en-US" sz="1800" dirty="0" smtClean="0"/>
              <a:t>2x2 11ac</a:t>
            </a:r>
            <a:endParaRPr lang="en-US" sz="1800" dirty="0"/>
          </a:p>
          <a:p>
            <a:pPr>
              <a:spcBef>
                <a:spcPts val="400"/>
              </a:spcBef>
              <a:spcAft>
                <a:spcPts val="300"/>
              </a:spcAft>
            </a:pPr>
            <a:r>
              <a:rPr lang="en-US" b="0" dirty="0" smtClean="0"/>
              <a:t>Software </a:t>
            </a:r>
            <a:r>
              <a:rPr lang="en-US" b="0" dirty="0"/>
              <a:t>programmable </a:t>
            </a:r>
            <a:r>
              <a:rPr lang="en-US" b="0" dirty="0" smtClean="0"/>
              <a:t>radios</a:t>
            </a:r>
          </a:p>
          <a:p>
            <a:pPr lvl="1">
              <a:spcBef>
                <a:spcPts val="0"/>
              </a:spcBef>
              <a:spcAft>
                <a:spcPts val="600"/>
              </a:spcAft>
            </a:pPr>
            <a:r>
              <a:rPr lang="en-US" sz="2400" dirty="0"/>
              <a:t>Dual bands 2.4GHz and 5GHz</a:t>
            </a:r>
          </a:p>
          <a:p>
            <a:pPr lvl="1">
              <a:spcBef>
                <a:spcPts val="0"/>
              </a:spcBef>
              <a:spcAft>
                <a:spcPts val="600"/>
              </a:spcAft>
            </a:pPr>
            <a:r>
              <a:rPr lang="en-US" sz="2400" dirty="0"/>
              <a:t>Multiple modes </a:t>
            </a:r>
            <a:r>
              <a:rPr lang="en-US" sz="2400" dirty="0" smtClean="0"/>
              <a:t>802.11a/</a:t>
            </a:r>
            <a:r>
              <a:rPr lang="en-US" sz="2400" dirty="0" err="1" smtClean="0"/>
              <a:t>bg</a:t>
            </a:r>
            <a:r>
              <a:rPr lang="en-US" sz="2400" dirty="0" smtClean="0"/>
              <a:t>/n/ac</a:t>
            </a:r>
            <a:endParaRPr lang="en-US" b="0" dirty="0"/>
          </a:p>
          <a:p>
            <a:pPr>
              <a:spcBef>
                <a:spcPts val="400"/>
              </a:spcBef>
              <a:spcAft>
                <a:spcPts val="800"/>
              </a:spcAft>
            </a:pPr>
            <a:r>
              <a:rPr lang="en-US" b="0" dirty="0" smtClean="0"/>
              <a:t>Integrated controller</a:t>
            </a:r>
            <a:endParaRPr lang="en-US" b="0" dirty="0"/>
          </a:p>
          <a:p>
            <a:pPr>
              <a:spcBef>
                <a:spcPts val="400"/>
              </a:spcBef>
              <a:spcAft>
                <a:spcPts val="300"/>
              </a:spcAft>
            </a:pPr>
            <a:r>
              <a:rPr lang="en-US" b="0" dirty="0"/>
              <a:t>Integrated services:</a:t>
            </a:r>
          </a:p>
          <a:p>
            <a:pPr lvl="1">
              <a:spcBef>
                <a:spcPts val="0"/>
              </a:spcBef>
              <a:spcAft>
                <a:spcPts val="300"/>
              </a:spcAft>
            </a:pPr>
            <a:r>
              <a:rPr lang="en-US" sz="1800" b="1" dirty="0"/>
              <a:t>Application Control: </a:t>
            </a:r>
            <a:r>
              <a:rPr lang="en-US" sz="1800" dirty="0"/>
              <a:t>Visibility and Policy Enforcement</a:t>
            </a:r>
          </a:p>
          <a:p>
            <a:pPr lvl="1">
              <a:spcBef>
                <a:spcPts val="0"/>
              </a:spcBef>
              <a:spcAft>
                <a:spcPts val="300"/>
              </a:spcAft>
            </a:pPr>
            <a:r>
              <a:rPr lang="en-US" sz="1800" b="1" dirty="0"/>
              <a:t>Security:</a:t>
            </a:r>
            <a:r>
              <a:rPr lang="en-US" sz="1800" dirty="0"/>
              <a:t> WIDS/WIPS, Firewall, Guest Access</a:t>
            </a:r>
          </a:p>
          <a:p>
            <a:pPr lvl="1">
              <a:spcBef>
                <a:spcPts val="0"/>
              </a:spcBef>
              <a:spcAft>
                <a:spcPts val="600"/>
              </a:spcAft>
            </a:pPr>
            <a:r>
              <a:rPr lang="en-US" sz="1800" b="1" dirty="0"/>
              <a:t>Analytics: </a:t>
            </a:r>
            <a:r>
              <a:rPr lang="en-US" sz="1800" dirty="0"/>
              <a:t>Spectrum Analysis, Packet Capture</a:t>
            </a:r>
          </a:p>
          <a:p>
            <a:pPr>
              <a:spcBef>
                <a:spcPts val="400"/>
              </a:spcBef>
              <a:spcAft>
                <a:spcPts val="600"/>
              </a:spcAft>
            </a:pPr>
            <a:r>
              <a:rPr lang="en-US" b="0" dirty="0" smtClean="0"/>
              <a:t>Dual Gigabit Ethernet uplinks</a:t>
            </a:r>
          </a:p>
          <a:p>
            <a:pPr>
              <a:spcBef>
                <a:spcPts val="400"/>
              </a:spcBef>
              <a:spcAft>
                <a:spcPts val="600"/>
              </a:spcAft>
            </a:pPr>
            <a:r>
              <a:rPr lang="en-US" dirty="0" smtClean="0"/>
              <a:t>802.3at POE+ powered</a:t>
            </a:r>
            <a:endParaRPr lang="en-US" b="0" dirty="0" smtClean="0"/>
          </a:p>
          <a:p>
            <a:pPr>
              <a:spcBef>
                <a:spcPts val="400"/>
              </a:spcBef>
              <a:spcAft>
                <a:spcPts val="600"/>
              </a:spcAft>
            </a:pPr>
            <a:r>
              <a:rPr lang="en-US" b="0" dirty="0" smtClean="0"/>
              <a:t>Cloud** or on-premise provisioning </a:t>
            </a:r>
            <a:r>
              <a:rPr lang="en-US" b="0" dirty="0"/>
              <a:t>and management</a:t>
            </a:r>
          </a:p>
          <a:p>
            <a:pPr lvl="1">
              <a:spcBef>
                <a:spcPts val="0"/>
              </a:spcBef>
              <a:spcAft>
                <a:spcPts val="0"/>
              </a:spcAft>
            </a:pPr>
            <a:endParaRPr lang="en-US" sz="1400" dirty="0" smtClean="0"/>
          </a:p>
          <a:p>
            <a:pPr lvl="1">
              <a:spcBef>
                <a:spcPts val="0"/>
              </a:spcBef>
              <a:spcAft>
                <a:spcPts val="0"/>
              </a:spcAft>
            </a:pPr>
            <a:endParaRPr lang="en-US" sz="1400" dirty="0" smtClean="0"/>
          </a:p>
          <a:p>
            <a:pPr>
              <a:spcBef>
                <a:spcPts val="0"/>
              </a:spcBef>
              <a:spcAft>
                <a:spcPts val="0"/>
              </a:spcAft>
            </a:pPr>
            <a:endParaRPr lang="en-US" sz="1200" b="0" dirty="0"/>
          </a:p>
        </p:txBody>
      </p:sp>
      <p:sp>
        <p:nvSpPr>
          <p:cNvPr id="2" name="TextBox 1"/>
          <p:cNvSpPr txBox="1"/>
          <p:nvPr/>
        </p:nvSpPr>
        <p:spPr>
          <a:xfrm>
            <a:off x="954246" y="6101918"/>
            <a:ext cx="2573140" cy="286232"/>
          </a:xfrm>
          <a:prstGeom prst="rect">
            <a:avLst/>
          </a:prstGeom>
          <a:noFill/>
        </p:spPr>
        <p:txBody>
          <a:bodyPr wrap="none" rtlCol="0">
            <a:spAutoFit/>
          </a:bodyPr>
          <a:lstStyle/>
          <a:p>
            <a:pPr algn="ctr">
              <a:lnSpc>
                <a:spcPct val="90000"/>
              </a:lnSpc>
            </a:pPr>
            <a:r>
              <a:rPr lang="fr-FR" sz="1400" dirty="0" smtClean="0"/>
              <a:t>** Cloud management phase2</a:t>
            </a:r>
          </a:p>
        </p:txBody>
      </p:sp>
      <p:sp>
        <p:nvSpPr>
          <p:cNvPr id="6"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a:t>
            </a:r>
            <a:endParaRPr lang="en-US" sz="700" dirty="0">
              <a:solidFill>
                <a:schemeClr val="bg1">
                  <a:lumMod val="65000"/>
                </a:schemeClr>
              </a:solidFill>
            </a:endParaRPr>
          </a:p>
        </p:txBody>
      </p:sp>
      <p:pic>
        <p:nvPicPr>
          <p:cNvPr id="2050" name="Picture 2" descr="C:\Users\beucher\Desktop\Partition D Nortel\WIFI\9100\ap1_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7200"/>
            <a:ext cx="4191000"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432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152400"/>
            <a:ext cx="8229600" cy="838200"/>
          </a:xfrm>
        </p:spPr>
        <p:txBody>
          <a:bodyPr>
            <a:normAutofit/>
          </a:bodyPr>
          <a:lstStyle/>
          <a:p>
            <a:pPr lvl="1">
              <a:defRPr/>
            </a:pPr>
            <a:r>
              <a:rPr lang="en-US" sz="2800" cap="all" dirty="0" smtClean="0"/>
              <a:t>WAO 9122 access point</a:t>
            </a:r>
            <a:endParaRPr lang="en-US" sz="2800" cap="all" dirty="0"/>
          </a:p>
        </p:txBody>
      </p:sp>
      <p:sp>
        <p:nvSpPr>
          <p:cNvPr id="21" name="Text Placeholder 20"/>
          <p:cNvSpPr>
            <a:spLocks noGrp="1"/>
          </p:cNvSpPr>
          <p:nvPr>
            <p:ph type="body" sz="quarter" idx="10"/>
          </p:nvPr>
        </p:nvSpPr>
        <p:spPr>
          <a:xfrm>
            <a:off x="457201" y="1219200"/>
            <a:ext cx="6248400" cy="4644799"/>
          </a:xfrm>
        </p:spPr>
        <p:txBody>
          <a:bodyPr>
            <a:normAutofit fontScale="40000" lnSpcReduction="20000"/>
          </a:bodyPr>
          <a:lstStyle/>
          <a:p>
            <a:pPr>
              <a:spcBef>
                <a:spcPts val="400"/>
              </a:spcBef>
              <a:spcAft>
                <a:spcPts val="600"/>
              </a:spcAft>
            </a:pPr>
            <a:r>
              <a:rPr lang="en-US" sz="4200" dirty="0" smtClean="0"/>
              <a:t>Outdoor</a:t>
            </a:r>
            <a:r>
              <a:rPr lang="en-US" sz="4200" b="0" dirty="0" smtClean="0"/>
              <a:t> </a:t>
            </a:r>
            <a:r>
              <a:rPr lang="en-US" sz="4200" dirty="0"/>
              <a:t>d</a:t>
            </a:r>
            <a:r>
              <a:rPr lang="en-US" sz="4200" b="0" dirty="0" smtClean="0"/>
              <a:t>ual-radio AP with external</a:t>
            </a:r>
            <a:r>
              <a:rPr lang="en-US" sz="4200" dirty="0" smtClean="0"/>
              <a:t> antennas</a:t>
            </a:r>
          </a:p>
          <a:p>
            <a:pPr lvl="1">
              <a:spcBef>
                <a:spcPts val="400"/>
              </a:spcBef>
              <a:spcAft>
                <a:spcPts val="600"/>
              </a:spcAft>
            </a:pPr>
            <a:r>
              <a:rPr lang="en-US" sz="3800" dirty="0"/>
              <a:t>External RP-TNC antenna </a:t>
            </a:r>
            <a:r>
              <a:rPr lang="en-US" sz="3800" dirty="0" smtClean="0"/>
              <a:t>connectors - two </a:t>
            </a:r>
            <a:r>
              <a:rPr lang="en-US" sz="3800" dirty="0"/>
              <a:t>per radio</a:t>
            </a:r>
          </a:p>
          <a:p>
            <a:pPr lvl="1">
              <a:spcBef>
                <a:spcPts val="400"/>
              </a:spcBef>
              <a:spcAft>
                <a:spcPts val="600"/>
              </a:spcAft>
            </a:pPr>
            <a:r>
              <a:rPr lang="en-US" sz="3800" dirty="0" smtClean="0"/>
              <a:t>Directional</a:t>
            </a:r>
          </a:p>
          <a:p>
            <a:pPr lvl="1">
              <a:spcBef>
                <a:spcPts val="400"/>
              </a:spcBef>
              <a:spcAft>
                <a:spcPts val="600"/>
              </a:spcAft>
            </a:pPr>
            <a:r>
              <a:rPr lang="en-US" sz="3800" dirty="0" smtClean="0"/>
              <a:t>Omni</a:t>
            </a:r>
          </a:p>
          <a:p>
            <a:pPr>
              <a:spcBef>
                <a:spcPts val="400"/>
              </a:spcBef>
              <a:spcAft>
                <a:spcPts val="600"/>
              </a:spcAft>
            </a:pPr>
            <a:r>
              <a:rPr lang="en-US" sz="4200" dirty="0"/>
              <a:t>Models:</a:t>
            </a:r>
          </a:p>
          <a:p>
            <a:pPr lvl="1">
              <a:spcBef>
                <a:spcPts val="0"/>
              </a:spcBef>
              <a:spcAft>
                <a:spcPts val="600"/>
              </a:spcAft>
            </a:pPr>
            <a:r>
              <a:rPr lang="en-US" sz="3400" b="1" dirty="0" smtClean="0"/>
              <a:t>WAO 9122: </a:t>
            </a:r>
            <a:r>
              <a:rPr lang="en-US" sz="3400" dirty="0"/>
              <a:t>2x2 </a:t>
            </a:r>
            <a:r>
              <a:rPr lang="en-US" sz="3400" dirty="0" smtClean="0"/>
              <a:t>11n</a:t>
            </a:r>
            <a:endParaRPr lang="en-US" sz="3800" b="0" dirty="0"/>
          </a:p>
          <a:p>
            <a:pPr>
              <a:spcBef>
                <a:spcPts val="0"/>
              </a:spcBef>
              <a:spcAft>
                <a:spcPts val="300"/>
              </a:spcAft>
            </a:pPr>
            <a:r>
              <a:rPr lang="en-US" sz="4200" dirty="0"/>
              <a:t>Software programmable per radio</a:t>
            </a:r>
          </a:p>
          <a:p>
            <a:pPr lvl="1">
              <a:spcBef>
                <a:spcPts val="0"/>
              </a:spcBef>
              <a:spcAft>
                <a:spcPts val="600"/>
              </a:spcAft>
            </a:pPr>
            <a:r>
              <a:rPr lang="en-US" sz="3400" dirty="0"/>
              <a:t>Dual bands </a:t>
            </a:r>
            <a:r>
              <a:rPr lang="en-US" sz="3400" dirty="0" smtClean="0"/>
              <a:t>2.4GHz </a:t>
            </a:r>
            <a:r>
              <a:rPr lang="en-US" sz="3400" dirty="0"/>
              <a:t>and </a:t>
            </a:r>
            <a:r>
              <a:rPr lang="en-US" sz="3400" dirty="0" smtClean="0"/>
              <a:t>5GHz</a:t>
            </a:r>
            <a:endParaRPr lang="en-US" sz="3400" dirty="0"/>
          </a:p>
          <a:p>
            <a:pPr lvl="1">
              <a:spcBef>
                <a:spcPts val="0"/>
              </a:spcBef>
              <a:spcAft>
                <a:spcPts val="600"/>
              </a:spcAft>
            </a:pPr>
            <a:r>
              <a:rPr lang="en-US" sz="3400" dirty="0"/>
              <a:t>Multiple modes </a:t>
            </a:r>
            <a:r>
              <a:rPr lang="en-US" sz="3400" dirty="0" smtClean="0"/>
              <a:t>802.11a/</a:t>
            </a:r>
            <a:r>
              <a:rPr lang="en-US" sz="3400" dirty="0" err="1" smtClean="0"/>
              <a:t>bg</a:t>
            </a:r>
            <a:r>
              <a:rPr lang="en-US" sz="3400" dirty="0" smtClean="0"/>
              <a:t>/n</a:t>
            </a:r>
          </a:p>
          <a:p>
            <a:pPr>
              <a:spcBef>
                <a:spcPts val="400"/>
              </a:spcBef>
              <a:spcAft>
                <a:spcPts val="800"/>
              </a:spcAft>
            </a:pPr>
            <a:r>
              <a:rPr lang="en-US" sz="4200" b="0" dirty="0" smtClean="0"/>
              <a:t>Integrated controller</a:t>
            </a:r>
            <a:endParaRPr lang="en-US" sz="4200" b="0" dirty="0"/>
          </a:p>
          <a:p>
            <a:pPr>
              <a:spcBef>
                <a:spcPts val="400"/>
              </a:spcBef>
              <a:spcAft>
                <a:spcPts val="300"/>
              </a:spcAft>
            </a:pPr>
            <a:r>
              <a:rPr lang="en-US" sz="4200" b="0" dirty="0"/>
              <a:t>Integrated services:</a:t>
            </a:r>
          </a:p>
          <a:p>
            <a:pPr lvl="1">
              <a:spcBef>
                <a:spcPts val="0"/>
              </a:spcBef>
              <a:spcAft>
                <a:spcPts val="300"/>
              </a:spcAft>
            </a:pPr>
            <a:r>
              <a:rPr lang="en-US" sz="3400" b="1" dirty="0"/>
              <a:t>Application Control: </a:t>
            </a:r>
            <a:r>
              <a:rPr lang="en-US" sz="3400" dirty="0"/>
              <a:t>Visibility and Policy Enforcement</a:t>
            </a:r>
          </a:p>
          <a:p>
            <a:pPr lvl="1">
              <a:spcBef>
                <a:spcPts val="0"/>
              </a:spcBef>
              <a:spcAft>
                <a:spcPts val="300"/>
              </a:spcAft>
            </a:pPr>
            <a:r>
              <a:rPr lang="en-US" sz="3400" b="1" dirty="0"/>
              <a:t>Security:</a:t>
            </a:r>
            <a:r>
              <a:rPr lang="en-US" sz="3400" dirty="0"/>
              <a:t> WIDS/WIPS, Firewall, Guest Access</a:t>
            </a:r>
          </a:p>
          <a:p>
            <a:pPr lvl="1">
              <a:spcBef>
                <a:spcPts val="0"/>
              </a:spcBef>
              <a:spcAft>
                <a:spcPts val="600"/>
              </a:spcAft>
            </a:pPr>
            <a:r>
              <a:rPr lang="en-US" sz="3400" b="1" dirty="0"/>
              <a:t>Analytics: </a:t>
            </a:r>
            <a:r>
              <a:rPr lang="en-US" sz="3400" dirty="0"/>
              <a:t>Spectrum Analysis, Packet Capture</a:t>
            </a:r>
          </a:p>
          <a:p>
            <a:pPr>
              <a:spcBef>
                <a:spcPts val="400"/>
              </a:spcBef>
              <a:spcAft>
                <a:spcPts val="600"/>
              </a:spcAft>
            </a:pPr>
            <a:r>
              <a:rPr lang="en-US" sz="4200" dirty="0" smtClean="0"/>
              <a:t>Single </a:t>
            </a:r>
            <a:r>
              <a:rPr lang="en-US" sz="4200" b="0" dirty="0" smtClean="0"/>
              <a:t>Gigabit Ethernet uplinks</a:t>
            </a:r>
          </a:p>
          <a:p>
            <a:pPr>
              <a:spcBef>
                <a:spcPts val="400"/>
              </a:spcBef>
              <a:spcAft>
                <a:spcPts val="600"/>
              </a:spcAft>
            </a:pPr>
            <a:r>
              <a:rPr lang="en-US" sz="4200" dirty="0" smtClean="0"/>
              <a:t>802.3af POE powered</a:t>
            </a:r>
            <a:endParaRPr lang="en-US" sz="4200" b="0" dirty="0" smtClean="0"/>
          </a:p>
          <a:p>
            <a:pPr>
              <a:spcBef>
                <a:spcPts val="400"/>
              </a:spcBef>
              <a:spcAft>
                <a:spcPts val="600"/>
              </a:spcAft>
            </a:pPr>
            <a:r>
              <a:rPr lang="en-US" sz="4200" b="0" dirty="0" smtClean="0"/>
              <a:t>Cloud** or on-premise provisioning </a:t>
            </a:r>
            <a:r>
              <a:rPr lang="en-US" sz="4200" b="0" dirty="0"/>
              <a:t>and management</a:t>
            </a:r>
          </a:p>
          <a:p>
            <a:pPr lvl="1">
              <a:spcBef>
                <a:spcPts val="0"/>
              </a:spcBef>
              <a:spcAft>
                <a:spcPts val="0"/>
              </a:spcAft>
            </a:pPr>
            <a:endParaRPr lang="en-US" sz="1400" dirty="0" smtClean="0"/>
          </a:p>
          <a:p>
            <a:pPr lvl="1">
              <a:spcBef>
                <a:spcPts val="0"/>
              </a:spcBef>
              <a:spcAft>
                <a:spcPts val="0"/>
              </a:spcAft>
            </a:pPr>
            <a:endParaRPr lang="en-US" sz="1400" dirty="0" smtClean="0"/>
          </a:p>
          <a:p>
            <a:pPr>
              <a:spcBef>
                <a:spcPts val="0"/>
              </a:spcBef>
              <a:spcAft>
                <a:spcPts val="0"/>
              </a:spcAft>
            </a:pPr>
            <a:endParaRPr lang="en-US" sz="1200" b="0" dirty="0"/>
          </a:p>
        </p:txBody>
      </p:sp>
      <p:sp>
        <p:nvSpPr>
          <p:cNvPr id="2" name="TextBox 1"/>
          <p:cNvSpPr txBox="1"/>
          <p:nvPr/>
        </p:nvSpPr>
        <p:spPr>
          <a:xfrm>
            <a:off x="954246" y="6101918"/>
            <a:ext cx="2573140" cy="286232"/>
          </a:xfrm>
          <a:prstGeom prst="rect">
            <a:avLst/>
          </a:prstGeom>
          <a:noFill/>
        </p:spPr>
        <p:txBody>
          <a:bodyPr wrap="none" rtlCol="0">
            <a:spAutoFit/>
          </a:bodyPr>
          <a:lstStyle/>
          <a:p>
            <a:pPr algn="ctr">
              <a:lnSpc>
                <a:spcPct val="90000"/>
              </a:lnSpc>
            </a:pPr>
            <a:r>
              <a:rPr lang="fr-FR" sz="1400" dirty="0" smtClean="0"/>
              <a:t>** Cloud management phase2</a:t>
            </a:r>
          </a:p>
        </p:txBody>
      </p:sp>
      <p:sp>
        <p:nvSpPr>
          <p:cNvPr id="6"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 </a:t>
            </a:r>
            <a:endParaRPr lang="en-US" sz="700" dirty="0">
              <a:solidFill>
                <a:schemeClr val="bg1">
                  <a:lumMod val="65000"/>
                </a:schemeClr>
              </a:solidFill>
            </a:endParaRPr>
          </a:p>
        </p:txBody>
      </p:sp>
      <p:pic>
        <p:nvPicPr>
          <p:cNvPr id="2050" name="Picture 2" descr="C:\Users\beucher\Desktop\Partition D Nortel\WIFI\9100\ap2_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078" y="304800"/>
            <a:ext cx="4419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76600"/>
            <a:ext cx="2362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6968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152400"/>
            <a:ext cx="8229600" cy="838200"/>
          </a:xfrm>
        </p:spPr>
        <p:txBody>
          <a:bodyPr>
            <a:normAutofit/>
          </a:bodyPr>
          <a:lstStyle/>
          <a:p>
            <a:pPr lvl="1">
              <a:defRPr/>
            </a:pPr>
            <a:r>
              <a:rPr lang="en-US" sz="2800" cap="all" dirty="0" smtClean="0">
                <a:latin typeface="+mj-lt"/>
              </a:rPr>
              <a:t>2x2 and 3x3 11ac?</a:t>
            </a:r>
            <a:endParaRPr lang="en-US" sz="2800" cap="all" dirty="0">
              <a:latin typeface="+mj-lt"/>
            </a:endParaRPr>
          </a:p>
        </p:txBody>
      </p:sp>
      <p:sp>
        <p:nvSpPr>
          <p:cNvPr id="21" name="Text Placeholder 20"/>
          <p:cNvSpPr>
            <a:spLocks noGrp="1"/>
          </p:cNvSpPr>
          <p:nvPr>
            <p:ph type="body" sz="quarter" idx="10"/>
          </p:nvPr>
        </p:nvSpPr>
        <p:spPr>
          <a:xfrm>
            <a:off x="390525" y="1219200"/>
            <a:ext cx="4943475" cy="4644799"/>
          </a:xfrm>
        </p:spPr>
        <p:txBody>
          <a:bodyPr/>
          <a:lstStyle/>
          <a:p>
            <a:pPr>
              <a:spcBef>
                <a:spcPts val="0"/>
              </a:spcBef>
              <a:spcAft>
                <a:spcPts val="600"/>
              </a:spcAft>
            </a:pPr>
            <a:r>
              <a:rPr lang="en-US" sz="2000" dirty="0" smtClean="0"/>
              <a:t>What is 2x2 and 3x3 11ac?</a:t>
            </a:r>
          </a:p>
          <a:p>
            <a:pPr lvl="1">
              <a:spcBef>
                <a:spcPts val="0"/>
              </a:spcBef>
              <a:spcAft>
                <a:spcPts val="600"/>
              </a:spcAft>
            </a:pPr>
            <a:r>
              <a:rPr lang="en-US" sz="1800" b="0" dirty="0" smtClean="0"/>
              <a:t>2x2 = 2 antennas, </a:t>
            </a:r>
            <a:r>
              <a:rPr lang="en-US" sz="1800" dirty="0" smtClean="0"/>
              <a:t>2 </a:t>
            </a:r>
            <a:r>
              <a:rPr lang="en-US" sz="1800" dirty="0"/>
              <a:t>spatial </a:t>
            </a:r>
            <a:r>
              <a:rPr lang="en-US" sz="1800" dirty="0" smtClean="0"/>
              <a:t>data streams</a:t>
            </a:r>
            <a:endParaRPr lang="en-US" sz="1800" b="0" dirty="0" smtClean="0"/>
          </a:p>
          <a:p>
            <a:pPr lvl="1">
              <a:spcBef>
                <a:spcPts val="0"/>
              </a:spcBef>
              <a:spcAft>
                <a:spcPts val="600"/>
              </a:spcAft>
            </a:pPr>
            <a:r>
              <a:rPr lang="en-US" sz="1800" dirty="0" smtClean="0"/>
              <a:t>3x3 </a:t>
            </a:r>
            <a:r>
              <a:rPr lang="en-US" sz="1800" dirty="0"/>
              <a:t>= </a:t>
            </a:r>
            <a:r>
              <a:rPr lang="en-US" sz="1800" dirty="0" smtClean="0"/>
              <a:t>3 </a:t>
            </a:r>
            <a:r>
              <a:rPr lang="en-US" sz="1800" dirty="0"/>
              <a:t>antennas, </a:t>
            </a:r>
            <a:r>
              <a:rPr lang="en-US" sz="1800" dirty="0" smtClean="0"/>
              <a:t>3 </a:t>
            </a:r>
            <a:r>
              <a:rPr lang="en-US" sz="1800" dirty="0"/>
              <a:t>spatial data streams</a:t>
            </a:r>
          </a:p>
          <a:p>
            <a:pPr lvl="1">
              <a:spcBef>
                <a:spcPts val="0"/>
              </a:spcBef>
              <a:spcAft>
                <a:spcPts val="600"/>
              </a:spcAft>
            </a:pPr>
            <a:r>
              <a:rPr lang="en-US" sz="1800" dirty="0" smtClean="0"/>
              <a:t>Additional streams provides additional throughput</a:t>
            </a:r>
            <a:endParaRPr lang="en-US" sz="1800" dirty="0"/>
          </a:p>
          <a:p>
            <a:pPr marL="0" indent="0">
              <a:spcAft>
                <a:spcPts val="600"/>
              </a:spcAft>
              <a:buNone/>
            </a:pPr>
            <a:endParaRPr lang="en-US" sz="2000" dirty="0" smtClean="0"/>
          </a:p>
          <a:p>
            <a:pPr>
              <a:spcAft>
                <a:spcPts val="600"/>
              </a:spcAft>
            </a:pPr>
            <a:r>
              <a:rPr lang="en-US" sz="2000" dirty="0" smtClean="0"/>
              <a:t>How fast is 2x2 and 3x3 11ac?</a:t>
            </a:r>
          </a:p>
          <a:p>
            <a:pPr lvl="1">
              <a:spcBef>
                <a:spcPts val="0"/>
              </a:spcBef>
              <a:spcAft>
                <a:spcPts val="600"/>
              </a:spcAft>
            </a:pPr>
            <a:r>
              <a:rPr lang="en-US" sz="1800" dirty="0" smtClean="0"/>
              <a:t>2x2 = up </a:t>
            </a:r>
            <a:r>
              <a:rPr lang="en-US" sz="1800" dirty="0"/>
              <a:t>to 867Mbps data rates per </a:t>
            </a:r>
            <a:r>
              <a:rPr lang="en-US" sz="1800" dirty="0" smtClean="0"/>
              <a:t>radio</a:t>
            </a:r>
          </a:p>
          <a:p>
            <a:pPr lvl="1">
              <a:spcBef>
                <a:spcPts val="0"/>
              </a:spcBef>
              <a:spcAft>
                <a:spcPts val="600"/>
              </a:spcAft>
            </a:pPr>
            <a:r>
              <a:rPr lang="en-US" sz="1800" dirty="0" smtClean="0"/>
              <a:t>3x3 </a:t>
            </a:r>
            <a:r>
              <a:rPr lang="en-US" sz="1800" dirty="0"/>
              <a:t>= up to </a:t>
            </a:r>
            <a:r>
              <a:rPr lang="en-US" sz="1800" dirty="0" smtClean="0"/>
              <a:t>1.3Gbps </a:t>
            </a:r>
            <a:r>
              <a:rPr lang="en-US" sz="1800" dirty="0"/>
              <a:t>data rates per radio</a:t>
            </a:r>
          </a:p>
          <a:p>
            <a:pPr lvl="1">
              <a:spcBef>
                <a:spcPts val="0"/>
              </a:spcBef>
              <a:spcAft>
                <a:spcPts val="600"/>
              </a:spcAft>
            </a:pPr>
            <a:r>
              <a:rPr lang="en-US" sz="1800" dirty="0" smtClean="0"/>
              <a:t>11ac is about 3X </a:t>
            </a:r>
            <a:r>
              <a:rPr lang="en-US" sz="1800" dirty="0"/>
              <a:t>faster than </a:t>
            </a:r>
            <a:r>
              <a:rPr lang="en-US" sz="1800" dirty="0" smtClean="0"/>
              <a:t>11n</a:t>
            </a:r>
            <a:endParaRPr lang="en-US" sz="1800" dirty="0"/>
          </a:p>
        </p:txBody>
      </p:sp>
      <p:graphicFrame>
        <p:nvGraphicFramePr>
          <p:cNvPr id="39" name="Chart 38"/>
          <p:cNvGraphicFramePr>
            <a:graphicFrameLocks/>
          </p:cNvGraphicFramePr>
          <p:nvPr>
            <p:extLst>
              <p:ext uri="{D42A27DB-BD31-4B8C-83A1-F6EECF244321}">
                <p14:modId xmlns:p14="http://schemas.microsoft.com/office/powerpoint/2010/main" val="635120838"/>
              </p:ext>
            </p:extLst>
          </p:nvPr>
        </p:nvGraphicFramePr>
        <p:xfrm>
          <a:off x="5478061" y="3137229"/>
          <a:ext cx="3337961" cy="248129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5479379" y="1288415"/>
            <a:ext cx="3331062" cy="1149985"/>
          </a:xfrm>
          <a:prstGeom prst="rect">
            <a:avLst/>
          </a:prstGeom>
        </p:spPr>
      </p:pic>
      <p:sp>
        <p:nvSpPr>
          <p:cNvPr id="6" name="Footer Placeholder 3"/>
          <p:cNvSpPr txBox="1">
            <a:spLocks/>
          </p:cNvSpPr>
          <p:nvPr/>
        </p:nvSpPr>
        <p:spPr>
          <a:xfrm>
            <a:off x="0" y="6548550"/>
            <a:ext cx="4056193"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solidFill>
                  <a:schemeClr val="bg1">
                    <a:lumMod val="65000"/>
                  </a:schemeClr>
                </a:solidFill>
              </a:rPr>
              <a:t>© 2014 Avaya Inc. Avaya – Confidential &amp; Proprietary</a:t>
            </a:r>
          </a:p>
          <a:p>
            <a:r>
              <a:rPr lang="en-US" sz="700" dirty="0" smtClean="0">
                <a:solidFill>
                  <a:schemeClr val="bg1">
                    <a:lumMod val="65000"/>
                  </a:schemeClr>
                </a:solidFill>
              </a:rPr>
              <a:t>Do not duplicate, publish or distribute further without the express written permission of Avaya. </a:t>
            </a:r>
            <a:endParaRPr lang="en-US" sz="700" dirty="0">
              <a:solidFill>
                <a:schemeClr val="bg1">
                  <a:lumMod val="65000"/>
                </a:schemeClr>
              </a:solidFill>
            </a:endParaRPr>
          </a:p>
        </p:txBody>
      </p:sp>
    </p:spTree>
    <p:extLst>
      <p:ext uri="{BB962C8B-B14F-4D97-AF65-F5344CB8AC3E}">
        <p14:creationId xmlns:p14="http://schemas.microsoft.com/office/powerpoint/2010/main" val="199440408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2&quot; unique_id=&quot;10174&quot;&gt;&lt;object type=&quot;3&quot; unique_id=&quot;10175&quot;&gt;&lt;property id=&quot;20148&quot; value=&quot;5&quot;/&gt;&lt;property id=&quot;20300&quot; value=&quot;Slide 1 - &amp;quot;WLAN 9100 Deep Dive&amp;#x0D;&amp;#x0A;&amp;#x0D;&amp;#x0A;&amp;quot;&quot;/&gt;&lt;property id=&quot;20307&quot; value=&quot;397&quot;/&gt;&lt;/object&gt;&lt;object type=&quot;3&quot; unique_id=&quot;670212&quot;&gt;&lt;property id=&quot;20148&quot; value=&quot;5&quot;/&gt;&lt;property id=&quot;20300&quot; value=&quot;Slide 12 - &amp;quot;SOFTWARE PROGRAMMABLE RADIOS&amp;quot;&quot;/&gt;&lt;property id=&quot;20307&quot; value=&quot;682&quot;/&gt;&lt;/object&gt;&lt;object type=&quot;3&quot; unique_id=&quot;670213&quot;&gt;&lt;property id=&quot;20148&quot; value=&quot;5&quot;/&gt;&lt;property id=&quot;20300&quot; value=&quot;Slide 13 - &amp;quot;802.11ac PERFORMANCE OPTIMIZATION&amp;quot;&quot;/&gt;&lt;property id=&quot;20307&quot; value=&quot;683&quot;/&gt;&lt;/object&gt;&lt;object type=&quot;3&quot; unique_id=&quot;670214&quot;&gt;&lt;property id=&quot;20148&quot; value=&quot;5&quot;/&gt;&lt;property id=&quot;20300&quot; value=&quot;Slide 14 - &amp;quot;HONEYPOT – CLEANING THE AIR&amp;amp;#x09;&amp;quot;&quot;/&gt;&lt;property id=&quot;20307&quot; value=&quot;684&quot;/&gt;&lt;/object&gt;&lt;object type=&quot;3&quot; unique_id=&quot;670216&quot;&gt;&lt;property id=&quot;20148&quot; value=&quot;5&quot;/&gt;&lt;property id=&quot;20300&quot; value=&quot;Slide 15 - &amp;quot;RF Transmission (TX) Power AP&amp;quot;&quot;/&gt;&lt;property id=&quot;20307&quot; value=&quot;687&quot;/&gt;&lt;/object&gt;&lt;object type=&quot;3&quot; unique_id=&quot;670219&quot;&gt;&lt;property id=&quot;20148&quot; value=&quot;5&quot;/&gt;&lt;property id=&quot;20300&quot; value=&quot;Slide 16 - &amp;quot;RF Receiver (RX) Sensitivity AP&amp;quot;&quot;/&gt;&lt;property id=&quot;20307&quot; value=&quot;690&quot;/&gt;&lt;/object&gt;&lt;object type=&quot;3&quot; unique_id=&quot;670220&quot;&gt;&lt;property id=&quot;20148&quot; value=&quot;5&quot;/&gt;&lt;property id=&quot;20300&quot; value=&quot;Slide 17 - &amp;quot;How this benefits you&amp;quot;&quot;/&gt;&lt;property id=&quot;20307&quot; value=&quot;689&quot;/&gt;&lt;/object&gt;&lt;object type=&quot;3&quot; unique_id=&quot;670221&quot;&gt;&lt;property id=&quot;20148&quot; value=&quot;5&quot;/&gt;&lt;property id=&quot;20300&quot; value=&quot;Slide 18 - &amp;quot;Flexible GigE Uplink Modes&amp;quot;&quot;/&gt;&lt;property id=&quot;20307&quot; value=&quot;688&quot;/&gt;&lt;/object&gt;&lt;object type=&quot;3&quot; unique_id=&quot;670222&quot;&gt;&lt;property id=&quot;20148&quot; value=&quot;5&quot;/&gt;&lt;property id=&quot;20300&quot; value=&quot;Slide 19 - &amp;quot;Key Features – application control&amp;quot;&quot;/&gt;&lt;property id=&quot;20307&quot; value=&quot;674&quot;/&gt;&lt;/object&gt;&lt;object type=&quot;3&quot; unique_id=&quot;670223&quot;&gt;&lt;property id=&quot;20148&quot; value=&quot;5&quot;/&gt;&lt;property id=&quot;20300&quot; value=&quot;Slide 21 - &amp;quot;Key Features – Bonjour Director&amp;quot;&quot;/&gt;&lt;property id=&quot;20307&quot; value=&quot;693&quot;/&gt;&lt;/object&gt;&lt;object type=&quot;3&quot; unique_id=&quot;670224&quot;&gt;&lt;property id=&quot;20148&quot; value=&quot;5&quot;/&gt;&lt;property id=&quot;20300&quot; value=&quot;Slide 22 - &amp;quot;Key Features – RF spectrum optimization&amp;quot;&quot;/&gt;&lt;property id=&quot;20307&quot; value=&quot;691&quot;/&gt;&lt;/object&gt;&lt;object type=&quot;3&quot; unique_id=&quot;670226&quot;&gt;&lt;property id=&quot;20148&quot; value=&quot;5&quot;/&gt;&lt;property id=&quot;20300&quot; value=&quot;Slide 23 - &amp;quot;Key Features – Flexible Radio Control&amp;quot;&quot;/&gt;&lt;property id=&quot;20307&quot; value=&quot;692&quot;/&gt;&lt;/object&gt;&lt;object type=&quot;3&quot; unique_id=&quot;670227&quot;&gt;&lt;property id=&quot;20148&quot; value=&quot;5&quot;/&gt;&lt;property id=&quot;20300&quot; value=&quot;Slide 24 - &amp;quot;Key Features – Wireless IDS/IPS&amp;quot;&quot;/&gt;&lt;property id=&quot;20307&quot; value=&quot;695&quot;/&gt;&lt;/object&gt;&lt;object type=&quot;3&quot; unique_id=&quot;670228&quot;&gt;&lt;property id=&quot;20148&quot; value=&quot;5&quot;/&gt;&lt;property id=&quot;20300&quot; value=&quot;Slide 25 - &amp;quot;Key Features – Spectrum Analysis&amp;quot;&quot;/&gt;&lt;property id=&quot;20307&quot; value=&quot;694&quot;/&gt;&lt;/object&gt;&lt;object type=&quot;3&quot; unique_id=&quot;670229&quot;&gt;&lt;property id=&quot;20148&quot; value=&quot;5&quot;/&gt;&lt;property id=&quot;20300&quot; value=&quot;Slide 35&quot;/&gt;&lt;property id=&quot;20307&quot; value=&quot;621&quot;/&gt;&lt;/object&gt;&lt;object type=&quot;3&quot; unique_id=&quot;685509&quot;&gt;&lt;property id=&quot;20148&quot; value=&quot;5&quot;/&gt;&lt;property id=&quot;20300&quot; value=&quot;Slide 2 - &amp;quot;Agenda&amp;quot;&quot;/&gt;&lt;property id=&quot;20307&quot; value=&quot;724&quot;/&gt;&lt;/object&gt;&lt;object type=&quot;3&quot; unique_id=&quot;685510&quot;&gt;&lt;property id=&quot;20148&quot; value=&quot;5&quot;/&gt;&lt;property id=&quot;20300&quot; value=&quot;Slide 3 - &amp;quot;Wi-Fi Architectures and Traffic Flow&amp;quot;&quot;/&gt;&lt;property id=&quot;20307&quot; value=&quot;706&quot;/&gt;&lt;/object&gt;&lt;object type=&quot;3&quot; unique_id=&quot;685511&quot;&gt;&lt;property id=&quot;20148&quot; value=&quot;5&quot;/&gt;&lt;property id=&quot;20300&quot; value=&quot;Slide 4 - &amp;quot;Architecture Comparison: Intelligence at the Edge&amp;quot;&quot;/&gt;&lt;property id=&quot;20307&quot; value=&quot;713&quot;/&gt;&lt;/object&gt;&lt;object type=&quot;3&quot; unique_id=&quot;685512&quot;&gt;&lt;property id=&quot;20148&quot; value=&quot;5&quot;/&gt;&lt;property id=&quot;20300&quot; value=&quot;Slide 5 - &amp;quot;WLAN 9100  Portfolio  - What do we launch? &amp;quot;&quot;/&gt;&lt;property id=&quot;20307&quot; value=&quot;696&quot;/&gt;&lt;/object&gt;&lt;object type=&quot;3&quot; unique_id=&quot;685513&quot;&gt;&lt;property id=&quot;20148&quot; value=&quot;5&quot;/&gt;&lt;property id=&quot;20300&quot; value=&quot;Slide 6 - &amp;quot;WAP 9122 &amp;amp; 9123 access points&amp;quot;&quot;/&gt;&lt;property id=&quot;20307&quot; value=&quot;698&quot;/&gt;&lt;/object&gt;&lt;object type=&quot;3&quot; unique_id=&quot;685514&quot;&gt;&lt;property id=&quot;20148&quot; value=&quot;5&quot;/&gt;&lt;property id=&quot;20300&quot; value=&quot;Slide 7 - &amp;quot;WAP 9132 &amp;amp; 9133 access points&amp;quot;&quot;/&gt;&lt;property id=&quot;20307&quot; value=&quot;702&quot;/&gt;&lt;/object&gt;&lt;object type=&quot;3&quot; unique_id=&quot;685515&quot;&gt;&lt;property id=&quot;20148&quot; value=&quot;5&quot;/&gt;&lt;property id=&quot;20300&quot; value=&quot;Slide 8 - &amp;quot;WAO 9122 access point&amp;quot;&quot;/&gt;&lt;property id=&quot;20307&quot; value=&quot;714&quot;/&gt;&lt;/object&gt;&lt;object type=&quot;3&quot; unique_id=&quot;685516&quot;&gt;&lt;property id=&quot;20148&quot; value=&quot;5&quot;/&gt;&lt;property id=&quot;20300&quot; value=&quot;Slide 9 - &amp;quot;2x2 and 3x3 11ac?&amp;quot;&quot;/&gt;&lt;property id=&quot;20307&quot; value=&quot;699&quot;/&gt;&lt;/object&gt;&lt;object type=&quot;3&quot; unique_id=&quot;685517&quot;&gt;&lt;property id=&quot;20148&quot; value=&quot;5&quot;/&gt;&lt;property id=&quot;20300&quot; value=&quot;Slide 10 - &amp;quot;Remember: Wi-fi performance is limited by the device&amp;quot;&quot;/&gt;&lt;property id=&quot;20307&quot; value=&quot;701&quot;/&gt;&lt;/object&gt;&lt;object type=&quot;3&quot; unique_id=&quot;685518&quot;&gt;&lt;property id=&quot;20148&quot; value=&quot;5&quot;/&gt;&lt;property id=&quot;20300&quot; value=&quot;Slide 11 - &amp;quot;Deploying different 11ac technologies with AVAYA WLAN 9100&amp;quot;&quot;/&gt;&lt;property id=&quot;20307&quot; value=&quot;700&quot;/&gt;&lt;/object&gt;&lt;object type=&quot;3&quot; unique_id=&quot;685519&quot;&gt;&lt;property id=&quot;20148&quot; value=&quot;5&quot;/&gt;&lt;property id=&quot;20300&quot; value=&quot;Slide 20 - &amp;quot;Avaya Application Control – what is different?&amp;quot;&quot;/&gt;&lt;property id=&quot;20307&quot; value=&quot;703&quot;/&gt;&lt;/object&gt;&lt;object type=&quot;3&quot; unique_id=&quot;685520&quot;&gt;&lt;property id=&quot;20148&quot; value=&quot;5&quot;/&gt;&lt;property id=&quot;20300&quot; value=&quot;Slide 26 - &amp;quot;WOS – Wireless Orchestration System&amp;quot;&quot;/&gt;&lt;property id=&quot;20307&quot; value=&quot;722&quot;/&gt;&lt;/object&gt;&lt;object type=&quot;3&quot; unique_id=&quot;685521&quot;&gt;&lt;property id=&quot;20148&quot; value=&quot;5&quot;/&gt;&lt;property id=&quot;20300&quot; value=&quot;Slide 27 - &amp;quot;WOS Enterprise Server –Deployment Recommendations&amp;quot;&quot;/&gt;&lt;property id=&quot;20307&quot; value=&quot;726&quot;/&gt;&lt;/object&gt;&lt;object type=&quot;3&quot; unique_id=&quot;685522&quot;&gt;&lt;property id=&quot;20148&quot; value=&quot;5&quot;/&gt;&lt;property id=&quot;20300&quot; value=&quot;Slide 28 - &amp;quot;WOS features&amp;quot;&quot;/&gt;&lt;property id=&quot;20307&quot; value=&quot;716&quot;/&gt;&lt;/object&gt;&lt;object type=&quot;3&quot; unique_id=&quot;685523&quot;&gt;&lt;property id=&quot;20148&quot; value=&quot;5&quot;/&gt;&lt;property id=&quot;20300&quot; value=&quot;Slide 29 - &amp;quot;WOS Features – Web-based interface&amp;quot;&quot;/&gt;&lt;property id=&quot;20307&quot; value=&quot;717&quot;/&gt;&lt;/object&gt;&lt;object type=&quot;3&quot; unique_id=&quot;685524&quot;&gt;&lt;property id=&quot;20148&quot; value=&quot;5&quot;/&gt;&lt;property id=&quot;20300&quot; value=&quot;Slide 30 - &amp;quot;WOS Features – Wireless heat map&amp;quot;&quot;/&gt;&lt;property id=&quot;20307&quot; value=&quot;718&quot;/&gt;&lt;/object&gt;&lt;object type=&quot;3&quot; unique_id=&quot;685525&quot;&gt;&lt;property id=&quot;20148&quot; value=&quot;5&quot;/&gt;&lt;property id=&quot;20300&quot; value=&quot;Slide 31 - &amp;quot;WOS Features – Device Location&amp;quot;&quot;/&gt;&lt;property id=&quot;20307&quot; value=&quot;719&quot;/&gt;&lt;/object&gt;&lt;object type=&quot;3&quot; unique_id=&quot;685526&quot;&gt;&lt;property id=&quot;20148&quot; value=&quot;5&quot;/&gt;&lt;property id=&quot;20300&quot; value=&quot;Slide 32 - &amp;quot;WOS Features – Security monitoring &amp;quot;&quot;/&gt;&lt;property id=&quot;20307&quot; value=&quot;720&quot;/&gt;&lt;/object&gt;&lt;object type=&quot;3&quot; unique_id=&quot;685527&quot;&gt;&lt;property id=&quot;20148&quot; value=&quot;5&quot;/&gt;&lt;property id=&quot;20300&quot; value=&quot;Slide 33 - &amp;quot;WOS Features – Reporting&amp;quot;&quot;/&gt;&lt;property id=&quot;20307&quot; value=&quot;721&quot;/&gt;&lt;/object&gt;&lt;object type=&quot;3&quot; unique_id=&quot;685528&quot;&gt;&lt;property id=&quot;20148&quot; value=&quot;5&quot;/&gt;&lt;property id=&quot;20300&quot; value=&quot;Slide 34 - &amp;quot;Avaya WLAN difference&amp;quot;&quot;/&gt;&lt;property id=&quot;20307&quot; value=&quot;704&quot;/&gt;&lt;/object&gt;&lt;/object&gt;&lt;object type=&quot;8&quot; unique_id=&quot;10214&quot;&gt;&lt;/object&gt;&lt;/object&gt;&lt;/database&gt;"/>
  <p:tag name="SECTOMILLISECCONVERTED" val="1"/>
</p:tagLst>
</file>

<file path=ppt/theme/theme1.xml><?xml version="1.0" encoding="utf-8"?>
<a:theme xmlns:a="http://schemas.openxmlformats.org/drawingml/2006/main" name="P of We AV_ Red _Template_PPT_2007_v1">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90000"/>
          </a:lnSpc>
          <a:defRPr dirty="0"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 of We AV_ Red _Template_PPT_2007_v1</Template>
  <TotalTime>0</TotalTime>
  <Words>3950</Words>
  <Application>Microsoft Office PowerPoint</Application>
  <PresentationFormat>On-screen Show (4:3)</PresentationFormat>
  <Paragraphs>567</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 of We AV_ Red _Template_PPT_2007_v1</vt:lpstr>
      <vt:lpstr>WLAN 9100 Deep Dive  </vt:lpstr>
      <vt:lpstr>Agenda</vt:lpstr>
      <vt:lpstr>Wi-Fi Architectures and Traffic Flow</vt:lpstr>
      <vt:lpstr>Architecture Comparison: Intelligence at the Edge</vt:lpstr>
      <vt:lpstr>WLAN 9100  Portfolio  - What do we launch? </vt:lpstr>
      <vt:lpstr>WAP 9122 &amp; 9123 access points</vt:lpstr>
      <vt:lpstr>WAP 9132 &amp; 9133 access points</vt:lpstr>
      <vt:lpstr>WAO 9122 access point</vt:lpstr>
      <vt:lpstr>2x2 and 3x3 11ac?</vt:lpstr>
      <vt:lpstr>Remember: Wi-fi performance is limited by the device</vt:lpstr>
      <vt:lpstr>Deploying different 11ac technologies with AVAYA WLAN 9100</vt:lpstr>
      <vt:lpstr>SOFTWARE PROGRAMMABLE RADIOS</vt:lpstr>
      <vt:lpstr>802.11ac PERFORMANCE OPTIMIZATION</vt:lpstr>
      <vt:lpstr>HONEYPOT – CLEANING THE AIR </vt:lpstr>
      <vt:lpstr>RF Transmission (TX) Power AP</vt:lpstr>
      <vt:lpstr>RF Receiver (RX) Sensitivity AP</vt:lpstr>
      <vt:lpstr>How this benefits you</vt:lpstr>
      <vt:lpstr>Flexible GigE Uplink Modes</vt:lpstr>
      <vt:lpstr>Key Features – application control</vt:lpstr>
      <vt:lpstr>Avaya Application Control – what is different?</vt:lpstr>
      <vt:lpstr>Key Features – Bonjour Director</vt:lpstr>
      <vt:lpstr>Key Features – RF spectrum optimization</vt:lpstr>
      <vt:lpstr>Key Features – Flexible Radio Control</vt:lpstr>
      <vt:lpstr>Key Features – Wireless IDS/IPS</vt:lpstr>
      <vt:lpstr>Key Features – Spectrum Analysis</vt:lpstr>
      <vt:lpstr>WOS – Wireless Orchestration System</vt:lpstr>
      <vt:lpstr>WOS Enterprise Server –Deployment Recommendations</vt:lpstr>
      <vt:lpstr>WOS features</vt:lpstr>
      <vt:lpstr>WOS Features – Web-based interface</vt:lpstr>
      <vt:lpstr>WOS Features – Wireless heat map</vt:lpstr>
      <vt:lpstr>WOS Features – Device Location</vt:lpstr>
      <vt:lpstr>WOS Features – Security monitoring </vt:lpstr>
      <vt:lpstr>WOS Features – Reporting</vt:lpstr>
      <vt:lpstr>Avaya WLAN difference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Avaya WLAN Controller or Controllerless</dc:title>
  <dc:creator/>
  <cp:lastModifiedBy/>
  <cp:revision>1</cp:revision>
  <dcterms:created xsi:type="dcterms:W3CDTF">2011-07-12T01:22:40Z</dcterms:created>
  <dcterms:modified xsi:type="dcterms:W3CDTF">2014-06-12T18:32:08Z</dcterms:modified>
</cp:coreProperties>
</file>