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12" r:id="rId2"/>
    <p:sldMasterId id="2147483727" r:id="rId3"/>
    <p:sldMasterId id="2147483742" r:id="rId4"/>
  </p:sldMasterIdLst>
  <p:notesMasterIdLst>
    <p:notesMasterId r:id="rId44"/>
  </p:notesMasterIdLst>
  <p:handoutMasterIdLst>
    <p:handoutMasterId r:id="rId45"/>
  </p:handoutMasterIdLst>
  <p:sldIdLst>
    <p:sldId id="257" r:id="rId5"/>
    <p:sldId id="258" r:id="rId6"/>
    <p:sldId id="286" r:id="rId7"/>
    <p:sldId id="365" r:id="rId8"/>
    <p:sldId id="294" r:id="rId9"/>
    <p:sldId id="331" r:id="rId10"/>
    <p:sldId id="314" r:id="rId11"/>
    <p:sldId id="317" r:id="rId12"/>
    <p:sldId id="349" r:id="rId13"/>
    <p:sldId id="350" r:id="rId14"/>
    <p:sldId id="351" r:id="rId15"/>
    <p:sldId id="377" r:id="rId16"/>
    <p:sldId id="380" r:id="rId17"/>
    <p:sldId id="379" r:id="rId18"/>
    <p:sldId id="352" r:id="rId19"/>
    <p:sldId id="353" r:id="rId20"/>
    <p:sldId id="378" r:id="rId21"/>
    <p:sldId id="354" r:id="rId22"/>
    <p:sldId id="355" r:id="rId23"/>
    <p:sldId id="369" r:id="rId24"/>
    <p:sldId id="295" r:id="rId25"/>
    <p:sldId id="289" r:id="rId26"/>
    <p:sldId id="357" r:id="rId27"/>
    <p:sldId id="372" r:id="rId28"/>
    <p:sldId id="371" r:id="rId29"/>
    <p:sldId id="376" r:id="rId30"/>
    <p:sldId id="370" r:id="rId31"/>
    <p:sldId id="373" r:id="rId32"/>
    <p:sldId id="374" r:id="rId33"/>
    <p:sldId id="375" r:id="rId34"/>
    <p:sldId id="309" r:id="rId35"/>
    <p:sldId id="300" r:id="rId36"/>
    <p:sldId id="383" r:id="rId37"/>
    <p:sldId id="325" r:id="rId38"/>
    <p:sldId id="366" r:id="rId39"/>
    <p:sldId id="363" r:id="rId40"/>
    <p:sldId id="367" r:id="rId41"/>
    <p:sldId id="368" r:id="rId42"/>
    <p:sldId id="282" r:id="rId43"/>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23232"/>
    <a:srgbClr val="98050E"/>
    <a:srgbClr val="FAA145"/>
    <a:srgbClr val="DDDDDD"/>
    <a:srgbClr val="FFFFFF"/>
    <a:srgbClr val="610206"/>
    <a:srgbClr val="B7E349"/>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15" autoAdjust="0"/>
    <p:restoredTop sz="90149" autoAdjust="0"/>
  </p:normalViewPr>
  <p:slideViewPr>
    <p:cSldViewPr>
      <p:cViewPr varScale="1">
        <p:scale>
          <a:sx n="106" d="100"/>
          <a:sy n="106" d="100"/>
        </p:scale>
        <p:origin x="-1160" y="-96"/>
      </p:cViewPr>
      <p:guideLst>
        <p:guide orient="horz" pos="573"/>
        <p:guide orient="horz" pos="3929"/>
        <p:guide orient="horz" pos="2295"/>
        <p:guide orient="horz" pos="1253"/>
        <p:guide pos="295"/>
        <p:guide pos="5511"/>
        <p:guide pos="1564"/>
        <p:guide pos="4195"/>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7" d="100"/>
          <a:sy n="87" d="100"/>
        </p:scale>
        <p:origin x="-373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8A6D1-998E-4C55-8542-7AAA0C9A9AB8}" type="datetimeFigureOut">
              <a:rPr lang="en-US" smtClean="0"/>
              <a:pPr/>
              <a:t>18/01/2012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AB6F5-C0E1-4DEF-9E80-8EDB682E808C}" type="slidenum">
              <a:rPr lang="en-US" smtClean="0"/>
              <a:pPr/>
              <a:t>‹#›</a:t>
            </a:fld>
            <a:endParaRPr lang="en-US"/>
          </a:p>
        </p:txBody>
      </p:sp>
    </p:spTree>
    <p:extLst>
      <p:ext uri="{BB962C8B-B14F-4D97-AF65-F5344CB8AC3E}">
        <p14:creationId xmlns:p14="http://schemas.microsoft.com/office/powerpoint/2010/main" val="254033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141C1-3C5A-4240-87DB-9D4217E9B3B1}" type="datetimeFigureOut">
              <a:rPr lang="en-US" smtClean="0"/>
              <a:pPr/>
              <a:t>18/01/2012</a:t>
            </a:fld>
            <a:endParaRPr lang="en-US"/>
          </a:p>
        </p:txBody>
      </p:sp>
      <p:sp>
        <p:nvSpPr>
          <p:cNvPr id="4" name="Slide Image Placeholder 3"/>
          <p:cNvSpPr>
            <a:spLocks noGrp="1" noRot="1" noChangeAspect="1"/>
          </p:cNvSpPr>
          <p:nvPr>
            <p:ph type="sldImg" idx="2"/>
          </p:nvPr>
        </p:nvSpPr>
        <p:spPr>
          <a:xfrm>
            <a:off x="1391697" y="609600"/>
            <a:ext cx="4074606" cy="305595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57684" y="3810000"/>
            <a:ext cx="5742632"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92C5E-BF34-4775-B657-4ADF2F3104CA}" type="slidenum">
              <a:rPr lang="en-US" smtClean="0"/>
              <a:pPr/>
              <a:t>‹#›</a:t>
            </a:fld>
            <a:endParaRPr lang="en-US"/>
          </a:p>
        </p:txBody>
      </p:sp>
    </p:spTree>
    <p:extLst>
      <p:ext uri="{BB962C8B-B14F-4D97-AF65-F5344CB8AC3E}">
        <p14:creationId xmlns:p14="http://schemas.microsoft.com/office/powerpoint/2010/main" val="282284038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Updated for 1Q11</a:t>
            </a:r>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Virtualizing the Campus Core</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Avaya’s  ‘Switch Clustering’ capability is built using technology that is unique to our products (Split Multi-Link Trunking), yet it is fully interoperable with 3</a:t>
            </a:r>
            <a:r>
              <a:rPr lang="en-GB" baseline="30000" dirty="0" smtClean="0"/>
              <a:t>rd</a:t>
            </a:r>
            <a:r>
              <a:rPr lang="en-GB" dirty="0" smtClean="0"/>
              <a:t> Party Switches, Servers, Appliances, and Routers.  What this delivers is a series of benefits that are genuinely differentiated; whilst it may be possible to simulate certain individual elements, there is no competitive offering that can rival the combined capabilities, particularly in terms of simplicity and efficiency. </a:t>
            </a:r>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Delivers end-to-end application availability – Non-proprietary solution that extends beyond Switches to Servers, etc.</a:t>
            </a:r>
            <a:endParaRPr lang="en-GB" dirty="0" smtClean="0"/>
          </a:p>
          <a:p>
            <a:pPr>
              <a:lnSpc>
                <a:spcPct val="70000"/>
              </a:lnSpc>
              <a:buFont typeface="Webdings" pitchFamily="18" charset="2"/>
              <a:buNone/>
            </a:pPr>
            <a:r>
              <a:rPr lang="en-GB" dirty="0" smtClean="0"/>
              <a:t>This means that the high-availability is not limited to only the Switching network (the Switches themselves and their direct links), but to the total network; importantly also extended to attached Servers, Appliances, and WAN Routers, etc.  All competing offers are based on interaction within the Switch domain, and crucially do not extend to the application hosts themselves.</a:t>
            </a:r>
            <a:endParaRPr lang="en-GB" i="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almost every other rival offering is based around variations of the Spanning Tree Protocol; however this is limited to the actual Switches and is not supported by other devices (Servers, etc).  By excluding Servers from the active resiliency technology, these solutions cannot extend availability to the applications themselves.  Avaya’s Switch Clustering is independent of STP and extends to support any device that utilises Link Aggregation, a technology that is both basic and ubiquitous.  Devices that attach to the Switch Cluster create a virtual connection using multiple physical links, this provides resiliency together with additional capacity.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Solutions that scale Enterprise-wide – Cost-effective solutions for every network size; Not limited to top-of-the-range product</a:t>
            </a:r>
            <a:endParaRPr lang="en-GB" dirty="0" smtClean="0"/>
          </a:p>
          <a:p>
            <a:pPr>
              <a:lnSpc>
                <a:spcPct val="70000"/>
              </a:lnSpc>
              <a:buFont typeface="Webdings" pitchFamily="18" charset="2"/>
              <a:buNone/>
            </a:pPr>
            <a:r>
              <a:rPr lang="en-GB" dirty="0" smtClean="0"/>
              <a:t>Business processes that demand high-availability are typically also deployed company-wide; therefore it is imperative to deliver consistent levels of resiliency across the entire network.  Avaya is uniquely positioned in being able to offer the same capability, built using the same technology, in a broad range of platforms that scale in both price and performance matching various requirements across the network.  This enables the consistent delivery of a network that is itself consistently delivering end-to-end application availability, regardless of location or size.</a:t>
            </a:r>
            <a:endParaRPr lang="en-GB" i="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Avaya’s Switch Clustering to built on the basis of the Split Multi-Link Trunking protocol, and with only minor implementation variations it is a available on four different product families: ERS 5000 Series fixed-format Stackable Switches, ERS 8300 mid-tier Modular Switch, and ERS 8800 Campus Core Modular Switch, and now the VSP 9000.  The only technology to rival Switch Clustering (Cisco’s Virtual Switching System, which is a direct copy of the underlying philosophy) is only available on the top-of-the-range version of the top-of-the-range Modular Switch, making it economically unfeasible to deploy network-wide.</a:t>
            </a:r>
            <a:endParaRPr lang="en-GB" b="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Simplified solution; hardware, software, configuration, &amp; maintenance – a capability that is not easily replicated, that is simple to deploy, &amp; does not require complex and/or expensive products</a:t>
            </a:r>
            <a:endParaRPr lang="en-GB" dirty="0" smtClean="0"/>
          </a:p>
          <a:p>
            <a:pPr>
              <a:lnSpc>
                <a:spcPct val="70000"/>
              </a:lnSpc>
              <a:buFont typeface="Webdings" pitchFamily="18" charset="2"/>
              <a:buNone/>
            </a:pPr>
            <a:r>
              <a:rPr lang="en-GB" dirty="0" smtClean="0"/>
              <a:t>The various capabilities and benefits that Switch Clustering provides are delivered without complexity, without the need for expensive hardware or software, and without the need for complex configuration or on-going maintenance.   This ensures that the business benefits are not ‘purchased at any price’; indeed Switch Clustering uniquely combines both simplicity with cost-effectiveness.   While some of the individual capabilities can be simulated using other techniques and/or a myriad of additional products, this approach only adds cost and complexity.</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just one example, Switch Clustering delivers User pre-session load-sharing access all Uplinks from the Access Switch to the Core; this capability is automatically enabled without the need for any additional hardware, software, or configuration.  To attempt to replicate this level of capability in a STP-based network, it would need to have multiple VLANs with MSTP/RSTP configured, a Layer 3-enabled Switch with Routing and ECMP configured, any even then this solution would be limited to pre-VLAN load-sharing only (not pre-session).</a:t>
            </a:r>
            <a:endParaRPr lang="en-GB" b="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Sub-second failover &amp; recovery – Delivers the necessary availability plus facilitates in-service maintenance and optimised performance</a:t>
            </a:r>
            <a:endParaRPr lang="en-GB" dirty="0" smtClean="0"/>
          </a:p>
          <a:p>
            <a:pPr>
              <a:lnSpc>
                <a:spcPct val="70000"/>
              </a:lnSpc>
              <a:buFont typeface="Webdings" pitchFamily="18" charset="2"/>
              <a:buNone/>
            </a:pPr>
            <a:r>
              <a:rPr lang="en-GB" dirty="0" smtClean="0"/>
              <a:t>Switch Clustering is probably best known for delivering sub-second failover and recovery, and whilst this remains an extremely important and valid feature it’s not necessarily a feature that is unique to us.  What Avaya continues to deliver in this area is a degree of network recovery which also facilitates in-service maintenance.  The deterministic nature of Switch Clustering empowers network operators to compartmentalise the network, making essential services even more resilient, and allowing for individual failures to be repaired in real time, without service restoration work impacting on collateral components or applications.</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enhancements to STP – namely Rapid Reconfiguration – can be aggressively configured to deliver similar levels of failover performance.  However all flavours of STP remain tied to the concept of detecting and acting upon changes to the network topology.  This makes a network extremely sensitive to the reliability and availability of particular devices (Root Bridges, etc).  Avaya’s Switch Clustering is built around the concept of mirrored devices and virtualised capabilities, such that an entire Switch can be removed (through failure, or for emergence or routine maintenance) without any loss of overall application availability.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Proof-Points:</a:t>
            </a:r>
          </a:p>
          <a:p>
            <a:pPr>
              <a:lnSpc>
                <a:spcPct val="70000"/>
              </a:lnSpc>
            </a:pPr>
            <a:r>
              <a:rPr lang="en-GB" b="1" dirty="0" smtClean="0"/>
              <a:t>Resiliency – Always-on networking; the creation of a highly availability, virtualised Core Switch that provides fault-tolerant, sub-second recovery.</a:t>
            </a:r>
          </a:p>
          <a:p>
            <a:pPr>
              <a:lnSpc>
                <a:spcPct val="70000"/>
              </a:lnSpc>
            </a:pPr>
            <a:r>
              <a:rPr lang="en-GB" b="1" dirty="0" smtClean="0"/>
              <a:t>Efficiency – Simplified, minimised architecture utilising less and less complex equipment</a:t>
            </a:r>
          </a:p>
          <a:p>
            <a:pPr>
              <a:lnSpc>
                <a:spcPct val="70000"/>
              </a:lnSpc>
            </a:pPr>
            <a:r>
              <a:rPr lang="en-GB" b="1" dirty="0" smtClean="0"/>
              <a:t>Performance – Active-active utilisation of all resources – Links and Layer 3 Routing engines.</a:t>
            </a:r>
          </a:p>
          <a:p>
            <a:pPr>
              <a:lnSpc>
                <a:spcPct val="70000"/>
              </a:lnSpc>
            </a:pPr>
            <a:r>
              <a:rPr lang="en-GB" b="1" dirty="0" smtClean="0"/>
              <a:t>Multivendor – Leverages Standards-based, and ubiquitous, connectivity technology to interwork with 3</a:t>
            </a:r>
            <a:r>
              <a:rPr lang="en-GB" b="1" baseline="30000" dirty="0" smtClean="0"/>
              <a:t>rd</a:t>
            </a:r>
            <a:r>
              <a:rPr lang="en-GB" b="1" dirty="0" smtClean="0"/>
              <a:t> Party LAN Switches, Servers, Appliances, Router, etc.</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Future-proofing Performance</a:t>
            </a:r>
          </a:p>
          <a:p>
            <a:pPr>
              <a:lnSpc>
                <a:spcPct val="70000"/>
              </a:lnSpc>
              <a:buFont typeface="Webdings" pitchFamily="18" charset="2"/>
              <a:buNone/>
            </a:pPr>
            <a:endParaRPr lang="en-GB" b="1" dirty="0" smtClean="0"/>
          </a:p>
          <a:p>
            <a:pPr>
              <a:buFont typeface="Webdings" pitchFamily="18" charset="2"/>
              <a:buNone/>
            </a:pPr>
            <a:r>
              <a:rPr lang="en-US" dirty="0" smtClean="0"/>
              <a:t>The networking industry is a perpetual work-in-progress, an ‘unfinished masterpiece’, and the number of Standards and recommendations now runs into the thousands.  Equipment that is based on a traditional ASIC architecture are limited in that these are set at a certain point in this history and cannot easily adapt to future change; typically this means that newer features and functionality are no longer supported only in hardware and require additional software processing.  The switching architecture of the VSP 9000 is uniquely based on Network Processing Units (NPU) rather than the ASIC technology typically found in rival products</a:t>
            </a:r>
          </a:p>
          <a:p>
            <a:pPr>
              <a:buFont typeface="Webdings" pitchFamily="18" charset="2"/>
              <a:buNone/>
            </a:pPr>
            <a:endParaRPr lang="en-US" dirty="0" smtClean="0"/>
          </a:p>
          <a:p>
            <a:pPr>
              <a:buFont typeface="Webdings" pitchFamily="18" charset="2"/>
              <a:buNone/>
            </a:pPr>
            <a:r>
              <a:rPr lang="en-US" dirty="0" smtClean="0"/>
              <a:t>NPUs are large-scale CPU arrays specifically designed for network-related functions such as efficient examination and manipulation of packet headers.  Avaya’s specialized high-performance NPU is known as the Route Switch Processor (RSP) and is an in-house development.  It delivers fast-path protection through its ability to support in-life firmware upgrades and provides 10Gbps line rate switching and routing capabilities regardless of Standards evolution.  Avaya has been able to leverage this re-programmable capability to deliver new innovative features, such as IPv6 and our flexible IP VPN suite, and is unique in being able to ensure emerging functionality is continuously delivered with hardware-based performance levels.  </a:t>
            </a:r>
          </a:p>
          <a:p>
            <a:pPr>
              <a:buFont typeface="Webdings" pitchFamily="18" charset="2"/>
              <a:buNone/>
            </a:pPr>
            <a:endParaRPr lang="en-US" dirty="0" smtClean="0"/>
          </a:p>
          <a:p>
            <a:pPr>
              <a:buFont typeface="Webdings" pitchFamily="18" charset="2"/>
              <a:buNone/>
            </a:pPr>
            <a:r>
              <a:rPr lang="en-US" dirty="0" smtClean="0"/>
              <a:t>The VSP 9000 reduces complexity and risk in network design by simplifying the network architecture and increasing value with advanced features on high-density modules.  High port density, combined with rich capabilities and leading reliability technologies, deliver exceptionally high value to the Enterprise.  Avaya’s RSP technology, based on this flexible NPU architecture, offers investment protection with the in-field firmware upgrade capability, and ensures that the VSP 9000 remains ever-green, always delivering hardware-based performance.</a:t>
            </a:r>
          </a:p>
          <a:p>
            <a:pPr>
              <a:buFont typeface="Webdings" pitchFamily="18" charset="2"/>
              <a:buNone/>
            </a:pPr>
            <a:endParaRPr lang="en-US" b="1" dirty="0" smtClean="0"/>
          </a:p>
          <a:p>
            <a:pPr>
              <a:buFont typeface="Webdings" pitchFamily="18" charset="2"/>
              <a:buNone/>
            </a:pPr>
            <a:r>
              <a:rPr lang="en-US" i="1" dirty="0" smtClean="0"/>
              <a:t>Technically-speaking: A well-known rival product – one of the many that utilize ASIC technology – is only able to deliver IPv6 forwarding performance at just 50% of the levels claimed for IPv4.  This is prime example of how newer features cannot be guaranteed at the same hardware-based performance levels unless there is an ability to upgrade the architecture; this is the advantage that Avaya’s unique NPU design provides, and we continue to leverage this for evolving and emerging functionality such as virtualization and Shortest Path Bridging.</a:t>
            </a:r>
            <a:endParaRPr lang="en-GB" i="1"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11</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sz="1100" b="1" dirty="0" smtClean="0"/>
              <a:t>No-compromise Edge Networking</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Stackable Ethernet Switches have become increasingly popular in the Wiring Closet, and are often selected in preference to Chassis-based alternatives.  Price will often have a significant influence on decisions, especially when the multiplying factor of numerous Closets translates into the potential for a very large delta.  However not all ‘Stackable Switches’ are created equal.  Not all provide a genuine alternative option to the Chassis, and not all deliver the performance, resiliency, and ease of operations crucial in an Enterprise environment; some are not even truly Stackable.</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Avaya’s portfolio of Stackable Switches is the result of the progressive evolution of a number of historically innovative products.  A common thread that links the portfolio is a truly resilient, high-performance Stacking architecture – Flexible Advanced Stacking Technology (FAST) – this is what makes Avaya genuinely unique, and genuinely different to competitive offerings.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Virtual hot-swap capability – Enables in-service maintenance &amp; restoration</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This crucial serviceability and operability feature ensures that any unit failure can be quickly and easily rectified.  It is a hot-swap capability pioneered in Modular Switches, and now also available on Avaya's Stackable Switches, made possible by virtue of intelligent virtualisation of the Stacking connections.  Enabling immediate like-for-like unit replacement without impacting the remaining Stack functionality and traffic, and without complex engineering intervention empowers Operators to deploy our Stackable solutions just as they would a Chassis.  </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i="1" dirty="0" smtClean="0"/>
              <a:t>Technically-speaking: When a failure occurs the neighbouring Switches will automatically wrap their Stack connections ensuring that collateral Users are not impacted.  The failed unit is simply disconnected from the Stack and a like unit – without any pre-staging of software or configuration – can be inserted, cabled, and powered-up.  The Automatic Unit Replacement (AUR) process then self-manages any necessary downloads to the new Switch and then brings it online; all of this without the need for an Engineer to configure or manage a thing.</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No single point-of-failure – Distributed power and forwarding</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With a Chassis solution this has meant N+1 Power Supplies and even redundant Switching Fabrics.  With our Stackables it is much the same but without the cost penalty: each unit has an independent Switching Fabric, and as each ‘Switching Module’ has an independent power supply it means that there is no one single point-of-failure.  Adding a Redundant Power option further enhances the overall resiliency of the solution.  Any individual element failure is equivalent to the failure of a single Module within a Chassis.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i="1" dirty="0" smtClean="0"/>
              <a:t>Technically-speaking: Frame Forwarding decisions are distributed across each independent Switching Fabric.  When a frame forwarding decision results in the need to forward the frame to another Switch in the Stack, the Stack forwarding algorithm determines whether the frame will traverse the up or down Stack link, or possibly both.</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More general Stack management functions are performed by a ‘Base Unit’ (BU), which selected as part of initialising the Stack.  Once normal operations have been established, if the BU (Unit 1) fails or is rebooted, the next Switch (Unit 2) will take over as Temporary BU (TBU) and remain as such until either it is reset or the entire Stack is reset.  If only Unit 2, as TBU, fails or is reset (but entire Stack is not reset), then the TBU status will transfer to the Unit 3, the next downstream unit in the cascade.</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b="1" dirty="0" smtClean="0"/>
              <a:t>High-capacity virtual backplane – Industry-leading, pay-as-you-grow scalable capacity</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With a Chassis solution it’s been a given that performance comes as a natural function of design and price.  With our Stackables we’ve been able to combine non-blocking internal switching fabrics with high-speed stacking architectures to deliver a truly high performance solution.  The Avaya FAST architecture is not bound by the limitations and constraints facing other Vendors (such as Token Sharing/Passing systems, or basic Cascading), and has been specifically designed to scale proportionally as new member Switches are added to the Stack; as more ports are added and the requirement for more bandwidth grows.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i="1" dirty="0" smtClean="0"/>
              <a:t>Technically-speaking: A Di-Directional Shortest-Path Traffic Forwarding capability is at the heart of our resilient Stacking architecture, ensuring that the shortest, most optimal forwarding path is selectively chosen for each unique data flow.  There is none of the unwieldy logical Ring or Token technology that Competitors use, but a star-based distributed forwarding topology that allows traffic to flow either ‘upstream’ or ‘downstream’ simultaneously from every Switch in the Stack, optimising both performance and resiliency.</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The various implementations of FAST scale capacity according to the market positioning of the different product lines.  Ranging from 4Gbps per Switch and up to 32Gbps per Stack for the entry-level ERS 2500 Series, and on up to 144Gbps / 1.152Tbps for the premium ERS 5600 Series.  Avaya delivers Industry-leading Stacking capacity in all market segments.</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b="1" dirty="0" smtClean="0"/>
              <a:t>Simplified implementation &amp; management – Automatic software &amp; configuration control, and centralised management </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With a Chassis solution it is simply a case of adding a new Module, adding configuration, and connecting devices.  With our Stackables it is much the same: simply cable-in a new Stack member, extend the appropriate configuration – the Stack is managed as a single network entity.</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i="1" dirty="0" smtClean="0"/>
              <a:t>Technically-speaking: The Automatic Unit Replacement (AUR) feature is the process that delivers the Agent Image software, the Configuration file, and the Diagnostic Image software to any additional or replacement Switch; it self-manages any necessary downloads to the new Switches and then brings it online.</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The entire Stack operates, appears, and is managed as a single network entity, with specific Stack IP and MAC Addresses.</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Proof-Points:</a:t>
            </a:r>
          </a:p>
          <a:p>
            <a:pPr>
              <a:lnSpc>
                <a:spcPct val="70000"/>
              </a:lnSpc>
            </a:pPr>
            <a:r>
              <a:rPr lang="en-GB" sz="1100" b="1" dirty="0" smtClean="0"/>
              <a:t>Resiliency – Always-on networking for the Edge; a fault-tolerant, actively resilient ‘Stackable Chassis’ that empowers a virtual hot-swap capability.</a:t>
            </a:r>
          </a:p>
          <a:p>
            <a:pPr>
              <a:lnSpc>
                <a:spcPct val="70000"/>
              </a:lnSpc>
            </a:pPr>
            <a:r>
              <a:rPr lang="en-GB" sz="1100" b="1" dirty="0" smtClean="0"/>
              <a:t>Efficiency – Highly energy-efficient Switches provide real and immediate cost-savings in every Wiring Closet.</a:t>
            </a:r>
          </a:p>
          <a:p>
            <a:pPr>
              <a:lnSpc>
                <a:spcPct val="70000"/>
              </a:lnSpc>
            </a:pPr>
            <a:r>
              <a:rPr lang="en-GB" sz="1100" b="1" dirty="0" smtClean="0"/>
              <a:t>Performance – High-capacity Stacking connections create a high-speed virtual backplane.</a:t>
            </a:r>
          </a:p>
          <a:p>
            <a:pPr>
              <a:lnSpc>
                <a:spcPct val="70000"/>
              </a:lnSpc>
            </a:pPr>
            <a:r>
              <a:rPr lang="en-GB" sz="1100" b="1" dirty="0" smtClean="0"/>
              <a:t>Security – Implements sophisticated, open, granular network access control.</a:t>
            </a:r>
          </a:p>
          <a:p>
            <a:pPr>
              <a:lnSpc>
                <a:spcPct val="70000"/>
              </a:lnSpc>
            </a:pPr>
            <a:r>
              <a:rPr lang="en-GB" sz="1100" b="1" dirty="0" smtClean="0"/>
              <a:t>Multivendor – Once the ‘Stackable Chassis’ is created it can interwork in an open-vendor environment, utilising all common L2 and L3 protocols.</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12</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sz="1100" b="1" dirty="0" smtClean="0"/>
              <a:t>Future-Proofing the Data </a:t>
            </a:r>
            <a:r>
              <a:rPr lang="en-GB" sz="1100" b="1" dirty="0" err="1" smtClean="0"/>
              <a:t>Center</a:t>
            </a:r>
            <a:endParaRPr lang="en-GB" sz="1100" b="1" dirty="0" smtClean="0"/>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The consolidation of critical resources places a greater burden on network availability and performance.  24 x 7 access to applications and data stores is a common  requirement in most enterprises.  Any disruption in network service within the Data Centre has repercussions throughout the business.  These effects are different in  nature, scope and severity depending on the type of enterprise, but the effects are all negative and likely impact the enterprise’s revenue.  The availability of applications begins with the availability of the network.</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By leveraging Avaya's resilient architecture Horizontal Stacking provides a unique solution to solve today’s challenges in the Data Centre.  The concept is simply a variation of ‘normal’ vertical stacking and sees the Switches cabled in a horizontal orientation.  This now allows Switches to be deployed directly into multiple racks yet to function as part of a high-performance Stack.  No special software or configurations are required to take advantage of this unique physical solution.</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High bandwidth &amp; low latency – Optimises Server-to-Server communication</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Avaya's premium </a:t>
            </a:r>
            <a:r>
              <a:rPr lang="en-GB" sz="1100" dirty="0" err="1" smtClean="0"/>
              <a:t>Stackables</a:t>
            </a:r>
            <a:r>
              <a:rPr lang="en-GB" sz="1100" dirty="0" smtClean="0"/>
              <a:t> supports up to 144Gbps of Stacking capacity per Switch – up to 1.152Tbps for a Stack of eight units – and these capabilities allow a high-bandwidth pipe between all of the Servers that are interconnected on the same Stack.  </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The latency for server-to-server communication can be reduced from milliseconds to microseconds by utilizing Avaya's Stacking technology.  The hardware-based forwarding and unique Stacking algorithm support an Industry-leading 9μs average port-to-port latency within a Stack.  This order of magnitude improvement can be critical to time-sensitive applications and is near mandatory when working in high-speed computing and grid computing environments.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Reduces the number of ports required on the Core – Reduces costs &amp; complexity</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By being able to effectively Stacking the Switches, there is a reduction in the number of uplinks required to the Distribution/Core Layer.  The number of uplinks and the speed of those uplinks (Gigabit or 10 Gigabit) are dependent on the amount of traffic expected to traverse the uplinks; this is dependent on types of applications and amount of data flow expected.  However simplifying the network design – focussing on fewer, higher-capacity links to the Core – reduces the costs, both in capital procurement and operational management terms. </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Simplifies cabling between Server &amp; Switch – Reduces complexity &amp; maintains rack cooling integrity</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The Data Centre continues to evolve; with a transition from few, large systems to many multiple low-cost ‘CPU Cores’ – essentially Intel-class commodity Servers configured for massively-paralleled processing.  This trend has had a corresponding impact on the requirements for network connections, sometimes exacerbated by the fact that often these Servers come equipped with multiple Interface Cards.  </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Administrators also are taking advantage of multiple network connections, separating the production traffic from the data backup traffic across different networks.  This increased number of connections requires many more cable runs from the Servers to the network equipment, and has initiated the trend of distributing the network  equipment into Server racks, as opposed to running all those cables to a centralized network rack.</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Avaya's Horizontal Stacking provides a physical advantage of retaining the vast majority of cabling within the Server Rack, with only Stack and Uplink connections needing to exit.  As any planner with attest, power, cooling and the physical/environmental aspects of Data Centre operations can be the most challenging.  Avaya's solution exceeds the typical performance and availability requirements, yet also simplifies cabling and proactively avoids compromises to the all-important air-flow/cooling characteristics of high-density Server installations.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Easily scale capacity (Switches &amp; Uplinks) – Zero network downtime for maintenance or failure</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A Horizontal Stack can range in size from two Switches and up to eight; delivering up to 384 ports of non-blocking Gigabit Ethernet and also up to 16 ports 0f 10G.  Switches can be added to the Stacks without affecting existing operations.  This allows for pay-as-you-grow functionality and no need for network downtime to add capacity.</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And because continuous availability requirements makes it nearly impossible to schedule any outages for routine maintenance or reactive restoration, the virtual hot swap capability delivered through Avaya's ‘Stackable Chassis’ is a crucial benefit.  Hardware failures, albeit rare these days, can be immediately rectified by a simple like-for-like swap, without the need for expensive engineering support or service-impacting emergency maintenance outages.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b="1" dirty="0" smtClean="0"/>
              <a:t>Proof-Points:</a:t>
            </a:r>
          </a:p>
          <a:p>
            <a:pPr>
              <a:lnSpc>
                <a:spcPct val="70000"/>
              </a:lnSpc>
            </a:pPr>
            <a:r>
              <a:rPr lang="en-GB" sz="1100" b="1" dirty="0" smtClean="0"/>
              <a:t>Resiliency – Always-on networking for the Edge; a fault-tolerant, actively resilient ‘Stackable Chassis’ that empowers a virtual hot-swap capability.</a:t>
            </a:r>
          </a:p>
          <a:p>
            <a:pPr>
              <a:lnSpc>
                <a:spcPct val="70000"/>
              </a:lnSpc>
            </a:pPr>
            <a:r>
              <a:rPr lang="en-GB" sz="1100" b="1" dirty="0" smtClean="0"/>
              <a:t>Performance – High-capacity Stacking connections create a high-speed virtual backplane.</a:t>
            </a:r>
          </a:p>
          <a:p>
            <a:pPr>
              <a:lnSpc>
                <a:spcPct val="70000"/>
              </a:lnSpc>
            </a:pPr>
            <a:r>
              <a:rPr lang="en-GB" sz="1100" b="1" dirty="0" smtClean="0"/>
              <a:t>Multivendor – Once the ‘Stackable Chassis’ is created it can interwork in an open-vendor environment, utilising all common L2 and L3 protocols, including any Server vendor implementing Ethernet.</a:t>
            </a:r>
          </a:p>
          <a:p>
            <a:pPr>
              <a:lnSpc>
                <a:spcPct val="70000"/>
              </a:lnSpc>
            </a:pPr>
            <a:r>
              <a:rPr lang="en-GB" sz="1100" b="1" dirty="0" smtClean="0"/>
              <a:t>Efficiency – Highly energy-efficient Switches provide real and immediate cost-savings.</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13</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sz="1100" b="1" dirty="0" smtClean="0"/>
              <a:t>Energy-Efficient Networking</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Avaya continues to drive energy efficiency and in order to deliver important cost-of-ownership advantages to our Customers.  ENS product design allows Enterprises to build networks that are inherently more efficient and effective through pioneering technology and techniques, energy-efficient hardware, and innovative features – all of which converge to create a truly efficient Enterprise-class network, one that minimizes capital equipment and costs, optimizes all available resources, and reduces operational burden and expense.</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Efficiency by Design – Reducing Campus layers &amp; devices; less equipment translates into reduced consumption</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Avaya's ERS products provide solutions for both the 2-Tier and 3-Tier design alternatives.  However, Avaya's unique feature set allows network architects to implement the first option with routing centralised in the core, and a simplified edge.  This translates into the lower cost of ownership (TCO) – fewer and lower cost Access Switches, together with less configuration and management complexity – without sacrificing any other design requirements of the modern Converged Campus network.</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Technically-speaking: Currently, there are two major architectural options for building Converged Campus LANs – the 2-Tier design, in which Wiring Closet Switches terminate directly into Core Switches, and 3-Tier design option where Access Switches are aggregated through intermediate Distribution Switches (which in turn terminate on the Core).  When utilising the unique feature set available in Avaya's ERS products, which includes Split Multi-Link Trunking (SMLT), Routed Split Multi-Link Trunking (RSMLT) and/or VRRP active-active Backup Master, a 3-Tier architecture is not required and is not normally implemented.  It can be used of course, for example in cases where the existing fibre cabling plant can not easily support a 2-Tier design.</a:t>
            </a:r>
            <a:endParaRPr lang="en-GB" sz="1100" dirty="0" smtClean="0"/>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Optimised power consumption – Drives immediate operational savings – up to 40% more efficient than rivals</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Reducing the costs associated with energy consumption is an objective on the agenda for many businesses.  Whilst the per-unit costs vary – seemingly at the whim of OPEC and the energy suppliers – there remains an overriding desire to reduce consumption, particularly in light of the fact that more and more business processes are being ‘electrified’.  Significant reductions in consumption has the additional knock-on advantage of lowering a company’s carbon footprint, however the primary goal will always be to reduce costs.</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This is an area where Avaya has a proven and significant energy efficiency advantage; ERS up to 40% &amp; Secure Routers up to 29% lower power consumption then rivals.  There are a whole series of </a:t>
            </a:r>
            <a:r>
              <a:rPr lang="en-GB" sz="1100" dirty="0" err="1" smtClean="0"/>
              <a:t>Tolly</a:t>
            </a:r>
            <a:r>
              <a:rPr lang="en-GB" sz="1100" dirty="0" smtClean="0"/>
              <a:t> and other 3rd Party reports available proving that the vast majority of Avaya products consume significantly less power than equivalent products from the likes of Cisco and HP </a:t>
            </a:r>
            <a:r>
              <a:rPr lang="en-GB" sz="1100" dirty="0" err="1" smtClean="0"/>
              <a:t>ProCurve</a:t>
            </a:r>
            <a:r>
              <a:rPr lang="en-GB" sz="1100" dirty="0" smtClean="0"/>
              <a:t>.  And this advantage spans the entire infrastructure; not just individual products – Data Centre to Desktop – a where virtually model from every portfolio, ensuring that the difference in the total network consumption profiles is pronounced.</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Technically-speaking: an example Ethernet Routing Switch leverages a number of hardware and software features to deliver optimum energy efficiency.  To begin with, the majority of our Switches utilise highly-efficient merchant silicon; years of experience and development ensure that these exhibit the best energy and heat management properties, and coupled with low-loss power supplies the underlying hardware is highly energy-efficient.</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Avaya's additional value-add comes in the intelligent usage of power within the device and also for external purposes such as Power-over-Ethernet.  Avaya is introducing a feature to be known as ‘Avaya Energy Saver’ which will enable network managers to operate their network at reduced power levels during those times when it  is typically idle; for example after-hours and over weekends.  NES will have both highly granular configuration and ‘one-click’ options and will extend to enabling low-priority IP Phones to be powered-down during these eco-mode periods.</a:t>
            </a:r>
            <a:endParaRPr lang="en-GB" sz="1100" dirty="0" smtClean="0"/>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Service integration &amp; device consolidation – Reduces equipment levels, optimises performance, and also streamlines management</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Consolidate branch networking functions into fewer integrated devices to reduce network complexity and streamline capital and operational costs.</a:t>
            </a:r>
          </a:p>
          <a:p>
            <a:pPr>
              <a:lnSpc>
                <a:spcPct val="70000"/>
              </a:lnSpc>
              <a:buFont typeface="Webdings" pitchFamily="18" charset="2"/>
              <a:buNone/>
            </a:pPr>
            <a:endParaRPr lang="en-GB" sz="1100" i="1" dirty="0" smtClean="0"/>
          </a:p>
          <a:p>
            <a:pPr>
              <a:lnSpc>
                <a:spcPct val="70000"/>
              </a:lnSpc>
              <a:buFont typeface="Webdings" pitchFamily="18" charset="2"/>
              <a:buNone/>
            </a:pPr>
            <a:r>
              <a:rPr lang="en-GB" sz="1100" i="1" dirty="0" smtClean="0"/>
              <a:t>Technically-speaking: a good example of effective device consolidation is the Avaya Secure Router 4134,  a modular, multi-service platform that integrates multiple networking functions, including routing, WAN, Ethernet switching, security and Voice over IP (VoIP) into a single device.  The platform's design ensures the consistently high throughput required by voice, data or unified communications applications.  The first device of its kind to feature embedded Microsoft intelligence to simplify deployment of unified communications, the Secure Router 4134 can reduce the number of devices needed at the Branch or Regional site, generating substantial operational and capital cost savings for your business.</a:t>
            </a:r>
            <a:endParaRPr lang="en-GB" sz="1100" dirty="0" smtClean="0"/>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Proof-Points:</a:t>
            </a:r>
          </a:p>
          <a:p>
            <a:pPr>
              <a:lnSpc>
                <a:spcPct val="70000"/>
              </a:lnSpc>
            </a:pPr>
            <a:r>
              <a:rPr lang="en-GB" sz="1100" b="1" dirty="0" smtClean="0"/>
              <a:t>Multivendor – Developing relationships and capabilities with the building management industry to build a real-time, fact-driven holistic capability around the reduction in energy consumption.</a:t>
            </a:r>
          </a:p>
          <a:p>
            <a:pPr>
              <a:lnSpc>
                <a:spcPct val="70000"/>
              </a:lnSpc>
            </a:pPr>
            <a:r>
              <a:rPr lang="en-GB" sz="1100" b="1" dirty="0" smtClean="0"/>
              <a:t>Efficiency – More intelligent design, using less &amp; less complex equipment, an extremely energy-efficient suite of products, new capabilities to save even more energy during ‘quiet times’.</a:t>
            </a:r>
            <a:endParaRPr lang="en-GB" sz="1100"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Simple, Innovative, &amp; Economical VPNs</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To facilitate Virtual Private Network (VPN) communications between people, locations and devices, Multi Protocol Label Switching (MPLS) is a widely deployed standards-based WAN transport technology that has been used by service providers for many years.</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The technology has proven itself to be reliable, flexible and efficient, but it’s not without its shortcomings.  While MPLS might appear simple, it’s actually very complex to implement, maintain and manage.  And, as with many complex and sophisticated technologies, MPLS also requires the costly and highly trained IT resources to go with it to ensure smooth set-up, effective management and ongoing maintenance of the system.</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Until now, organizations that required IP VPN services in their Metro or Campus environments have been forced turned to MPLS technology – even with its complexity and its associated high costs.  However the good news is that there is now an alternative to using MPLS for IP VPN services – Avaya IP VPN-</a:t>
            </a:r>
            <a:r>
              <a:rPr lang="en-GB" dirty="0" err="1" smtClean="0"/>
              <a:t>Lite</a:t>
            </a:r>
            <a:r>
              <a:rPr lang="en-GB" dirty="0" smtClean="0"/>
              <a:t>.</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Operates over any IP network – Quickly deployable and easily supportable</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IP VPNs, generically, are used for inter-office connectivity and also to create trusted connections to partner organizations; they leverage IP as the common carriage, and remove a dependency on specific wide area technologies (e.g., frame relay or ATM) or Service Providers.  An innovative, simplified IP-in-IP solution, IP VPN-</a:t>
            </a:r>
            <a:r>
              <a:rPr lang="en-GB" dirty="0" err="1" smtClean="0"/>
              <a:t>Lite</a:t>
            </a:r>
            <a:r>
              <a:rPr lang="en-GB" dirty="0" smtClean="0"/>
              <a:t>, uses unique Avaya technology to deliver a solution that does not require the underlying complexity of MPLS.</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Technically-speaking: Avaya’s IP VPN-</a:t>
            </a:r>
            <a:r>
              <a:rPr lang="en-GB" i="1" dirty="0" err="1" smtClean="0"/>
              <a:t>Lite</a:t>
            </a:r>
            <a:r>
              <a:rPr lang="en-GB" i="1" dirty="0" smtClean="0"/>
              <a:t> leverages flexible forwarding engines (the ERS 8600’s Route Switch Processor), and reuses all of the signalling and control mechanisms of existing IETF BGP-based IP VPNs, which means that it works with existing BGP/MPLS IP VPN networks.</a:t>
            </a:r>
            <a:endParaRPr lang="en-GB" dirty="0" smtClean="0"/>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Simplified management, administration &amp; maintenance – In stark contrast to the more complex, multi-layered MPLS</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Avaya’s IP VPN-</a:t>
            </a:r>
            <a:r>
              <a:rPr lang="en-GB" dirty="0" err="1" smtClean="0"/>
              <a:t>Lite</a:t>
            </a:r>
            <a:r>
              <a:rPr lang="en-GB" dirty="0" smtClean="0"/>
              <a:t> solution has the additional benefit of being inherently less complex and therefore more cost-effective than MPLS.  Managing IP VPN-</a:t>
            </a:r>
            <a:r>
              <a:rPr lang="en-GB" dirty="0" err="1" smtClean="0"/>
              <a:t>Lite</a:t>
            </a:r>
            <a:r>
              <a:rPr lang="en-GB" dirty="0" smtClean="0"/>
              <a:t> versus MPLS is much simpler and doesn’t require that IT personnel that are be specially trained on MPLS; which can be difficult to find and costly to hire.</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Technically-speaking: IP VPN-</a:t>
            </a:r>
            <a:r>
              <a:rPr lang="en-GB" i="1" dirty="0" err="1" smtClean="0"/>
              <a:t>Lite</a:t>
            </a:r>
            <a:r>
              <a:rPr lang="en-GB" i="1" dirty="0" smtClean="0"/>
              <a:t> uses Standards-based IP Routing technologies, enabling organizations to reuse all existing BGP control plane skill and familiarity without the need for additional training – resulting in significant operational cost savings.  IP VPN-</a:t>
            </a:r>
            <a:r>
              <a:rPr lang="en-GB" i="1" dirty="0" err="1" smtClean="0"/>
              <a:t>Lite</a:t>
            </a:r>
            <a:r>
              <a:rPr lang="en-GB" i="1" dirty="0" smtClean="0"/>
              <a:t> is simply ‘IP-in-IP’, making troubleshooting more straightforward and easier, since IT staff doesn’t have to decipher MPLS labels at every ‘hop’ across multiple layers.</a:t>
            </a:r>
            <a:endParaRPr lang="en-GB" dirty="0" smtClean="0"/>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Provides ultimate resiliency, simplicity, and performance – Leverages Avaya’s proven resiliency technology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Offers the ultimate in resiliency at the Core and Edge through Routed Split Multi-Link Trunking (RSMLT), eliminating the burden of having to configure backup MPLS transport tunnels and manage resiliency for each on an individual basis.</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Co-exists &amp; interoperates with MPLS – Uses standardised extensions for maximum flexibility &amp; scalability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MPLS and Avaya IP VPN-</a:t>
            </a:r>
            <a:r>
              <a:rPr lang="en-GB" dirty="0" err="1" smtClean="0"/>
              <a:t>Lite</a:t>
            </a:r>
            <a:r>
              <a:rPr lang="en-GB" dirty="0" smtClean="0"/>
              <a:t> can co-exist in the same system and operate in parallel.  If there is already have a Service Provider-operated MPLS WAN in place, IP VPN-</a:t>
            </a:r>
            <a:r>
              <a:rPr lang="en-GB" dirty="0" err="1" smtClean="0"/>
              <a:t>Lite</a:t>
            </a:r>
            <a:r>
              <a:rPr lang="en-GB" dirty="0" smtClean="0"/>
              <a:t> can be used to seamlessly extend existing VPNs connections into the Campus or Metro area.  By deploying IP VPN-</a:t>
            </a:r>
            <a:r>
              <a:rPr lang="en-GB" dirty="0" err="1" smtClean="0"/>
              <a:t>Lite</a:t>
            </a:r>
            <a:r>
              <a:rPr lang="en-GB" dirty="0" smtClean="0"/>
              <a:t> this way, there’s no need to change the WAN and no requirement to deploy MPLS in the Enterprise Campus.</a:t>
            </a:r>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Proof-Points:</a:t>
            </a:r>
          </a:p>
          <a:p>
            <a:pPr>
              <a:lnSpc>
                <a:spcPct val="70000"/>
              </a:lnSpc>
            </a:pPr>
            <a:r>
              <a:rPr lang="en-GB" b="1" dirty="0" smtClean="0"/>
              <a:t>Resiliency – Leverages Avaya proven Switch Clustering to ensure fault-tolerant, sub-second recovery.</a:t>
            </a:r>
          </a:p>
          <a:p>
            <a:pPr>
              <a:lnSpc>
                <a:spcPct val="70000"/>
              </a:lnSpc>
            </a:pPr>
            <a:r>
              <a:rPr lang="en-GB" b="1" dirty="0" smtClean="0"/>
              <a:t>Performance – Active-active utilisation of all resources – Links and Layer 3 Routing engines, and reduced protocol overhead through the avoidance of MPLS.</a:t>
            </a:r>
          </a:p>
          <a:p>
            <a:pPr>
              <a:lnSpc>
                <a:spcPct val="70000"/>
              </a:lnSpc>
            </a:pPr>
            <a:r>
              <a:rPr lang="en-GB" b="1" dirty="0" smtClean="0"/>
              <a:t>Security – Privacy and isolation of traffic and data through the creation of separate communities-of-interest.</a:t>
            </a:r>
          </a:p>
          <a:p>
            <a:pPr>
              <a:lnSpc>
                <a:spcPct val="70000"/>
              </a:lnSpc>
            </a:pPr>
            <a:r>
              <a:rPr lang="en-GB" b="1" dirty="0" smtClean="0"/>
              <a:t>Multivendor – Leverages common Standards and is fully interoperable to existing IP Routing  topologies.</a:t>
            </a:r>
          </a:p>
          <a:p>
            <a:pPr>
              <a:lnSpc>
                <a:spcPct val="70000"/>
              </a:lnSpc>
            </a:pPr>
            <a:r>
              <a:rPr lang="en-GB" b="1" dirty="0" smtClean="0"/>
              <a:t>Efficiency – Simplifies confirmation and management burden.</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A Case for Positive Discrimination</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Traditionally, the ease way of supporting grow in applications is to simply throw more bandwidth at the network – increasing port speeds and uplink capacity.  Indeed, this can work for old style data-centric applications, however modern latency-sensitive applications are a more sophisticated approach: a combination of suitable bandwidth and intelligent Quality of Service.</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When considering in the typical Wiring Closet, the reality is that there is more network bandwidth connecting the User PCs then there is in the uplink capacity to the Core.  This can often translate into a degree of congestion that will severely impact the performance of Unified Communications and other convergence applications.  This simply truth is that additional bandwidth – even assuming that we can afford it, and/or effectively integrate it into the network design – will not always solve the issue.  We need a solution which ensures that important application get priority.</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Through embedding functionality within its converged networking solutions, Avaya is creating a new operational paradigm built around synergistic, communication-enabled networking and simplicity of design.  The ‘Avaya Edge’ focuses on ensuring that the network is easy to deploy and adds an intelligence to reduce the burden of on-going manageability, delivering additional benefits to businesses.</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Performance is placed at risk by the chaos of self-regulation – Business-critical applications are forced to contend with everything else </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Dependence of new IP-based applications on QoS.  The growing need to prioritize new traffic types, such as voice over Internet protocol (VoIP) and real-time video – which require very short latency – in addition to other applications on the WAN is the second key factor shaping consolidation in the application acceleration &amp; QoS technologies market.</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Avaya Automatic QoS optimises application performance, end-to-end</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Real-time application environments require network intelligence and Quality-of-Service (QoS) which allows the network to understand what to do with high priority traffic in times of network congestion.</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Configuration is simplified – 3rd Party applications are handled as default</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The configuration of QoS across the network can be time consuming and if incorrectly executed, leads to a sub-standard solution for high-priority traffic.  Avaya data, voice, and application products can be enabled for optimised QoS across the network though the Avaya Automatic QoS feature.</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Gives tangible benefits to Avaya Customers – Avaya Applications &amp; Avaya Networks are synchronised</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Enabling the Automatic QoS functionality seamlessly configures QoS on Avaya IP Phones, Call Servers and Applications, and Ethernet Switches.  This allows network managers to easily configure QoS across a Avaya converged infrastructure through a few simple commands or a single click of the mouse, delivering a consistent and optimised QoS configuration.  Simple and effective delivery of optimised end-to-end application performance; a tangible manifestation of genuine business benefits of Avaya.</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Technically-speaking: An Avaya Automatic QoS-enabled Ethernet switch can identify Avaya applications traffic and dynamically provide the required differentiated services.  An Avaya Automatic QoS-enabled Ethernet Switch can operate in two modes: Pure Mode or Mixed Mode.  In Pure Mode the Ethernet Switch does not remark the Avaya Private QoS settings (the </a:t>
            </a:r>
            <a:r>
              <a:rPr lang="en-GB" i="1" dirty="0" err="1" smtClean="0"/>
              <a:t>DiffServ</a:t>
            </a:r>
            <a:r>
              <a:rPr lang="en-GB" i="1" dirty="0" smtClean="0"/>
              <a:t> Code Point – DSCP) for Egress.  It is used when the Customer network ONLY uses Avaya Automatic QoS-enabled Switches end-to-end.</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In Mixed Mode the Ethernet Switch remarks Avaya application traffic for Egress to replace the Private QoS with  standard QoS settings.  Mixed Mode is used when the Customer network has a mix of Avaya Automatic QoS-enabled Switches: other Avaya Switches and/or 3rd Party Switches (e.g. Cisco, etc).</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Pure and Mixed Modes only impact QoS remarking of Avaya application traffic regardless of the type of Ingress port (e.g. trusted, un-trusted), and other types of traffic will be handled by Avaya Automatic QoS-enabled Switches the same way it is currently handled by Avaya Ethernet switches.</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In both modes, the Avaya Automatic QoS-enabled Switches will recognise the Private QoS used by Avaya applications.  The Switch will map the Private QoS to the corresponding 802.1p/</a:t>
            </a:r>
            <a:r>
              <a:rPr lang="en-GB" i="1" dirty="0" err="1" smtClean="0"/>
              <a:t>CoS</a:t>
            </a:r>
            <a:r>
              <a:rPr lang="en-GB" i="1" dirty="0" smtClean="0"/>
              <a:t> – optimised for Pure, and standard for Mixed – this being used by Switches internally to prioritize traffic.</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Proof-Points:</a:t>
            </a:r>
          </a:p>
          <a:p>
            <a:pPr>
              <a:lnSpc>
                <a:spcPct val="70000"/>
              </a:lnSpc>
            </a:pPr>
            <a:r>
              <a:rPr lang="en-GB" b="1" dirty="0" smtClean="0"/>
              <a:t>Performance – Guarantees that real-time communications automatically receive optimised performance, all without complex configuration</a:t>
            </a:r>
          </a:p>
          <a:p>
            <a:pPr>
              <a:lnSpc>
                <a:spcPct val="70000"/>
              </a:lnSpc>
            </a:pPr>
            <a:r>
              <a:rPr lang="en-GB" b="1" dirty="0" smtClean="0"/>
              <a:t>Multivendor – Supports all existing Applications without modification; interoperates 3rd Party Switches; is extensible for inclusion of other 3rd Party applications.</a:t>
            </a:r>
          </a:p>
          <a:p>
            <a:pPr>
              <a:lnSpc>
                <a:spcPct val="70000"/>
              </a:lnSpc>
            </a:pPr>
            <a:r>
              <a:rPr lang="en-GB" b="1" dirty="0" smtClean="0"/>
              <a:t>Efficiency – Provides a ‘one-click’ solution for immediately creating a fully optimised QoS environment for quality-sensitive convergence applications.</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sz="1100" b="1" dirty="0" smtClean="0"/>
              <a:t>Comprehensive, not Complex, Security</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dirty="0" smtClean="0"/>
              <a:t>Avaya delivers proven security solutions including a second-generation network access control solution, with Standards-based support that allows Enterprises to not only securely control who uses the network, but where, when, how and with what type of device.</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The Avaya NAC portfolio is about providing a wide range of role-based access options that enhance the security of your network, including a Standards-based solution that integrates with existing network infrastructure, and leverages investment.  It centralizes, and thus simplifies, policy decision-making throughout your network, then expresses policies in simple language, removing technology from the equation.</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Improve security with fully granular control – Role-based access control &amp; compartmentalization of the network </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The key is to access control is in providing only as much access as each user requires, to ensure that user devices are healthy and in compliance with the chosen security policy, and to provide that access in real time.  Avaya's solutions facilitate effective NAC by creating a simple-to-deploy multi-dimensional access policy; security is enhanced by the granular nature of access control flexibility.</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Reduced costs – Supporting existing infrastructure &amp; identity stores, virtual appliance option</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Avaya's solutions allow networks to leverage their existing investment, saving costs and enable additional deployment flexibility.  Providing a consistent, centralized access policy eliminates the potential for administrative errors.   By putting user information and policy in a single location, policies can be created on a full network-wide basis, supporting LAN, WLAN and VPN consistently.</a:t>
            </a:r>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Solutions such as Identity Engines are easy to deploy, connecting with existing identity system and switching infrastructure.  It provides a central policy decision point that streamlines access management, improves security and satisfies reporting requirements.  It connects to complex store environments and offers centralized editing of network access policies.  It’s also a virtualized solution; no new hardware is required, especially as many organizations have already invested in VMware environments.</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Simplicity – Centralized policy decision, defined in plain language</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Avaya's NAC solutions are easy to deploy, residing in the Data Centre, providing centralized authentication and authorization for wired, wireless and VPN network devices.  They provide centralized integrated security services for Avaya and also third-party Ethernet switching, WLAN and VPN products.  And what clearly separates the Avaya Identity Engines solution from rivals is its ability to express policies in plain language.</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Enhanced Regulatory compliance – Partitioning of access, &amp; comprehensive reporting &amp; analytics</a:t>
            </a:r>
            <a:endParaRPr lang="en-GB" sz="1100" dirty="0" smtClean="0"/>
          </a:p>
          <a:p>
            <a:pPr>
              <a:lnSpc>
                <a:spcPct val="70000"/>
              </a:lnSpc>
              <a:buFont typeface="Webdings" pitchFamily="18" charset="2"/>
              <a:buNone/>
            </a:pPr>
            <a:endParaRPr lang="en-GB" sz="1100" dirty="0" smtClean="0"/>
          </a:p>
          <a:p>
            <a:pPr>
              <a:lnSpc>
                <a:spcPct val="70000"/>
              </a:lnSpc>
              <a:buFont typeface="Webdings" pitchFamily="18" charset="2"/>
              <a:buNone/>
            </a:pPr>
            <a:r>
              <a:rPr lang="en-GB" sz="1100" dirty="0" smtClean="0"/>
              <a:t>Many environments are now seeking to apply strict governance to information access, and this can only be enforced and demonstrated through intelligent effective NAC.  Avaya's solutions provide the powerful reporting that allows operators to perform in-depth analysis of network activity including ingress and usage.  Reporting data is provided by the Avaya Identity Engines Ignition Server, and Ignition Analytics allows for automated data retrieval and report generation.</a:t>
            </a:r>
          </a:p>
          <a:p>
            <a:pPr>
              <a:lnSpc>
                <a:spcPct val="70000"/>
              </a:lnSpc>
              <a:buFont typeface="Webdings" pitchFamily="18" charset="2"/>
              <a:buNone/>
            </a:pPr>
            <a:endParaRPr lang="en-GB" sz="1100" b="1" dirty="0" smtClean="0"/>
          </a:p>
          <a:p>
            <a:pPr>
              <a:lnSpc>
                <a:spcPct val="70000"/>
              </a:lnSpc>
              <a:buFont typeface="Webdings" pitchFamily="18" charset="2"/>
              <a:buNone/>
            </a:pPr>
            <a:r>
              <a:rPr lang="en-GB" sz="1100" b="1" dirty="0" smtClean="0"/>
              <a:t>Proof-Points:</a:t>
            </a:r>
          </a:p>
          <a:p>
            <a:pPr>
              <a:lnSpc>
                <a:spcPct val="70000"/>
              </a:lnSpc>
            </a:pPr>
            <a:r>
              <a:rPr lang="en-GB" sz="1100" b="1" dirty="0" smtClean="0"/>
              <a:t>Resiliency – High-availability infrastructure, including virtualised appliances</a:t>
            </a:r>
          </a:p>
          <a:p>
            <a:pPr>
              <a:lnSpc>
                <a:spcPct val="70000"/>
              </a:lnSpc>
            </a:pPr>
            <a:r>
              <a:rPr lang="en-GB" sz="1100" b="1" dirty="0" smtClean="0"/>
              <a:t>Security – Granular, multi-dimensional, role-based network access control that encompasses all access technology.</a:t>
            </a:r>
          </a:p>
          <a:p>
            <a:pPr>
              <a:lnSpc>
                <a:spcPct val="70000"/>
              </a:lnSpc>
            </a:pPr>
            <a:r>
              <a:rPr lang="en-GB" sz="1100" b="1" dirty="0" smtClean="0"/>
              <a:t>Multivendor – Standards-based, open, and interoperable with existing 3rd Party infrastructure and user identity databases.</a:t>
            </a:r>
          </a:p>
          <a:p>
            <a:pPr>
              <a:lnSpc>
                <a:spcPct val="70000"/>
              </a:lnSpc>
            </a:pPr>
            <a:r>
              <a:rPr lang="en-GB" sz="1100" b="1" dirty="0" smtClean="0"/>
              <a:t>Efficiency – Provides a single, centralised, simplified interface for configuration and deployment of access policy; easing administration and reducing errors.</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Spanning Voice, Data &amp; Applications</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Unified Communications (UC) solutions from Avaya remove the barriers between voice, email, conferencing, video and other applications, resulting in a unified communications experience for businesses.  Providing a comprehensive management capability across voice, data and multimedia applications, Avaya’s Unified Communications Management (UCM) utilise a set of Common Services that serve as a foundation for unifying management applications.  In essence, UCM is the ‘glue’ that binds together distributed components to establish a true unified communications environment.</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Offers a common look &amp; feel across applications</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To simplify management and improve efficiency, Avaya Unified Communications Management offers users a consistent look and feel, including a standard and easy-to-use web UI that applies to all unified communications-enabled products.  Regardless of application, device or what is going on behind the scenes, the UI will always deliver a consistent experience to Users.</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Enables navigation to all management applications with single sign-on &amp; centralized authentication</a:t>
            </a:r>
            <a:endParaRPr lang="en-GB" i="1" dirty="0" smtClean="0"/>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Business scenario: Who hasn’t been frustrated by having to enter and re-enter information over and over again?</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By leveraging a common data repository, UCM completely eliminates the need for users to enter important user data multiple times.  For customers that have their own directory, such as Microsoft Active Directory, the UCM common data repository can serve as a cache of information for the Avaya applications – and be bulk-loaded and maintained through a convenient LDAP sync utility.</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Provides integrated workflows for managing unified communications networks</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UCM offers configuration flexibility, including standalone or integrated options, enabling a unified workflow and management experience for administrators as they traverse the network’s call servers and application servers.</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Decreases the learning curve for IT personnel</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The presence of easy-to-use templates and Wizards allows UCM applications to be managed by network administrators that aren’t necessarily ‘super users’.  Rules are easy to define and manage in the Unified Communications Management provisioning tools, lessening the need for expert, highly-paid personal.  The implication of this simplification to your ongoing operational expenses is very compelling.</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Delivers simplified deployment and system administration configuration</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UCM accommodates multiple network management applications on a single server.  This co-residency of applications reduces the number of servers required, which can lead to a significant decrease in capital expenses.  Leveraging a Single Sign-On (SSO) navigation to all applications, putting an end to swivel-chair management.  With SSO, Operators are no longer required to log on to separate systems to perform different management functions.  Once an Operator signs on, he or she can navigate to any management functionality, whether it’s network management or management of a specific element, such as a Call Server.</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Offers deployment flexibility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An Enterprise’s network management requirements might be simple at first, but can grow quickly as the business evolves.  Through UCM, applications can be added easily as required.  This means that your organization can start with one management solution, such as the Visualization Performance and Fault Manager or Subscriber Manager, and then add others as business needs change.</a:t>
            </a:r>
          </a:p>
          <a:p>
            <a:pPr>
              <a:lnSpc>
                <a:spcPct val="70000"/>
              </a:lnSpc>
              <a:buFont typeface="Webdings" pitchFamily="18" charset="2"/>
              <a:buNone/>
            </a:pPr>
            <a:endParaRPr lang="en-GB" b="1" dirty="0" smtClean="0"/>
          </a:p>
          <a:p>
            <a:pPr>
              <a:lnSpc>
                <a:spcPct val="70000"/>
              </a:lnSpc>
              <a:buFont typeface="Webdings" pitchFamily="18" charset="2"/>
              <a:buNone/>
            </a:pPr>
            <a:r>
              <a:rPr lang="en-GB" b="1" dirty="0" smtClean="0"/>
              <a:t>Proof-Points:</a:t>
            </a:r>
          </a:p>
          <a:p>
            <a:pPr>
              <a:lnSpc>
                <a:spcPct val="70000"/>
              </a:lnSpc>
            </a:pPr>
            <a:r>
              <a:rPr lang="en-GB" b="1" dirty="0" smtClean="0"/>
              <a:t>Resiliency – Enables more consistent configuration creation and execution, empowers Operators to be more proactive.</a:t>
            </a:r>
          </a:p>
          <a:p>
            <a:pPr>
              <a:lnSpc>
                <a:spcPct val="70000"/>
              </a:lnSpc>
            </a:pPr>
            <a:r>
              <a:rPr lang="en-GB" b="1" dirty="0" smtClean="0"/>
              <a:t>Efficiency – The common look-&amp;-feel lowers to the ‘TTM’ for new Operators and/or new management applications.</a:t>
            </a:r>
          </a:p>
          <a:p>
            <a:pPr>
              <a:lnSpc>
                <a:spcPct val="70000"/>
              </a:lnSpc>
            </a:pPr>
            <a:r>
              <a:rPr lang="en-GB" b="1" dirty="0" smtClean="0"/>
              <a:t>Performance – Provides a toolbox for optimising network performance and delivery; enabling Operators to extract the most from what they’ve already got.</a:t>
            </a:r>
          </a:p>
          <a:p>
            <a:pPr>
              <a:lnSpc>
                <a:spcPct val="70000"/>
              </a:lnSpc>
            </a:pPr>
            <a:r>
              <a:rPr lang="en-GB" b="1" dirty="0" smtClean="0"/>
              <a:t>Security – Adds a value of authentication and audit missing from many management solutions.</a:t>
            </a:r>
          </a:p>
          <a:p>
            <a:pPr>
              <a:lnSpc>
                <a:spcPct val="70000"/>
              </a:lnSpc>
            </a:pPr>
            <a:r>
              <a:rPr lang="en-GB" b="1" dirty="0" smtClean="0"/>
              <a:t>Multivendor – Although optimised for Avaya ENS products UCM is open-vendor and thus provides the go-to, one-stop-shop application for many heterogeneous solutions.</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None/>
            </a:pPr>
            <a:r>
              <a:rPr lang="en-US" b="1" dirty="0" smtClean="0">
                <a:latin typeface="Arial" charset="0"/>
              </a:rPr>
              <a:t>Virtualization Provisioning Service</a:t>
            </a:r>
          </a:p>
          <a:p>
            <a:pPr>
              <a:buNone/>
            </a:pPr>
            <a:endParaRPr lang="en-US" dirty="0" smtClean="0">
              <a:latin typeface="Arial" charset="0"/>
            </a:endParaRPr>
          </a:p>
          <a:p>
            <a:pPr>
              <a:buNone/>
            </a:pPr>
            <a:r>
              <a:rPr lang="en-GB" dirty="0" smtClean="0">
                <a:latin typeface="Arial" charset="0"/>
              </a:rPr>
              <a:t>An important component in the evolution to a Virtualized Data Center is to make the network very “efficient” when it comes to managing, troubleshooting, provisioning virtual machines.  This includes bringing network level insight and visibility to the virtual machine lifecycle, applying the appropriate network and port level configurations at an individual VM level, dynamically tracking VMs as they move across the Data Center fabric, and enforcing the network attributes of the VMs wherever they migrate in the Data Center.</a:t>
            </a:r>
          </a:p>
          <a:p>
            <a:pPr>
              <a:buNone/>
            </a:pPr>
            <a:r>
              <a:rPr lang="en-GB" dirty="0" smtClean="0">
                <a:latin typeface="Arial" charset="0"/>
              </a:rPr>
              <a:t> </a:t>
            </a:r>
          </a:p>
          <a:p>
            <a:pPr>
              <a:buNone/>
            </a:pPr>
            <a:r>
              <a:rPr lang="en-GB" dirty="0" smtClean="0">
                <a:latin typeface="Arial" charset="0"/>
              </a:rPr>
              <a:t>Avaya VPS is a software application service that acts as glue between VMware’s </a:t>
            </a:r>
            <a:r>
              <a:rPr lang="en-GB" dirty="0" err="1" smtClean="0">
                <a:latin typeface="Arial" charset="0"/>
              </a:rPr>
              <a:t>VCenter</a:t>
            </a:r>
            <a:r>
              <a:rPr lang="en-GB" dirty="0" smtClean="0">
                <a:latin typeface="Arial" charset="0"/>
              </a:rPr>
              <a:t> &amp; Avaya’s Configuration and Orchestration Manager. VPS provides a relay mechanism to bridge the gap of complete end-to-end provisioning of servers and network devices in fully virtualized Data Center environment.  Avaya VPS learns dynamic virtualized server topologies and updates Avaya devices to react to changes in server topologies.  It provisions connectivity services (VLANs) on Switch ports based on the actual network connectivity and provisions QoS filter, ACL, </a:t>
            </a:r>
            <a:r>
              <a:rPr lang="en-GB" dirty="0" err="1" smtClean="0">
                <a:latin typeface="Arial" charset="0"/>
              </a:rPr>
              <a:t>i</a:t>
            </a:r>
            <a:r>
              <a:rPr lang="en-GB" dirty="0" smtClean="0">
                <a:latin typeface="Arial" charset="0"/>
              </a:rPr>
              <a:t>-SID (in case of SPB-based devices) &amp; port profiles (templates) - based on preconfigured rules – to Switch ports. </a:t>
            </a:r>
          </a:p>
          <a:p>
            <a:pPr>
              <a:buNone/>
            </a:pPr>
            <a:r>
              <a:rPr lang="en-GB" dirty="0" smtClean="0">
                <a:latin typeface="Arial" charset="0"/>
              </a:rPr>
              <a:t> </a:t>
            </a:r>
          </a:p>
          <a:p>
            <a:pPr>
              <a:buNone/>
            </a:pPr>
            <a:r>
              <a:rPr lang="en-GB" dirty="0" smtClean="0">
                <a:latin typeface="Arial" charset="0"/>
              </a:rPr>
              <a:t>Provisioning changes can be applied automatically based on a set of predefined rules which are checked and applied to network ports dynamically if the rule applies.  They can also be applied manually where there is an alert to the network administrator that there is a change happening within the server environment and then a guided workflow is triggered that would allow them to apply the manual network configuration change.  These changes to the network, which can be done in real-time, are critical in ensuring the applications function as they are expected and that moving the VM doesn’t negatively impact end user experience for that particular application,</a:t>
            </a:r>
          </a:p>
          <a:p>
            <a:pPr>
              <a:buNone/>
            </a:pPr>
            <a:endParaRPr lang="en-GB" dirty="0" smtClean="0">
              <a:latin typeface="Arial" charset="0"/>
            </a:endParaRPr>
          </a:p>
          <a:p>
            <a:pPr>
              <a:buNone/>
            </a:pPr>
            <a:r>
              <a:rPr lang="en-GB" dirty="0" smtClean="0">
                <a:latin typeface="Arial" charset="0"/>
              </a:rPr>
              <a:t>An area of differentiation for Avaya VPS is its integration with the Avaya Identity Engines portfolio to deliver intelligent rule-based access control for individual VMs.   This allows for network administrators to do things like prevent individuals from moving certain VMs in the middle of the day and ensures that specific networks are protected so that only approved VM’s can be connected to them.</a:t>
            </a:r>
          </a:p>
          <a:p>
            <a:pPr>
              <a:buNone/>
            </a:pPr>
            <a:endParaRPr lang="en-GB" dirty="0" smtClean="0">
              <a:latin typeface="Arial" charset="0"/>
            </a:endParaRPr>
          </a:p>
          <a:p>
            <a:pPr>
              <a:buNone/>
            </a:pPr>
            <a:r>
              <a:rPr lang="en-GB" dirty="0" smtClean="0">
                <a:latin typeface="Arial" charset="0"/>
              </a:rPr>
              <a:t>Avaya VPS will also provide a wealth of reporting options so that network operators have a clear view of the VM lifecycle and activity (activations, deactivations, changes), it will provide details on what network changes were completed based on user, device, time, type of access etc.  Network operators can also customize the alerts that they receive based on the device type, port groups or even server type. </a:t>
            </a:r>
          </a:p>
          <a:p>
            <a:pPr>
              <a:buNone/>
            </a:pPr>
            <a:endParaRPr lang="en-GB" dirty="0" smtClean="0">
              <a:latin typeface="Arial" charset="0"/>
            </a:endParaRPr>
          </a:p>
          <a:p>
            <a:pPr>
              <a:buNone/>
            </a:pPr>
            <a:r>
              <a:rPr lang="en-GB" dirty="0" smtClean="0">
                <a:latin typeface="Arial" charset="0"/>
              </a:rPr>
              <a:t>This comprehensive solution is truly brings the virtualized applications together with the virtualized network and ensure that the network constantly is able to adapt to changes in the computing environment, ensuring VM mobility is transparent to the end user utilizing those applications.</a:t>
            </a: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Ethernet Switching</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Avaya’s Ethernet Switching product line provides complete coverage, ranging from entry-level Branch Office, to high-performance Wiring closet and Data Center Server aggregation, through to Network Core applications.  The range has been progressively refreshed with new hardware options and software functionality constantly developed; most recently we’ve supplemented with the VSP 7000 future-ready Top-of-Rack offering that delivers the</a:t>
            </a:r>
            <a:r>
              <a:rPr lang="en-GB" baseline="0" dirty="0" smtClean="0"/>
              <a:t> Industry’s leading east-west traffic capacity; up to 5Tbps.</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As mentioned earlier, a key feature is “Switch Clustering”, the capability pioneered by Avaya to virtualize the network Core and provide our unique combination of sub-second high availability with optimised performance.  Despite attempts by our rivals to imitate, we continue to enjoy clear leadership due to a wealth of experience (hard-earned over the last decade) and our ability to cost-effectively deploy resilient solutions for small, medium and large network sizes.  Complementing this is our Industry-leading range of advanced “Stackable Chassis” fixed-format Switches: delivering all of the advantages typically associated with a Modular Chassis Switch, but without the high price.</a:t>
            </a:r>
          </a:p>
          <a:p>
            <a:pPr>
              <a:lnSpc>
                <a:spcPct val="70000"/>
              </a:lnSpc>
              <a:buFont typeface="Webdings" pitchFamily="18" charset="2"/>
              <a:buNone/>
            </a:pP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Further background:</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Avaya’s ‘Switch Clustering’ capability is built using technology that is unique to our products (Split Multi-Link Trunking), yet it is fully interoperable with 3</a:t>
            </a:r>
            <a:r>
              <a:rPr lang="en-GB" baseline="30000" dirty="0" smtClean="0"/>
              <a:t>rd</a:t>
            </a:r>
            <a:r>
              <a:rPr lang="en-GB" dirty="0" smtClean="0"/>
              <a:t> Party Switches, Servers, Appliances, and Routers.  What this delivers is a series of benefits that are genuinely differentiated; whilst it may be possible to simulate certain individual elements, there is no competitive offering that can rival the combined capabilities, particularly in terms of simplicity and efficiency. </a:t>
            </a:r>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Delivers end-to-end application availability</a:t>
            </a:r>
          </a:p>
          <a:p>
            <a:pPr>
              <a:lnSpc>
                <a:spcPct val="70000"/>
              </a:lnSpc>
              <a:buFont typeface="Webdings" pitchFamily="18" charset="2"/>
              <a:buNone/>
            </a:pPr>
            <a:r>
              <a:rPr lang="en-GB" b="1" dirty="0" smtClean="0"/>
              <a:t>Non-proprietary solution that extends beyond Switches to Servers, etc.</a:t>
            </a:r>
            <a:endParaRPr lang="en-GB" dirty="0" smtClean="0"/>
          </a:p>
          <a:p>
            <a:pPr>
              <a:lnSpc>
                <a:spcPct val="70000"/>
              </a:lnSpc>
              <a:buFont typeface="Webdings" pitchFamily="18" charset="2"/>
              <a:buNone/>
            </a:pPr>
            <a:r>
              <a:rPr lang="en-GB" dirty="0" smtClean="0"/>
              <a:t>This means that the high-availability is not limited to only the Switching network (the Switches themselves and their direct links), but to the total network; importantly also extended to attached Servers, Appliances, and WAN Routers, etc.  All competing offers are based on interaction within the Switch domain, and crucially do not extend to the application hosts themselves.</a:t>
            </a:r>
            <a:endParaRPr lang="en-GB" i="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almost every other rival offering is based around variations of the Spanning Tree Protocol; however this is limited to the actual Switches and is not supported by other devices (Servers, etc).  By excluding Servers from the active resiliency technology, these solutions cannot extend availability to the applications themselves.  Avaya’s Switch Clustering is independent of STP and extends to support any device that utilises Link Aggregation, a technology that is both basic and ubiquitous.  Devices that attach to the Switch Cluster create a virtual connection using multiple physical links, this provides resiliency together with additional capacity.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Solutions that scale Enterprise-wide </a:t>
            </a:r>
          </a:p>
          <a:p>
            <a:pPr>
              <a:lnSpc>
                <a:spcPct val="70000"/>
              </a:lnSpc>
              <a:buFont typeface="Webdings" pitchFamily="18" charset="2"/>
              <a:buNone/>
            </a:pPr>
            <a:r>
              <a:rPr lang="en-GB" b="1" dirty="0" smtClean="0"/>
              <a:t>Cost-effective solutions for every network size; Not limited to top-of-the-range product</a:t>
            </a:r>
            <a:endParaRPr lang="en-GB" dirty="0" smtClean="0"/>
          </a:p>
          <a:p>
            <a:pPr>
              <a:lnSpc>
                <a:spcPct val="70000"/>
              </a:lnSpc>
              <a:buFont typeface="Webdings" pitchFamily="18" charset="2"/>
              <a:buNone/>
            </a:pPr>
            <a:r>
              <a:rPr lang="en-GB" dirty="0" smtClean="0"/>
              <a:t>Business processes that demand high-availability are typically also deployed company-wide; therefore it is imperative to deliver consistent levels of resiliency across the entire network.  Avaya is uniquely positioned in being able to offer the same capability, built using the same technology, in a broad range of platforms that scale in both price and performance matching various requirements across the network.  This enables the consistent delivery of a network that is itself consistently delivering end-to-end application availability, regardless of location or size.</a:t>
            </a:r>
            <a:endParaRPr lang="en-GB" i="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Avaya’s Switch Clustering to built on the basis of the Split Multi-Link Trunking protocol, and with only minor implementation variations it is a available on four different product families: ERS 1600 Series fixed-format standalone Switches, ERS 5000 Series fixed-format Stackable Switches, ERS 8300 mid-tier Modular Switch, and ERS 8800 premium Campus Modular Switch.  The only technology to rival Switch Clustering (Cisco’s Virtual Switching System, which is a direct copy of the underlying philosophy) is only available on the top-of-the-range version of the top-of-the-range Modular Switch, making it economically unfeasible to deploy network-wide.</a:t>
            </a:r>
            <a:endParaRPr lang="en-GB" b="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Simplified solution; hardware, software, configuration, &amp; maintenance</a:t>
            </a:r>
          </a:p>
          <a:p>
            <a:pPr>
              <a:lnSpc>
                <a:spcPct val="70000"/>
              </a:lnSpc>
              <a:buFont typeface="Webdings" pitchFamily="18" charset="2"/>
              <a:buNone/>
            </a:pPr>
            <a:r>
              <a:rPr lang="en-GB" b="1" dirty="0" smtClean="0"/>
              <a:t>A capability that is not easily replicated, that is simple to deploy, &amp; does not require complex and/or expensive products</a:t>
            </a:r>
            <a:endParaRPr lang="en-GB" dirty="0" smtClean="0"/>
          </a:p>
          <a:p>
            <a:pPr>
              <a:lnSpc>
                <a:spcPct val="70000"/>
              </a:lnSpc>
              <a:buFont typeface="Webdings" pitchFamily="18" charset="2"/>
              <a:buNone/>
            </a:pPr>
            <a:r>
              <a:rPr lang="en-GB" dirty="0" smtClean="0"/>
              <a:t>The various capabilities and benefits that Switch Clustering provides are delivered without complexity, without the need for expensive hardware or software, and without the need for complex configuration or on-going maintenance.   This ensures that the business benefits are not ‘purchased at any price’; indeed Switch Clustering uniquely combines both simplicity with cost-effectiveness.   While some of the individual capabilities can be simulated using other techniques and/or a myriad of additional products, this approach only adds cost and complexity.</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just one example, Switch Clustering delivers User pre-session load-sharing access all Uplinks from the Access Switch to the Core; this capability is automatically enabled without the need for any additional hardware, software, or configuration.  To attempt to replicate this level of capability in a STP-based network, it would need to have multiple VLANs with MSTP/RSTP configured, a Layer 3-enabled Switch with Routing and ECMP configured, any even then this solution would be limited to pre-VLAN load-sharing only (not pre-session).</a:t>
            </a:r>
            <a:endParaRPr lang="en-GB" b="1" dirty="0" smtClean="0"/>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Sub-second failover &amp; recovery</a:t>
            </a:r>
          </a:p>
          <a:p>
            <a:pPr>
              <a:lnSpc>
                <a:spcPct val="70000"/>
              </a:lnSpc>
              <a:buFont typeface="Webdings" pitchFamily="18" charset="2"/>
              <a:buNone/>
            </a:pPr>
            <a:r>
              <a:rPr lang="en-GB" b="1" dirty="0" smtClean="0"/>
              <a:t>Delivers the necessary availability plus facilitates in-service maintenance and optimised performance</a:t>
            </a:r>
            <a:endParaRPr lang="en-GB" dirty="0" smtClean="0"/>
          </a:p>
          <a:p>
            <a:pPr>
              <a:lnSpc>
                <a:spcPct val="70000"/>
              </a:lnSpc>
              <a:buFont typeface="Webdings" pitchFamily="18" charset="2"/>
              <a:buNone/>
            </a:pPr>
            <a:r>
              <a:rPr lang="en-GB" dirty="0" smtClean="0"/>
              <a:t>Switch Clustering is probably best known for delivering sub-second failover and recovery, and whilst this remains an extremely important and valid feature it’s not necessarily a feature that is unique to us.  What Avaya continues to deliver in this area is a degree of network recovery which also facilitates in-service maintenance.  The deterministic nature of Switch Clustering empowers network operators to compartmentalise the network, making essential services even more resilient, and allowing for individual failures to be repaired in real time, without service restoration work impacting on collateral components or applications.</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enhancements to STP – namely Rapid Reconfiguration – can be aggressively configured to deliver similar levels of failover performance.  However all flavours of STP remain tied to the concept of detecting and acting upon changes to the network topology.  This makes a network extremely sensitive to the reliability and availability of particular devices (Root Bridges, etc).  Avaya’s Switch Clustering is built around the concept of mirrored devices and virtualised capabilities, such that an entire Switch can be removed (through failure, or for emergence or routine maintenance) without any loss of overall application availability.</a:t>
            </a:r>
            <a:endParaRPr lang="en-GB" dirty="0" smtClean="0"/>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Stackable Ethernet Switches have become increasingly popular in the Wiring Closet, and are often selected in preference to Chassis-based alternatives.  Price will often have a significant influence on decisions, especially when the multiplying factor of numerous Closets translates into the potential for a very large delta.  However not all ‘Stackable Switches’ are created equal.  Not all provide a genuine alternative option to the Chassis, and not all deliver the performance, resiliency, and ease of operations crucial in an Enterprise environment; some are not even truly Stackable.</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Avaya’s portfolio of Stackable Switches is the result of the progressive evolution of a number of historically innovative products.  A common thread that links the portfolio is a truly resilient, high-performance Stacking architecture – Flexible Advanced Stacking Technology (FAST) – this is what makes Avaya genuinely unique, and genuinely different to competitive offerings.</a:t>
            </a:r>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Virtual hot-swap capability</a:t>
            </a:r>
          </a:p>
          <a:p>
            <a:pPr>
              <a:lnSpc>
                <a:spcPct val="70000"/>
              </a:lnSpc>
              <a:buFont typeface="Webdings" pitchFamily="18" charset="2"/>
              <a:buNone/>
            </a:pPr>
            <a:r>
              <a:rPr lang="en-GB" b="1" dirty="0" smtClean="0"/>
              <a:t>Enables in-service maintenance &amp; restoration</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This crucial serviceability and operability feature ensures that any unit failure can be quickly and easily rectified.  It is a hot-swap capability pioneered in Modular Switches, and now also available on Avaya’s Stackable Switches, made possible by virtue of intelligent virtualisation of the Stacking connections.  Enabling immediate like-for-like unit replacement without impacting the remaining Stack functionality and traffic, and without complex engineering intervention empowers Operators to deploy our Stackable solutions just as they would a Chassis.  </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When a failure occurs the neighbouring Switches will automatically wrap their Stack connections ensuring that collateral Users are not impacted.  The failed unit is simply disconnected from the Stack and a like unit – without any pre-staging of software or configuration – can be inserted, cabled, and powered-up.  The Automatic Unit Replacement (AUR) process then self-manages any necessary downloads to the new Switch and then brings it online; all of this without the need for an Engineer to configure or manage a thing.</a:t>
            </a:r>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No single point-of-failure</a:t>
            </a:r>
          </a:p>
          <a:p>
            <a:pPr>
              <a:lnSpc>
                <a:spcPct val="70000"/>
              </a:lnSpc>
              <a:buFont typeface="Webdings" pitchFamily="18" charset="2"/>
              <a:buNone/>
            </a:pPr>
            <a:r>
              <a:rPr lang="en-GB" b="1" dirty="0" smtClean="0"/>
              <a:t>Distributed power and forwarding</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With a Chassis solution this has meant N+1 Power Supplies and even redundant Switching Fabrics.  With our Stackables it is much the same but without the cost penalty: each unit has an independent Switching Fabric, and as each ‘Switching Module’ has an independent power supply it means that there is no one single point-of-failure.  Adding a Redundant Power option further enhances the overall resiliency of the solution.  Any individual element failure is equivalent to the failure of a single Module within a Chassis.</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Frame Forwarding decisions are distributed across each independent Switching Fabric.  When a frame forwarding decision results in the need to forward the frame to another Switch in the Stack, the Stack forwarding algorithm determines whether the frame will traverse the up or down Stack link, or possibly both.</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More general Stack management functions are performed by a ‘Base Unit’ (BU), which selected as part of initialising the Stack.  Once normal operations have been established, if the BU (Unit 1) fails or is rebooted, the next Switch (Unit 2) will take over as Temporary BU (TBU) and remain as such until either it is reset or the entire Stack is reset.  If only Unit 2, as TBU, fails or is reset (but entire Stack is not reset), then the TBU status will transfer to the Unit 3, the next downstream unit in the cascade.</a:t>
            </a:r>
          </a:p>
          <a:p>
            <a:pPr>
              <a:lnSpc>
                <a:spcPct val="70000"/>
              </a:lnSpc>
              <a:buFont typeface="Webdings" pitchFamily="18" charset="2"/>
              <a:buNone/>
            </a:pPr>
            <a:endParaRPr lang="en-GB" i="1" dirty="0" smtClean="0"/>
          </a:p>
          <a:p>
            <a:pPr>
              <a:lnSpc>
                <a:spcPct val="70000"/>
              </a:lnSpc>
              <a:buFont typeface="Webdings" pitchFamily="18" charset="2"/>
              <a:buNone/>
            </a:pPr>
            <a:r>
              <a:rPr lang="en-GB" b="1" dirty="0" smtClean="0"/>
              <a:t>High-capacity virtual backplane</a:t>
            </a:r>
          </a:p>
          <a:p>
            <a:pPr>
              <a:lnSpc>
                <a:spcPct val="70000"/>
              </a:lnSpc>
              <a:buFont typeface="Webdings" pitchFamily="18" charset="2"/>
              <a:buNone/>
            </a:pPr>
            <a:r>
              <a:rPr lang="en-GB" b="1" dirty="0" smtClean="0"/>
              <a:t>Industry-leading, pay-as-you-grow scalable capacity</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With a Chassis solution it’s been a given that performance comes as a natural function of design and price.  With our Stackables we’ve been able to combine non-blocking internal switching fabrics with high-speed stacking architectures to deliver a truly high performance solution.  The Avaya FAST architecture is not bound by the limitations and constraints facing other Vendors (such as Token Sharing/Passing systems, or basic Cascading), and has been specifically designed to scale proportionally as new member Switches are added to the Stack; as more ports are added and the requirement for more bandwidth grows.</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A Di-Directional Shortest-Path Traffic Forwarding capability is at the heart of our resilient Stacking architecture, ensuring that the shortest, most optimal forwarding path is selectively chosen for each unique data flow.  There is none of the unwieldy logical Ring or Token technology that Competitors use, but a star-based distributed forwarding topology that allows traffic to flow either ‘upstream’ or ‘downstream’ simultaneously from every Switch in the Stack, optimising both performance and resiliency.</a:t>
            </a:r>
          </a:p>
          <a:p>
            <a:pPr>
              <a:lnSpc>
                <a:spcPct val="70000"/>
              </a:lnSpc>
              <a:buFont typeface="Webdings" pitchFamily="18" charset="2"/>
              <a:buNone/>
            </a:pPr>
            <a:endParaRPr lang="en-GB" i="1" dirty="0" smtClean="0"/>
          </a:p>
          <a:p>
            <a:pPr>
              <a:lnSpc>
                <a:spcPct val="70000"/>
              </a:lnSpc>
              <a:buFont typeface="Webdings" pitchFamily="18" charset="2"/>
              <a:buNone/>
            </a:pPr>
            <a:r>
              <a:rPr lang="en-GB" i="1" dirty="0" smtClean="0"/>
              <a:t>The various implementations of FAST scale capacity according to the market positioning of the different product lines.  Ranging from 4Gbps per Switch and up to 32Gbps per Stack for the entry-level ERS 2500 Series, and on up to 144Gbps / 1.152Tbps for the premium ERS 5600 Series.  Avaya delivers Industry-leading Stacking capacity in all market segments.</a:t>
            </a:r>
          </a:p>
          <a:p>
            <a:pPr>
              <a:lnSpc>
                <a:spcPct val="70000"/>
              </a:lnSpc>
              <a:buFont typeface="Webdings" pitchFamily="18" charset="2"/>
              <a:buNone/>
            </a:pPr>
            <a:endParaRPr lang="en-GB" i="1" dirty="0" smtClean="0"/>
          </a:p>
          <a:p>
            <a:pPr>
              <a:lnSpc>
                <a:spcPct val="70000"/>
              </a:lnSpc>
              <a:buFont typeface="Webdings" pitchFamily="18" charset="2"/>
              <a:buNone/>
            </a:pPr>
            <a:r>
              <a:rPr lang="en-GB" b="1" dirty="0" smtClean="0"/>
              <a:t>Simplified implementation &amp; management</a:t>
            </a:r>
          </a:p>
          <a:p>
            <a:pPr>
              <a:lnSpc>
                <a:spcPct val="70000"/>
              </a:lnSpc>
              <a:buFont typeface="Webdings" pitchFamily="18" charset="2"/>
              <a:buNone/>
            </a:pPr>
            <a:r>
              <a:rPr lang="en-GB" b="1" dirty="0" smtClean="0"/>
              <a:t>Automatic software &amp; configuration control, and centralised management </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With a Chassis solution it is simply a case of adding a new Module, adding configuration, and connecting devices.  With our Stackables it is much the same: simply cable-in a new Stack member, extend the appropriate configuration – the Stack is managed as a single network entity.</a:t>
            </a:r>
          </a:p>
          <a:p>
            <a:pPr>
              <a:lnSpc>
                <a:spcPct val="70000"/>
              </a:lnSpc>
              <a:buFont typeface="Webdings" pitchFamily="18" charset="2"/>
              <a:buNone/>
            </a:pPr>
            <a:endParaRPr lang="en-GB" dirty="0" smtClean="0"/>
          </a:p>
          <a:p>
            <a:pPr>
              <a:lnSpc>
                <a:spcPct val="70000"/>
              </a:lnSpc>
              <a:buFont typeface="Webdings" pitchFamily="18" charset="2"/>
              <a:buNone/>
            </a:pPr>
            <a:r>
              <a:rPr lang="en-GB" i="1" dirty="0" smtClean="0"/>
              <a:t>Technically-speaking: The Automatic Unit Replacement (AUR) feature is the process that delivers the Agent Image software, the Configuration file, and the Diagnostic Image software to any additional or replacement Switch; it self-manages any necessary downloads to the new Switches and then brings it online.  The entire Stack operates, appears, and is managed as a single network entity, with specific Stack IP and MAC Addresses.</a:t>
            </a:r>
            <a:endParaRPr lang="en-GB"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Font typeface="Webdings" pitchFamily="18" charset="2"/>
              <a:buNone/>
            </a:pPr>
            <a:r>
              <a:rPr lang="en-GB" b="1" dirty="0" smtClean="0"/>
              <a:t>Modular Product Positioning</a:t>
            </a:r>
          </a:p>
          <a:p>
            <a:pPr>
              <a:buFont typeface="Webdings" pitchFamily="18" charset="2"/>
              <a:buNone/>
            </a:pPr>
            <a:endParaRPr lang="en-GB" b="1" dirty="0" smtClean="0"/>
          </a:p>
          <a:p>
            <a:pPr>
              <a:buFont typeface="Webdings" pitchFamily="18" charset="2"/>
              <a:buNone/>
            </a:pPr>
            <a:r>
              <a:rPr lang="en-GB" dirty="0" smtClean="0"/>
              <a:t>Avaya’s Modular product line consists, today, of the Ethernet Routing Switch 8000 Series – including the 8300 and the new 8800 – and the Virtual Services Platform 9000 which will be introduced in the second half of (calendar year) 2010.  Therefore, today, we are able to deliver highly-resilient and high performance solutions for the medium and large-scale Enterprise Campus Core and the mid-sized Data Center requirements.  VSP 9000 will enable us to attack the large-scale Data Center market and also allow device consolidation in the largest Campus Core networks.</a:t>
            </a:r>
          </a:p>
          <a:p>
            <a:pPr>
              <a:buFont typeface="Webdings" pitchFamily="18" charset="2"/>
              <a:buNone/>
            </a:pPr>
            <a:endParaRPr lang="en-GB" dirty="0" smtClean="0"/>
          </a:p>
          <a:p>
            <a:pPr>
              <a:buFont typeface="Webdings" pitchFamily="18" charset="2"/>
              <a:buNone/>
            </a:pPr>
            <a:r>
              <a:rPr lang="en-GB" dirty="0" smtClean="0"/>
              <a:t>The ERS 8800 is a development from the field-proven ERS 8600; leveraging a new generation of feature-rich software and new hardware elements to create an ever-green solution for highly-virtualized environments that also value always-on reliability and real-world performance abilities.  This remainder of this presentation will focus on the ERS 8800</a:t>
            </a:r>
          </a:p>
          <a:p>
            <a:pPr>
              <a:buFont typeface="Webdings" pitchFamily="18" charset="2"/>
              <a:buNone/>
            </a:pPr>
            <a:endParaRPr lang="en-GB" dirty="0" smtClean="0"/>
          </a:p>
          <a:p>
            <a:pPr>
              <a:buFont typeface="Webdings" pitchFamily="18" charset="2"/>
              <a:buNone/>
            </a:pPr>
            <a:r>
              <a:rPr lang="en-GB" dirty="0" smtClean="0"/>
              <a:t>The ERS 8300 entered service primarily as a high-density and high-performance Modular Switch for the high-end Enterprise Wiring Closet.  It has since evolve to also provide an effective option for the mid-sized network Core; supporting Switch Clustering and mainstream IP Routing and device virtualisation.</a:t>
            </a:r>
          </a:p>
        </p:txBody>
      </p:sp>
      <p:sp>
        <p:nvSpPr>
          <p:cNvPr id="4" name="Slide Number Placeholder 3"/>
          <p:cNvSpPr>
            <a:spLocks noGrp="1"/>
          </p:cNvSpPr>
          <p:nvPr>
            <p:ph type="sldNum" sz="quarter" idx="10"/>
          </p:nvPr>
        </p:nvSpPr>
        <p:spPr/>
        <p:txBody>
          <a:bodyPr/>
          <a:lstStyle/>
          <a:p>
            <a:fld id="{2A8F9EB0-27AD-4D72-B1BB-CF023681D7F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endParaRPr lang="en-GB"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b="1" dirty="0" smtClean="0"/>
              <a:t>Ethernet Routing Switch 8800 (overview &amp; benefits)</a:t>
            </a:r>
          </a:p>
          <a:p>
            <a:pPr>
              <a:lnSpc>
                <a:spcPct val="70000"/>
              </a:lnSpc>
              <a:buFont typeface="Webdings" pitchFamily="18" charset="2"/>
              <a:buNone/>
            </a:pPr>
            <a:endParaRPr lang="en-GB" b="1" dirty="0" smtClean="0"/>
          </a:p>
          <a:p>
            <a:pPr>
              <a:lnSpc>
                <a:spcPct val="70000"/>
              </a:lnSpc>
              <a:buFont typeface="Webdings" pitchFamily="18" charset="2"/>
              <a:buNone/>
            </a:pPr>
            <a:r>
              <a:rPr lang="en-GB" dirty="0" smtClean="0"/>
              <a:t>The ERS 8800 is currently the flagship product in the portfolio, providing the high level of performance – the most switching and forwarding capacity, and high I/O speeds – and the broadest software feature-set.</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It incorporates hardware-level robustness together with enhanced fault-tolerant Switch Fabric and CPU functions, and of course supports the Split Multi-Link Trunking protocol to allow for resilient Switch Clustering; simplifying network design, equipment requirements, and delivering superior performance and reliability.</a:t>
            </a:r>
          </a:p>
          <a:p>
            <a:pPr>
              <a:lnSpc>
                <a:spcPct val="70000"/>
              </a:lnSpc>
              <a:buFont typeface="Webdings" pitchFamily="18" charset="2"/>
              <a:buNone/>
            </a:pPr>
            <a:endParaRPr lang="en-GB" dirty="0" smtClean="0"/>
          </a:p>
          <a:p>
            <a:pPr>
              <a:lnSpc>
                <a:spcPct val="70000"/>
              </a:lnSpc>
              <a:buFont typeface="Webdings" pitchFamily="18" charset="2"/>
              <a:buNone/>
            </a:pPr>
            <a:r>
              <a:rPr lang="en-GB" b="1" dirty="0" smtClean="0"/>
              <a:t>Background:</a:t>
            </a:r>
          </a:p>
          <a:p>
            <a:pPr>
              <a:buFont typeface="Webdings" pitchFamily="18" charset="2"/>
              <a:buNone/>
            </a:pPr>
            <a:r>
              <a:rPr lang="en-US" dirty="0" smtClean="0"/>
              <a:t>What is the Ethernet Routing Switch 8800..?</a:t>
            </a:r>
          </a:p>
          <a:p>
            <a:r>
              <a:rPr lang="en-US" dirty="0" smtClean="0"/>
              <a:t>The ERS 8800 is a new solution that consolidates the field-proven reliability of the ERS 8600 with the enhanced virtualized functionality and improved scalability that a new generation of software delivers</a:t>
            </a:r>
          </a:p>
          <a:p>
            <a:r>
              <a:rPr lang="en-US" dirty="0" smtClean="0"/>
              <a:t>The ERS 8800 solution has been developed to match the transition occurring in Customer networks: the progressive move to emerging, highly-virtualized networking infrastructures from what was largely a single dimension environment</a:t>
            </a:r>
          </a:p>
          <a:p>
            <a:r>
              <a:rPr lang="en-US" dirty="0" smtClean="0"/>
              <a:t>The ERS 8800 is simply the latest evolution of the venerable ERS 8000 Series: which has already delivered the ERS 8100 Edge Switch, ERS 8300 Edge/Core Switch, and of course the ERS 8600 Core/Edge Switch on which the ERS 8800 is based</a:t>
            </a:r>
          </a:p>
          <a:p>
            <a:r>
              <a:rPr lang="en-US" dirty="0" smtClean="0"/>
              <a:t>The ERS 8800 is the go-forward solution for new Customers seeking the most reliable and versatile Campus LAN Core Switch, additionally new software ensures high levels of investment protection and continuity of service for returning ERS 8600 Customers</a:t>
            </a:r>
            <a:endParaRPr lang="en-GB"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70000"/>
              </a:lnSpc>
              <a:buFont typeface="Webdings" pitchFamily="18" charset="2"/>
              <a:buNone/>
            </a:pPr>
            <a:r>
              <a:rPr lang="en-GB" dirty="0" smtClean="0"/>
              <a:t>The ERS 8300 is the high-density, high performance wiring closet product within the portfolio.  It others a full range of Access Switch features and functionality, including quality of service, access control (802.1X and Avaya's Secure Network Access) matched excellent port density for 10, 100, 1000 Ethernet with no- compromise PoE options.</a:t>
            </a:r>
          </a:p>
          <a:p>
            <a:pPr>
              <a:lnSpc>
                <a:spcPct val="70000"/>
              </a:lnSpc>
              <a:buFont typeface="Webdings" pitchFamily="18" charset="2"/>
              <a:buNone/>
            </a:pPr>
            <a:endParaRPr lang="en-GB" dirty="0" smtClean="0"/>
          </a:p>
          <a:p>
            <a:pPr>
              <a:lnSpc>
                <a:spcPct val="70000"/>
              </a:lnSpc>
              <a:buFont typeface="Webdings" pitchFamily="18" charset="2"/>
              <a:buNone/>
            </a:pPr>
            <a:r>
              <a:rPr lang="en-GB" dirty="0" smtClean="0"/>
              <a:t>It incorporates hardware-level robustness together with fault-tolerant Switch Fabric and CPU functions, and includes support for SMLT, thereby making the 8300 an option for the Network Core in certain design scenarios.</a:t>
            </a:r>
          </a:p>
        </p:txBody>
      </p:sp>
      <p:sp>
        <p:nvSpPr>
          <p:cNvPr id="4" name="Slide Number Placeholder 3"/>
          <p:cNvSpPr>
            <a:spLocks noGrp="1"/>
          </p:cNvSpPr>
          <p:nvPr>
            <p:ph type="sldNum" sz="quarter" idx="10"/>
          </p:nvPr>
        </p:nvSpPr>
        <p:spPr/>
        <p:txBody>
          <a:bodyPr/>
          <a:lstStyle/>
          <a:p>
            <a:fld id="{2A8F9EB0-27AD-4D72-B1BB-CF023681D7F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None/>
            </a:pPr>
            <a:r>
              <a:rPr lang="en-US" sz="1100" kern="1200" dirty="0" smtClean="0">
                <a:solidFill>
                  <a:srgbClr val="000000"/>
                </a:solidFill>
                <a:latin typeface="Arial" pitchFamily="34" charset="0"/>
                <a:ea typeface="+mn-ea"/>
                <a:cs typeface="+mn-cs"/>
              </a:rPr>
              <a:t>The Avaya Virtual Services Platform 7000 is ideally suited to delivering today’s pressing need for flexible, high-speed Ethernet connectivity in the high-performance Data Center Top-of-Rack (ToR) role; additionally it provides a cost-effective 10 Gigabit Ethernet fan-out capability for existing Core Switch deployments and it also has application in the Campus distribution layer, delivering flexible connectivity and consolidation options.  Featuring a hardened physical architecture of dual, hot-swappable AC or DC power supplies and fan trays, the Virtual Services Platform 7000 (VSP 7000) is an important addition to a network manager’s toolkit for creating always-on high-performance solutions.</a:t>
            </a:r>
          </a:p>
          <a:p>
            <a:pPr>
              <a:buNone/>
            </a:pPr>
            <a:endParaRPr lang="en-US" sz="1100" kern="1200" dirty="0" smtClean="0">
              <a:solidFill>
                <a:srgbClr val="000000"/>
              </a:solidFill>
              <a:latin typeface="Arial" pitchFamily="34" charset="0"/>
              <a:ea typeface="+mn-ea"/>
              <a:cs typeface="+mn-cs"/>
            </a:endParaRPr>
          </a:p>
          <a:p>
            <a:pPr>
              <a:buNone/>
            </a:pPr>
            <a:r>
              <a:rPr lang="en-US" sz="1100" kern="1200" dirty="0" smtClean="0">
                <a:solidFill>
                  <a:srgbClr val="000000"/>
                </a:solidFill>
                <a:latin typeface="Arial" pitchFamily="34" charset="0"/>
                <a:ea typeface="+mn-ea"/>
                <a:cs typeface="+mn-cs"/>
              </a:rPr>
              <a:t>In addition to the versatility afforded by the integrated MDA, the VSP 7000 boast a host for strategic innovations that ensure it will continue to deliver cutting-edge performance and services throughout an extended life cycle.  Chiefly amongst the future-ready features is the advanced fifth generation application-specific integrated circuit (ASIC) chipset that has been optimized for sophisticated network operations.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A8F9EB0-27AD-4D72-B1BB-CF023681D7F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Font typeface="Webdings" pitchFamily="18" charset="2"/>
              <a:buNone/>
            </a:pPr>
            <a:r>
              <a:rPr lang="en-GB" b="1" dirty="0" smtClean="0"/>
              <a:t>Fixed Product Positioning</a:t>
            </a:r>
          </a:p>
          <a:p>
            <a:pPr>
              <a:buFont typeface="Webdings" pitchFamily="18" charset="2"/>
              <a:buNone/>
            </a:pPr>
            <a:endParaRPr lang="en-GB" b="1" dirty="0" smtClean="0"/>
          </a:p>
          <a:p>
            <a:pPr>
              <a:buFont typeface="Webdings" pitchFamily="18" charset="2"/>
              <a:buNone/>
            </a:pPr>
            <a:r>
              <a:rPr lang="en-GB" dirty="0" smtClean="0"/>
              <a:t>To ensure that we’re starting from the same level of understanding it’s a good idea to correctly position each of the product lines within the Stackable part of the portfolio.</a:t>
            </a:r>
          </a:p>
          <a:p>
            <a:pPr>
              <a:buFont typeface="Webdings" pitchFamily="18" charset="2"/>
              <a:buNone/>
            </a:pPr>
            <a:endParaRPr lang="en-GB" dirty="0" smtClean="0"/>
          </a:p>
          <a:p>
            <a:pPr>
              <a:buFont typeface="Webdings" pitchFamily="18" charset="2"/>
              <a:buNone/>
            </a:pPr>
            <a:r>
              <a:rPr lang="en-GB" dirty="0" smtClean="0"/>
              <a:t>The 5000 Series, featuring the new 5600 models.  These products can be used in a number of demanding applications:</a:t>
            </a:r>
          </a:p>
          <a:p>
            <a:pPr marL="111125" indent="-111125" algn="l" rtl="0" eaLnBrk="0" fontAlgn="base" hangingPunct="0">
              <a:lnSpc>
                <a:spcPct val="90000"/>
              </a:lnSpc>
              <a:spcBef>
                <a:spcPct val="45000"/>
              </a:spcBef>
              <a:spcAft>
                <a:spcPct val="0"/>
              </a:spcAft>
              <a:buClr>
                <a:schemeClr val="tx1"/>
              </a:buClr>
              <a:buSzPct val="90000"/>
              <a:buFont typeface="Webdings" pitchFamily="18" charset="2"/>
              <a:buChar char="4"/>
            </a:pPr>
            <a:r>
              <a:rPr lang="en-GB" sz="1200" kern="1200" dirty="0" smtClean="0">
                <a:solidFill>
                  <a:schemeClr val="tx1"/>
                </a:solidFill>
                <a:latin typeface="Arial" charset="0"/>
                <a:ea typeface="+mn-ea"/>
                <a:cs typeface="+mn-cs"/>
              </a:rPr>
              <a:t>The Wiring Closet – for high-performance Gigabit-to-the-Desktop</a:t>
            </a:r>
          </a:p>
          <a:p>
            <a:pPr marL="111125" indent="-111125" algn="l" rtl="0" eaLnBrk="0" fontAlgn="base" hangingPunct="0">
              <a:lnSpc>
                <a:spcPct val="90000"/>
              </a:lnSpc>
              <a:spcBef>
                <a:spcPct val="45000"/>
              </a:spcBef>
              <a:spcAft>
                <a:spcPct val="0"/>
              </a:spcAft>
              <a:buClr>
                <a:schemeClr val="tx1"/>
              </a:buClr>
              <a:buSzPct val="90000"/>
              <a:buFont typeface="Webdings" pitchFamily="18" charset="2"/>
              <a:buChar char="4"/>
            </a:pPr>
            <a:r>
              <a:rPr lang="en-GB" sz="1200" kern="1200" dirty="0" smtClean="0">
                <a:solidFill>
                  <a:schemeClr val="tx1"/>
                </a:solidFill>
                <a:latin typeface="Arial" charset="0"/>
                <a:ea typeface="+mn-ea"/>
                <a:cs typeface="+mn-cs"/>
              </a:rPr>
              <a:t>As fibre aggregation Switch when there’s a need for the Distribution Layer</a:t>
            </a:r>
          </a:p>
          <a:p>
            <a:pPr marL="111125" indent="-111125" algn="l" rtl="0" eaLnBrk="0" fontAlgn="base" hangingPunct="0">
              <a:lnSpc>
                <a:spcPct val="90000"/>
              </a:lnSpc>
              <a:spcBef>
                <a:spcPct val="45000"/>
              </a:spcBef>
              <a:spcAft>
                <a:spcPct val="0"/>
              </a:spcAft>
              <a:buClr>
                <a:schemeClr val="tx1"/>
              </a:buClr>
              <a:buSzPct val="90000"/>
              <a:buFont typeface="Webdings" pitchFamily="18" charset="2"/>
              <a:buChar char="4"/>
            </a:pPr>
            <a:r>
              <a:rPr lang="en-GB" sz="1200" kern="1200" dirty="0" smtClean="0">
                <a:solidFill>
                  <a:schemeClr val="tx1"/>
                </a:solidFill>
                <a:latin typeface="Arial" charset="0"/>
                <a:ea typeface="+mn-ea"/>
                <a:cs typeface="+mn-cs"/>
              </a:rPr>
              <a:t>To be the cost-effective option for the Core Switch in smaller networks</a:t>
            </a:r>
          </a:p>
          <a:p>
            <a:pPr marL="111125" indent="-111125" algn="l" rtl="0" eaLnBrk="0" fontAlgn="base" hangingPunct="0">
              <a:lnSpc>
                <a:spcPct val="90000"/>
              </a:lnSpc>
              <a:spcBef>
                <a:spcPct val="45000"/>
              </a:spcBef>
              <a:spcAft>
                <a:spcPct val="0"/>
              </a:spcAft>
              <a:buClr>
                <a:schemeClr val="tx1"/>
              </a:buClr>
              <a:buSzPct val="90000"/>
              <a:buFont typeface="Webdings" pitchFamily="18" charset="2"/>
              <a:buChar char="4"/>
            </a:pPr>
            <a:r>
              <a:rPr lang="en-GB" sz="1200" kern="1200" dirty="0" smtClean="0">
                <a:solidFill>
                  <a:schemeClr val="tx1"/>
                </a:solidFill>
                <a:latin typeface="Arial" charset="0"/>
                <a:ea typeface="+mn-ea"/>
                <a:cs typeface="+mn-cs"/>
              </a:rPr>
              <a:t>And as a high-performance 1GbE/10GbE Top-of-Rack Switch in the Data Centre, integrating into a Horizontal Stacking/Switch Cluster solution</a:t>
            </a:r>
          </a:p>
          <a:p>
            <a:pPr>
              <a:buFont typeface="Webdings" pitchFamily="18" charset="2"/>
              <a:buNone/>
            </a:pPr>
            <a:endParaRPr lang="en-GB" dirty="0" smtClean="0"/>
          </a:p>
          <a:p>
            <a:pPr>
              <a:buFont typeface="Webdings" pitchFamily="18" charset="2"/>
              <a:buNone/>
            </a:pPr>
            <a:r>
              <a:rPr lang="en-GB" dirty="0" smtClean="0"/>
              <a:t>The 4000 Series is the primary focus of the Stackable portfolio in terms of the Wiring Closet role – the default option that should satisfy 80% of the typical Enterprise requirements.  It’s an extremely versatile product line, with a total of 17 different models available with options for Fast Ethernet – both Copper and Fibre, and Gigabit Ethernet, with additional options for 10GbE Uplinks, and of course a full PoE capability to support the high-intensity Convergence requirement.</a:t>
            </a:r>
          </a:p>
          <a:p>
            <a:pPr>
              <a:buFont typeface="Webdings" pitchFamily="18" charset="2"/>
              <a:buNone/>
            </a:pPr>
            <a:endParaRPr lang="en-GB" dirty="0" smtClean="0"/>
          </a:p>
          <a:p>
            <a:pPr>
              <a:buFont typeface="Webdings" pitchFamily="18" charset="2"/>
              <a:buNone/>
            </a:pPr>
            <a:r>
              <a:rPr lang="en-GB" dirty="0" smtClean="0"/>
              <a:t>And to the 2500 Series are really focussed on the Branch Office or smaller Enterprise requirement where only Fast Ethernet if required and if PoE is needed it’s a fairly simple, low-intensity deployment scenario.</a:t>
            </a:r>
          </a:p>
        </p:txBody>
      </p:sp>
      <p:sp>
        <p:nvSpPr>
          <p:cNvPr id="4" name="Slide Number Placeholder 3"/>
          <p:cNvSpPr>
            <a:spLocks noGrp="1"/>
          </p:cNvSpPr>
          <p:nvPr>
            <p:ph type="sldNum" sz="quarter" idx="10"/>
          </p:nvPr>
        </p:nvSpPr>
        <p:spPr/>
        <p:txBody>
          <a:bodyPr/>
          <a:lstStyle/>
          <a:p>
            <a:fld id="{2A8F9EB0-27AD-4D72-B1BB-CF023681D7F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70000"/>
              </a:lnSpc>
              <a:spcBef>
                <a:spcPts val="0"/>
              </a:spcBef>
              <a:spcAft>
                <a:spcPts val="0"/>
              </a:spcAft>
              <a:buClrTx/>
              <a:buSzTx/>
              <a:buFont typeface="Webdings" pitchFamily="18" charset="2"/>
              <a:buNone/>
              <a:tabLst/>
              <a:defRPr/>
            </a:pPr>
            <a:r>
              <a:rPr lang="en-GB" dirty="0" smtClean="0"/>
              <a:t>The ERS 5000 Series is the premium of the three Stackable solutions currently available from Avaya; it offering the highest levels of performance, the most sophisticated feature-set, and the greatest flexibility in terms of hardware form-factor.  The high-availability Stackable</a:t>
            </a:r>
            <a:r>
              <a:rPr lang="en-GB" baseline="0" dirty="0" smtClean="0"/>
              <a:t> Chassis</a:t>
            </a:r>
            <a:r>
              <a:rPr lang="en-GB" dirty="0" smtClean="0"/>
              <a:t> capabilities have always provided the greatest degree of protection at the Edge, and the support for Switch Clustering (using the Split Multi-Link Trunking) the 5000 Series is the best option for deployment into the Core of small networks.</a:t>
            </a:r>
          </a:p>
          <a:p>
            <a:pPr>
              <a:lnSpc>
                <a:spcPct val="70000"/>
              </a:lnSpc>
              <a:buFont typeface="Webdings" pitchFamily="18" charset="2"/>
              <a:buNone/>
            </a:pPr>
            <a:endParaRPr lang="en-GB"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None/>
            </a:pPr>
            <a:r>
              <a:rPr lang="en-US" dirty="0" smtClean="0">
                <a:latin typeface="Arial" charset="0"/>
              </a:rPr>
              <a:t>The Ethernet Routing Switch 4000 Series is a very broad</a:t>
            </a:r>
            <a:r>
              <a:rPr lang="en-US" baseline="0" dirty="0" smtClean="0">
                <a:latin typeface="Arial" charset="0"/>
              </a:rPr>
              <a:t> portfolio we currently have 17 models in the portfolio  - including the 6 new models which will be generally available at the end of November.  With the new model variants we now have a massive variety of port combinations including, PoE, non POE and PoE+, copper, SFP and SFP+ in every variety and port count that you could ever need in an edge closet switch.  All products offer advanced QoS, high speed switching and dynamic Layer 3 routing, integrated security, integrated access control and huge reliability at the network edge.</a:t>
            </a:r>
          </a:p>
        </p:txBody>
      </p:sp>
      <p:sp>
        <p:nvSpPr>
          <p:cNvPr id="4" name="Slide Number Placeholder 3"/>
          <p:cNvSpPr>
            <a:spLocks noGrp="1"/>
          </p:cNvSpPr>
          <p:nvPr>
            <p:ph type="sldNum" sz="quarter" idx="10"/>
          </p:nvPr>
        </p:nvSpPr>
        <p:spPr/>
        <p:txBody>
          <a:bodyPr/>
          <a:lstStyle/>
          <a:p>
            <a:fld id="{2A8F9EB0-27AD-4D72-B1BB-CF023681D7F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a:buFont typeface="Webdings" pitchFamily="18" charset="2"/>
              <a:buNone/>
              <a:defRPr/>
            </a:pPr>
            <a:r>
              <a:rPr lang="en-GB" dirty="0" smtClean="0"/>
              <a:t>Avaya’s vision for the Enterprise – “Plug &amp; Play Communications” – calls for a new level of synergy between People, the collaborative real-time Applications that they use, and the underlying, enabling Network.  The goal is to deliver a consistent Enterprise-class experience, one that supports context-aware collaboration that is always-on, simplified and virtualised.</a:t>
            </a:r>
            <a:endParaRPr lang="en-US" dirty="0" smtClean="0"/>
          </a:p>
          <a:p>
            <a:pPr>
              <a:buFont typeface="Webdings" pitchFamily="18" charset="2"/>
              <a:buNone/>
              <a:defRPr/>
            </a:pPr>
            <a:r>
              <a:rPr lang="en-GB" dirty="0" smtClean="0"/>
              <a:t>  </a:t>
            </a:r>
            <a:endParaRPr lang="en-US" dirty="0" smtClean="0"/>
          </a:p>
          <a:p>
            <a:pPr marL="0">
              <a:buFont typeface="Webdings" pitchFamily="18" charset="2"/>
              <a:buNone/>
              <a:defRPr/>
            </a:pPr>
            <a:r>
              <a:rPr lang="en-GB" dirty="0" smtClean="0"/>
              <a:t>A key building block for this vision is the foundational network. As real-time communications continue the evolution to IP the data network becomes totally integrated into the delivery of Communications-enabled Business Services, in addition to transporting non-real-time critical business applications. To be completely successful, the network must operate with three imperative characteristics. Let’s look how Avaya uniquely addresses these…</a:t>
            </a:r>
            <a:endParaRPr lang="en-US"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ERS 2500 Series is the new addition to the Stackable solutions currently available from Avaya; slotting in above the 425 and below the 470.  It offering entry-level  performance for Convergence networking, a rich feature-set, and the good flexibility in terms of hardware form-factor.  The fail-safe Stacking capabilities have always provided the greatest degree of protection at the Edge, and this will be introduced onto the 2500 via a future software update (no hardware change or addition required).</a:t>
            </a:r>
          </a:p>
        </p:txBody>
      </p:sp>
      <p:sp>
        <p:nvSpPr>
          <p:cNvPr id="4" name="Slide Number Placeholder 3"/>
          <p:cNvSpPr>
            <a:spLocks noGrp="1"/>
          </p:cNvSpPr>
          <p:nvPr>
            <p:ph type="sldNum" sz="quarter" idx="10"/>
          </p:nvPr>
        </p:nvSpPr>
        <p:spPr/>
        <p:txBody>
          <a:bodyPr/>
          <a:lstStyle/>
          <a:p>
            <a:fld id="{2A8F9EB0-27AD-4D72-B1BB-CF023681D7F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indent="0">
              <a:lnSpc>
                <a:spcPct val="70000"/>
              </a:lnSpc>
              <a:buFont typeface="Webdings" pitchFamily="18" charset="2"/>
              <a:buNone/>
            </a:pPr>
            <a:r>
              <a:rPr lang="en-GB" b="1" dirty="0" smtClean="0"/>
              <a:t>Investment Strategy for Ethernet Switching</a:t>
            </a:r>
            <a:endParaRPr lang="en-GB" dirty="0" smtClean="0"/>
          </a:p>
          <a:p>
            <a:pPr marL="0" indent="0">
              <a:lnSpc>
                <a:spcPct val="70000"/>
              </a:lnSpc>
              <a:buFont typeface="Webdings" pitchFamily="18" charset="2"/>
              <a:buNone/>
            </a:pPr>
            <a:endParaRPr lang="en-GB" dirty="0" smtClean="0"/>
          </a:p>
          <a:p>
            <a:pPr marL="0" indent="0">
              <a:lnSpc>
                <a:spcPct val="70000"/>
              </a:lnSpc>
              <a:buFont typeface="Webdings" pitchFamily="18" charset="2"/>
              <a:buNone/>
            </a:pPr>
            <a:r>
              <a:rPr lang="en-GB" dirty="0" smtClean="0"/>
              <a:t>Avaya’s award winning Ethernet Switching product line has been progressively refreshed with new hardware and software functionality and most recently introduced the ERS 5600 series that delivers the Industry’s first and only Terabit-capable Stacking solution.  This is an important industry inflection point at the network edge where customers can realize the performance of a Modular Switch, but enjoy the pay-as-you-grow benefits of the Stackable form-factor.  Avaya calls this solution a ‘Stackable Chassis’.  Avaya will complement this investment direction by embedding PoE+ into its edge portfolio.</a:t>
            </a:r>
            <a:endParaRPr lang="en-US" dirty="0" smtClean="0"/>
          </a:p>
          <a:p>
            <a:pPr marL="0" indent="0">
              <a:lnSpc>
                <a:spcPct val="70000"/>
              </a:lnSpc>
              <a:buFont typeface="Webdings" pitchFamily="18" charset="2"/>
              <a:buNone/>
            </a:pPr>
            <a:r>
              <a:rPr lang="en-GB" dirty="0" smtClean="0"/>
              <a:t> </a:t>
            </a:r>
            <a:endParaRPr lang="en-US" dirty="0" smtClean="0"/>
          </a:p>
          <a:p>
            <a:pPr marL="0" indent="0">
              <a:lnSpc>
                <a:spcPct val="70000"/>
              </a:lnSpc>
              <a:buFont typeface="Webdings" pitchFamily="18" charset="2"/>
              <a:buNone/>
            </a:pPr>
            <a:r>
              <a:rPr lang="en-GB" dirty="0" smtClean="0"/>
              <a:t>You’ll see an exciting new product release during 2010, the brand new Virtual Service Platform 9000: providing both Industry-leading Switching scalability and 10 Gigabit Ethernet port densities.  Importantly, although the hardware is new (and takes advantage of the latest developments in terms of silicon, etc) the software is firmly based on the tried and tested ERS 86/8800 platform.  The hardware will deployment-ready for 40G and 100G capacities supporting the largest of Enterprise deployments.</a:t>
            </a:r>
            <a:endParaRPr lang="en-US" dirty="0" smtClean="0"/>
          </a:p>
          <a:p>
            <a:pPr marL="0" indent="0">
              <a:lnSpc>
                <a:spcPct val="70000"/>
              </a:lnSpc>
              <a:buFont typeface="Webdings" pitchFamily="18" charset="2"/>
              <a:buNone/>
            </a:pPr>
            <a:endParaRPr lang="en-GB" dirty="0" smtClean="0"/>
          </a:p>
          <a:p>
            <a:pPr marL="0" indent="0">
              <a:lnSpc>
                <a:spcPct val="70000"/>
              </a:lnSpc>
              <a:buFont typeface="Webdings" pitchFamily="18" charset="2"/>
              <a:buNone/>
            </a:pPr>
            <a:r>
              <a:rPr lang="en-GB" dirty="0" smtClean="0"/>
              <a:t>Today:</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Introduction of PoE+ Standard – the new 802.3at PoE+ Standard will provide the additional power required for devices such as 802.11n Wireless Access Points</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dirty="0" smtClean="0">
                <a:solidFill>
                  <a:schemeClr val="bg1"/>
                </a:solidFill>
              </a:rPr>
              <a:t>‘Stackable Chassis’ model for edge – this is an Avaya key differentiator: our FAST (Flexible Advanced Stacking Technology) Switches offer the advantages typically associated with higher-priced Modular Switches</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dirty="0" smtClean="0">
                <a:solidFill>
                  <a:schemeClr val="bg1"/>
                </a:solidFill>
              </a:rPr>
              <a:t>Introduction of next generation core platform: VSP 9000 – the new VSP 9000 will redefine capacity and scalability for the high-end Data Center: up to 27Tbps and 240 10GbE ports per Chassis (up to 720 per Rack)</a:t>
            </a:r>
          </a:p>
          <a:p>
            <a:pPr marL="0" indent="0">
              <a:lnSpc>
                <a:spcPct val="70000"/>
              </a:lnSpc>
            </a:pPr>
            <a:endParaRPr lang="en-GB" b="1" dirty="0" smtClean="0"/>
          </a:p>
          <a:p>
            <a:pPr marL="0" indent="0">
              <a:lnSpc>
                <a:spcPct val="70000"/>
              </a:lnSpc>
              <a:buFont typeface="Webdings" pitchFamily="18" charset="2"/>
              <a:buNone/>
            </a:pPr>
            <a:endParaRPr lang="en-GB" dirty="0" smtClean="0"/>
          </a:p>
          <a:p>
            <a:pPr marL="0" indent="0">
              <a:lnSpc>
                <a:spcPct val="70000"/>
              </a:lnSpc>
              <a:buFont typeface="Webdings" pitchFamily="18" charset="2"/>
              <a:buNone/>
            </a:pPr>
            <a:r>
              <a:rPr lang="en-GB" dirty="0" smtClean="0"/>
              <a:t>Tomorrow:</a:t>
            </a:r>
            <a:endParaRPr lang="en-US" dirty="0" smtClean="0"/>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Introduction of a new, VSP-class Top-of-Rack Switch for high density 10GbE with uplinks options for multiple 10GbE, 40Gbe, and 100GbE</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Continued shift of R&amp;D to Stackable Chassis at the Edge – we’ll see further transition away from Modular Chassis; it simply makes much more sense to leverage our FAST-enabled Stackable Chassis solution rather than a classic Modular Switch</a:t>
            </a:r>
          </a:p>
          <a:p>
            <a:pPr marL="0" indent="0">
              <a:lnSpc>
                <a:spcPct val="70000"/>
              </a:lnSpc>
              <a:buFont typeface="Webdings" pitchFamily="18" charset="2"/>
              <a:buNone/>
            </a:pPr>
            <a:endParaRPr lang="en-GB" dirty="0" smtClean="0"/>
          </a:p>
          <a:p>
            <a:pPr marL="0" indent="0">
              <a:lnSpc>
                <a:spcPct val="70000"/>
              </a:lnSpc>
              <a:buFont typeface="Webdings" pitchFamily="18" charset="2"/>
              <a:buNone/>
            </a:pPr>
            <a:r>
              <a:rPr lang="en-GB" dirty="0" smtClean="0"/>
              <a:t>Beyond:</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PoE+ at the Edge – there could be further use made of PoE+ at the edge – beyond just 802.11n Access Points – and we’ll have the power budget to support this increase</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Application VPN and integrated Wireless Services into VSP 9000 – the VSP (the Virtual Service Platform) will provide a highly-efficient platform for advanced services.</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Introduction 40G &amp; 100G – the next evolution of Ethernet will be 40G and 100G interfaces, and this is the rationale behind the huge scalability that has been built into the VSP (as 240 x 10GbE only requires 2.4Tbps, but 240 x 100GbE requires 24Tbps)</a:t>
            </a:r>
          </a:p>
          <a:p>
            <a:pPr marL="0" marR="0" indent="0" algn="l" defTabSz="914400" rtl="0" eaLnBrk="0" fontAlgn="base" latinLnBrk="0" hangingPunct="0">
              <a:lnSpc>
                <a:spcPct val="70000"/>
              </a:lnSpc>
              <a:spcBef>
                <a:spcPct val="55000"/>
              </a:spcBef>
              <a:spcAft>
                <a:spcPct val="0"/>
              </a:spcAft>
              <a:buClr>
                <a:srgbClr val="000000"/>
              </a:buClr>
              <a:buSzTx/>
              <a:buFont typeface="Webdings" pitchFamily="18" charset="2"/>
              <a:buChar char="4"/>
              <a:tabLst/>
              <a:defRPr/>
            </a:pPr>
            <a:r>
              <a:rPr lang="en-GB" sz="1100" kern="1200" dirty="0" smtClean="0">
                <a:solidFill>
                  <a:schemeClr val="bg1"/>
                </a:solidFill>
                <a:latin typeface="+mn-lt"/>
                <a:ea typeface="+mn-ea"/>
                <a:cs typeface="+mn-cs"/>
              </a:rPr>
              <a:t>Interface with Security, CCTV, &amp; Environmental systems - there is a drive to port Security and Facilities systems from proprietary infrastructure to IP/Ethernet, and therefore these will increasingly be directly connected to the Wiring Closet Switch; there's obvious advantages in this, but also certain responsibilities that we will take on.</a:t>
            </a:r>
          </a:p>
        </p:txBody>
      </p:sp>
      <p:sp>
        <p:nvSpPr>
          <p:cNvPr id="4" name="Slide Number Placeholder 3"/>
          <p:cNvSpPr>
            <a:spLocks noGrp="1"/>
          </p:cNvSpPr>
          <p:nvPr>
            <p:ph type="sldNum" sz="quarter" idx="10"/>
          </p:nvPr>
        </p:nvSpPr>
        <p:spPr/>
        <p:txBody>
          <a:bodyPr/>
          <a:lstStyle/>
          <a:p>
            <a:fld id="{2A8F9EB0-27AD-4D72-B1BB-CF023681D7F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Rot="1" noChangeAspect="1" noChangeArrowheads="1" noTextEdit="1"/>
          </p:cNvSpPr>
          <p:nvPr>
            <p:ph type="sldImg"/>
          </p:nvPr>
        </p:nvSpPr>
        <p:spPr>
          <a:xfrm>
            <a:off x="1392238" y="609600"/>
            <a:ext cx="4073525" cy="3055938"/>
          </a:xfrm>
          <a:ln/>
        </p:spPr>
      </p:sp>
      <p:sp>
        <p:nvSpPr>
          <p:cNvPr id="30725"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indent="0">
              <a:buNone/>
            </a:pPr>
            <a:r>
              <a:rPr lang="en-GB" b="1" dirty="0" smtClean="0"/>
              <a:t>Enabling Services for the Avaya VENA solution</a:t>
            </a:r>
            <a:endParaRPr lang="en-IE" b="1" dirty="0" smtClean="0"/>
          </a:p>
          <a:p>
            <a:pPr marL="0" indent="0">
              <a:buNone/>
            </a:pPr>
            <a:endParaRPr lang="en-IE" dirty="0" smtClean="0"/>
          </a:p>
          <a:p>
            <a:pPr marL="0" indent="0">
              <a:buNone/>
            </a:pPr>
            <a:r>
              <a:rPr lang="en-IE" dirty="0" smtClean="0"/>
              <a:t>The APS portfolio of service offers includes turnkey solutions, packaged services with fixed scope &amp; fixed price  and standalone service elements where we can work in conjunction with our business partners or customers to deliver a complete Data Centre or Campus solution. Either way, customers and/or partners will have access to these key elements that drive business value:</a:t>
            </a:r>
          </a:p>
          <a:p>
            <a:pPr marL="0" indent="0">
              <a:buNone/>
            </a:pPr>
            <a:endParaRPr lang="en-IE" dirty="0" smtClean="0"/>
          </a:p>
          <a:p>
            <a:pPr marL="285750" indent="-171450" eaLnBrk="1" hangingPunct="1">
              <a:spcBef>
                <a:spcPts val="300"/>
              </a:spcBef>
              <a:defRPr/>
            </a:pPr>
            <a:r>
              <a:rPr lang="en-US" dirty="0" smtClean="0"/>
              <a:t>The deepest level of expertise direct from the manufacturer</a:t>
            </a:r>
          </a:p>
          <a:p>
            <a:pPr marL="511175" lvl="1" indent="-171450" eaLnBrk="1" hangingPunct="1">
              <a:spcBef>
                <a:spcPts val="300"/>
              </a:spcBef>
              <a:defRPr/>
            </a:pPr>
            <a:r>
              <a:rPr lang="en-US" dirty="0" smtClean="0"/>
              <a:t>Extensive expertise in Data Centre</a:t>
            </a:r>
            <a:r>
              <a:rPr lang="en-US" baseline="0" dirty="0" smtClean="0"/>
              <a:t> and Campus solutions</a:t>
            </a:r>
            <a:endParaRPr lang="en-US" dirty="0" smtClean="0"/>
          </a:p>
          <a:p>
            <a:pPr marL="511175" lvl="1" indent="-171450" eaLnBrk="1" hangingPunct="1">
              <a:spcBef>
                <a:spcPts val="300"/>
              </a:spcBef>
              <a:defRPr/>
            </a:pPr>
            <a:r>
              <a:rPr lang="en-US" dirty="0" smtClean="0"/>
              <a:t>Very strong best practices that are being deployed in several key industries, including financial services, healthcare, state and local government</a:t>
            </a:r>
          </a:p>
          <a:p>
            <a:pPr marL="511175" lvl="1" indent="-171450" eaLnBrk="1" hangingPunct="1">
              <a:spcBef>
                <a:spcPts val="300"/>
              </a:spcBef>
              <a:defRPr/>
            </a:pPr>
            <a:endParaRPr lang="en-US" dirty="0" smtClean="0"/>
          </a:p>
          <a:p>
            <a:pPr marL="114300" lvl="0" indent="-171450" eaLnBrk="1" hangingPunct="1">
              <a:spcBef>
                <a:spcPts val="300"/>
              </a:spcBef>
              <a:defRPr/>
            </a:pPr>
            <a:r>
              <a:rPr lang="en-IE" dirty="0" smtClean="0"/>
              <a:t>Fixed Priced and Fixed Scope suite</a:t>
            </a:r>
            <a:r>
              <a:rPr lang="en-IE" baseline="0" dirty="0" smtClean="0"/>
              <a:t> of services for both direct customers and partners enabling Ease of Business through simplified quote, simplified ordering and simplified presentation of services.</a:t>
            </a:r>
          </a:p>
          <a:p>
            <a:pPr marL="114300" lvl="0" indent="-171450" eaLnBrk="1" hangingPunct="1">
              <a:spcBef>
                <a:spcPts val="300"/>
              </a:spcBef>
              <a:defRPr/>
            </a:pPr>
            <a:endParaRPr lang="en-IE" baseline="0" dirty="0" smtClean="0"/>
          </a:p>
          <a:p>
            <a:pPr marL="114300" lvl="0" indent="-171450" eaLnBrk="1" hangingPunct="1">
              <a:spcBef>
                <a:spcPts val="300"/>
              </a:spcBef>
              <a:defRPr/>
            </a:pPr>
            <a:r>
              <a:rPr lang="en-US" dirty="0" smtClean="0"/>
              <a:t>Financial models are certainly designed to demonstrate ROI/TCO for the customer. </a:t>
            </a:r>
          </a:p>
          <a:p>
            <a:pPr marL="114300" lvl="0" indent="-171450" eaLnBrk="1" hangingPunct="1">
              <a:spcBef>
                <a:spcPts val="300"/>
              </a:spcBef>
              <a:defRPr/>
            </a:pPr>
            <a:endParaRPr lang="en-US" dirty="0" smtClean="0"/>
          </a:p>
          <a:p>
            <a:pPr marL="114300" lvl="0" indent="-171450" eaLnBrk="1" hangingPunct="1">
              <a:spcBef>
                <a:spcPts val="300"/>
              </a:spcBef>
              <a:defRPr/>
            </a:pPr>
            <a:r>
              <a:rPr lang="en-US" dirty="0" smtClean="0"/>
              <a:t>When it comes to ‘Go to Market’ Models, Avaya Professional Services are </a:t>
            </a:r>
            <a:r>
              <a:rPr lang="en-IE" baseline="0" dirty="0" smtClean="0"/>
              <a:t>presented in such a way that Customers or Partners can purchase services from Avaya that provide a full turnkey deployment or purchase services to augment their existing capabilities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Font typeface="Webdings" pitchFamily="18" charset="2"/>
              <a:buNone/>
            </a:pPr>
            <a:r>
              <a:rPr lang="en-GB" b="1" dirty="0" smtClean="0"/>
              <a:t>Tested &amp; Verified</a:t>
            </a:r>
          </a:p>
          <a:p>
            <a:pPr>
              <a:buFont typeface="Webdings" pitchFamily="18" charset="2"/>
              <a:buNone/>
            </a:pPr>
            <a:endParaRPr lang="en-GB" dirty="0" smtClean="0"/>
          </a:p>
          <a:p>
            <a:pPr>
              <a:buFont typeface="Webdings" pitchFamily="18" charset="2"/>
              <a:buNone/>
            </a:pPr>
            <a:r>
              <a:rPr lang="en-GB" dirty="0" smtClean="0"/>
              <a:t>Avaya appreciates that End Users are often bombarded with the market claims of all the different Vendors, hence we have concentrated on independent testing of all of our key differentiators and technical claims-to-fame.  This way, End Users do not have to take our word for it, they can go and see for themselves how we stack-up against the opposition (and their marketing machines).</a:t>
            </a:r>
          </a:p>
          <a:p>
            <a:pPr>
              <a:buFont typeface="Webdings" pitchFamily="18" charset="2"/>
              <a:buNone/>
            </a:pPr>
            <a:endParaRPr lang="en-GB" dirty="0" smtClean="0"/>
          </a:p>
          <a:p>
            <a:pPr>
              <a:buFont typeface="Webdings" pitchFamily="18" charset="2"/>
              <a:buNone/>
            </a:pPr>
            <a:r>
              <a:rPr lang="en-GB" dirty="0" smtClean="0"/>
              <a:t>Note: these Reports are freely available from </a:t>
            </a:r>
            <a:r>
              <a:rPr lang="en-GB" baseline="0" dirty="0" smtClean="0"/>
              <a:t>avaya.com.</a:t>
            </a:r>
            <a:endParaRPr lang="en-GB"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buFont typeface="Webdings" pitchFamily="18" charset="2"/>
              <a:buNone/>
            </a:pPr>
            <a:endParaRPr lang="en-GB" dirty="0" smtClean="0"/>
          </a:p>
        </p:txBody>
      </p:sp>
      <p:sp>
        <p:nvSpPr>
          <p:cNvPr id="4" name="Slide Number Placeholder 3"/>
          <p:cNvSpPr>
            <a:spLocks noGrp="1"/>
          </p:cNvSpPr>
          <p:nvPr>
            <p:ph type="sldNum" sz="quarter" idx="10"/>
          </p:nvPr>
        </p:nvSpPr>
        <p:spPr/>
        <p:txBody>
          <a:bodyPr/>
          <a:lstStyle/>
          <a:p>
            <a:fld id="{2A8F9EB0-27AD-4D72-B1BB-CF023681D7F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defRPr/>
            </a:pPr>
            <a:r>
              <a:rPr lang="en-US" dirty="0" smtClean="0"/>
              <a:t>Devices, applications and communications have rapidly changed in the last decade and yet the network is the one area that has seemed to lag behind.  And the challenge is that these new apps, these new devices, and this new way of communicating is </a:t>
            </a:r>
            <a:r>
              <a:rPr lang="en-US" u="sng" dirty="0" smtClean="0"/>
              <a:t>just not going to work on a 10 year old network.  </a:t>
            </a:r>
          </a:p>
          <a:p>
            <a:pPr>
              <a:defRPr/>
            </a:pPr>
            <a:endParaRPr lang="en-US" dirty="0" smtClean="0"/>
          </a:p>
          <a:p>
            <a:pPr>
              <a:defRPr/>
            </a:pPr>
            <a:r>
              <a:rPr lang="en-US" dirty="0" smtClean="0"/>
              <a:t>How long does it take you today to roll out a new application today?   Many companies we are talking to say that it takes about 6 months on average.  This is too long for the emerging workforce, that is used to, and demanding, speed and agility.  Let’s also look at the past and the transition from TDM to voice over IP.  This transition has taken 10 years.  Most of the challenges in rolling out VoIP are related to the network.  Making sure that </a:t>
            </a:r>
            <a:r>
              <a:rPr lang="en-US" dirty="0" err="1" smtClean="0"/>
              <a:t>QoS</a:t>
            </a:r>
            <a:r>
              <a:rPr lang="en-US" dirty="0" smtClean="0"/>
              <a:t> is provisioned correctly, that the appropriate amount of bandwidth is available,  and that resiliency and redundancy is built into the network are all network-dependent.  </a:t>
            </a:r>
          </a:p>
          <a:p>
            <a:pPr>
              <a:defRPr/>
            </a:pPr>
            <a:endParaRPr lang="en-US" dirty="0" smtClean="0"/>
          </a:p>
          <a:p>
            <a:pPr>
              <a:defRPr/>
            </a:pPr>
            <a:r>
              <a:rPr lang="en-US" dirty="0" smtClean="0"/>
              <a:t>The transition from voice to UC and full mobile and video collaboration cannot take 10 years.  The network needs to change to facilitate this massive change in communications rather than hinder it.  The network has to change to be the enabler of business objectives rather than just a necessary evil.  </a:t>
            </a:r>
          </a:p>
          <a:p>
            <a:pPr>
              <a:defRPr/>
            </a:pPr>
            <a:endParaRPr lang="en-US" dirty="0" smtClean="0"/>
          </a:p>
          <a:p>
            <a:pPr>
              <a:defRPr/>
            </a:pPr>
            <a:r>
              <a:rPr lang="en-US" dirty="0" smtClean="0"/>
              <a:t>What is needed is a much simpler network.  One that can provide all the reliability that you need for real-time, mobile communications without adding cost and complexity.  A network that enables the mobile workforce and allows users to connect to applications on whatever mobile device they want - simply and securely.  A network that enables IT to roll out applications faster.  Reducing time to service from months or weeks to just minutes provides users with a more “consumer-like” network experience.  A finally, in today’s do more with less environment we need to deliver a network that will reduce costs both from a CAPEX and OPEX perspective.</a:t>
            </a:r>
          </a:p>
        </p:txBody>
      </p:sp>
      <p:sp>
        <p:nvSpPr>
          <p:cNvPr id="4" name="Slide Number Placeholder 3"/>
          <p:cNvSpPr>
            <a:spLocks noGrp="1"/>
          </p:cNvSpPr>
          <p:nvPr>
            <p:ph type="sldNum" sz="quarter" idx="10"/>
          </p:nvPr>
        </p:nvSpPr>
        <p:spPr/>
        <p:txBody>
          <a:bodyPr/>
          <a:lstStyle/>
          <a:p>
            <a:fld id="{2A8F9EB0-27AD-4D72-B1BB-CF023681D7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a:lnSpc>
                <a:spcPct val="80000"/>
              </a:lnSpc>
              <a:buFont typeface="Webdings" pitchFamily="18" charset="2"/>
              <a:buNone/>
            </a:pPr>
            <a:r>
              <a:rPr lang="en-GB" dirty="0" smtClean="0"/>
              <a:t>Avaya’s unique product and value offering allows Avaya the ability to serve the entire Enterprise market from campus to data centre to branch. Avaya’s data networking portfolio is grouped into five broad areas:  </a:t>
            </a:r>
            <a:endParaRPr lang="en-US" dirty="0" smtClean="0"/>
          </a:p>
          <a:p>
            <a:pPr>
              <a:lnSpc>
                <a:spcPct val="80000"/>
              </a:lnSpc>
              <a:buFont typeface="Webdings" pitchFamily="18" charset="2"/>
              <a:buNone/>
            </a:pPr>
            <a:endParaRPr lang="en-US" dirty="0" smtClean="0"/>
          </a:p>
          <a:p>
            <a:pPr>
              <a:lnSpc>
                <a:spcPct val="80000"/>
              </a:lnSpc>
            </a:pPr>
            <a:r>
              <a:rPr lang="en-GB" dirty="0" smtClean="0"/>
              <a:t>Ethernet Switching – a range of Modular &amp; Stackable Chassis LAN Switches for Data centre, Core, Edge, and Branch applications</a:t>
            </a:r>
          </a:p>
          <a:p>
            <a:pPr>
              <a:lnSpc>
                <a:spcPct val="80000"/>
              </a:lnSpc>
              <a:buFont typeface="Webdings" pitchFamily="18" charset="2"/>
              <a:buNone/>
            </a:pPr>
            <a:endParaRPr lang="en-US" dirty="0" smtClean="0"/>
          </a:p>
          <a:p>
            <a:pPr>
              <a:lnSpc>
                <a:spcPct val="80000"/>
              </a:lnSpc>
            </a:pPr>
            <a:r>
              <a:rPr lang="en-GB" dirty="0" smtClean="0"/>
              <a:t>Wireless Networking – a complete solution enabling Enterprises to deploy Wireless coverage with a secure, cost-effective and highly scalable infrastructure</a:t>
            </a:r>
          </a:p>
          <a:p>
            <a:pPr>
              <a:lnSpc>
                <a:spcPct val="80000"/>
              </a:lnSpc>
            </a:pPr>
            <a:endParaRPr lang="en-US" dirty="0" smtClean="0"/>
          </a:p>
          <a:p>
            <a:pPr>
              <a:lnSpc>
                <a:spcPct val="80000"/>
              </a:lnSpc>
            </a:pPr>
            <a:r>
              <a:rPr lang="en-GB" dirty="0" smtClean="0"/>
              <a:t>Unified Branch – a range of Routers and VPN Appliances that provide secure remote connectivity and application support for Branches and individuals</a:t>
            </a:r>
          </a:p>
          <a:p>
            <a:pPr>
              <a:lnSpc>
                <a:spcPct val="80000"/>
              </a:lnSpc>
              <a:buFont typeface="Webdings" pitchFamily="18" charset="2"/>
              <a:buNone/>
            </a:pPr>
            <a:endParaRPr lang="en-US" dirty="0" smtClean="0"/>
          </a:p>
          <a:p>
            <a:pPr>
              <a:lnSpc>
                <a:spcPct val="80000"/>
              </a:lnSpc>
            </a:pPr>
            <a:r>
              <a:rPr lang="en-GB" dirty="0" smtClean="0"/>
              <a:t>Access Control – solutions that integrate with current network infrastructures to provide the central policy decision to enforce role-based Access Control to the network</a:t>
            </a:r>
          </a:p>
          <a:p>
            <a:pPr>
              <a:lnSpc>
                <a:spcPct val="80000"/>
              </a:lnSpc>
              <a:buFont typeface="Webdings" pitchFamily="18" charset="2"/>
              <a:buNone/>
            </a:pPr>
            <a:endParaRPr lang="en-US" dirty="0" smtClean="0"/>
          </a:p>
          <a:p>
            <a:pPr>
              <a:lnSpc>
                <a:spcPct val="80000"/>
              </a:lnSpc>
            </a:pPr>
            <a:r>
              <a:rPr lang="en-GB" dirty="0" smtClean="0"/>
              <a:t>Unified Management – providing support for data and voice networks as well as heterogeneous network infrastructures, simplifying the requirements associated with managing faults, configuration, accounting, performance and security</a:t>
            </a:r>
            <a:endParaRPr lang="en-US" dirty="0" smtClean="0"/>
          </a:p>
          <a:p>
            <a:pPr>
              <a:lnSpc>
                <a:spcPct val="80000"/>
              </a:lnSpc>
              <a:buFont typeface="Webdings" pitchFamily="18" charset="2"/>
              <a:buNone/>
            </a:pPr>
            <a:endParaRPr lang="en-US" dirty="0" smtClean="0"/>
          </a:p>
          <a:p>
            <a:pPr>
              <a:lnSpc>
                <a:spcPct val="80000"/>
              </a:lnSpc>
              <a:buFont typeface="Webdings" pitchFamily="18" charset="2"/>
              <a:buNone/>
            </a:pPr>
            <a:r>
              <a:rPr lang="en-GB" dirty="0" smtClean="0"/>
              <a:t>A key element of our portfolio is the ability of our products and solutions to scale across the Enterprise – delivering a consistent set of services to the business regardless of “size” or “geography”. </a:t>
            </a:r>
            <a:endParaRPr lang="en-US" dirty="0" smtClean="0"/>
          </a:p>
          <a:p>
            <a:pPr>
              <a:lnSpc>
                <a:spcPct val="80000"/>
              </a:lnSpc>
              <a:buFont typeface="Webdings" pitchFamily="18" charset="2"/>
              <a:buNone/>
            </a:pPr>
            <a:endParaRPr lang="en-US" dirty="0" smtClean="0"/>
          </a:p>
          <a:p>
            <a:pPr>
              <a:lnSpc>
                <a:spcPct val="80000"/>
              </a:lnSpc>
              <a:buFont typeface="Webdings" pitchFamily="18" charset="2"/>
              <a:buNone/>
            </a:pPr>
            <a:r>
              <a:rPr lang="en-GB" dirty="0" smtClean="0"/>
              <a:t>We’ll now look at the high level product roadmap for each of the portfolio areas…</a:t>
            </a:r>
          </a:p>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Rot="1" noChangeAspect="1" noChangeArrowheads="1" noTextEdit="1"/>
          </p:cNvSpPr>
          <p:nvPr>
            <p:ph type="sldImg"/>
          </p:nvPr>
        </p:nvSpPr>
        <p:spPr>
          <a:xfrm>
            <a:off x="1392238" y="609600"/>
            <a:ext cx="4073525" cy="3055938"/>
          </a:xfrm>
          <a:ln/>
        </p:spPr>
      </p:sp>
      <p:sp>
        <p:nvSpPr>
          <p:cNvPr id="30725" name="Rectangle 3"/>
          <p:cNvSpPr>
            <a:spLocks noGrp="1" noChangeArrowheads="1"/>
          </p:cNvSpPr>
          <p:nvPr>
            <p:ph type="body" idx="1"/>
          </p:nvPr>
        </p:nvSpPr>
        <p:spPr>
          <a:noFill/>
          <a:ln/>
        </p:spPr>
        <p:txBody>
          <a:bodyPr/>
          <a:lstStyle/>
          <a:p>
            <a:pPr>
              <a:lnSpc>
                <a:spcPct val="70000"/>
              </a:lnSpc>
              <a:buFont typeface="Webdings" pitchFamily="18" charset="2"/>
              <a:buNone/>
            </a:pP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Rot="1" noChangeAspect="1" noChangeArrowheads="1" noTextEdit="1"/>
          </p:cNvSpPr>
          <p:nvPr>
            <p:ph type="sldImg"/>
          </p:nvPr>
        </p:nvSpPr>
        <p:spPr>
          <a:xfrm>
            <a:off x="1392238" y="609600"/>
            <a:ext cx="4073525" cy="3055938"/>
          </a:xfrm>
          <a:ln/>
        </p:spPr>
      </p:sp>
      <p:sp>
        <p:nvSpPr>
          <p:cNvPr id="30725" name="Rectangle 3"/>
          <p:cNvSpPr>
            <a:spLocks noGrp="1" noChangeArrowheads="1"/>
          </p:cNvSpPr>
          <p:nvPr>
            <p:ph type="body" idx="1"/>
          </p:nvPr>
        </p:nvSpPr>
        <p:spPr>
          <a:noFill/>
          <a:ln/>
        </p:spPr>
        <p:txBody>
          <a:bodyPr/>
          <a:lstStyle/>
          <a:p>
            <a:pPr>
              <a:buFont typeface="Webdings" pitchFamily="18" charset="2"/>
              <a:buNone/>
              <a:defRPr/>
            </a:pPr>
            <a:r>
              <a:rPr lang="en-GB" b="1" dirty="0" smtClean="0"/>
              <a:t>Extending Virtualized Services</a:t>
            </a:r>
          </a:p>
          <a:p>
            <a:pPr>
              <a:buFont typeface="Webdings" pitchFamily="18" charset="2"/>
              <a:buNone/>
              <a:defRPr/>
            </a:pPr>
            <a:endParaRPr lang="en-GB" b="1" dirty="0" smtClean="0"/>
          </a:p>
          <a:p>
            <a:pPr>
              <a:buFont typeface="Webdings" pitchFamily="18" charset="2"/>
              <a:buNone/>
              <a:defRPr/>
            </a:pPr>
            <a:r>
              <a:rPr lang="en-GB" b="1" dirty="0" smtClean="0"/>
              <a:t>Simplified Configuration &amp; Management including efficient service activation – free of error &amp; delay. </a:t>
            </a:r>
            <a:endParaRPr lang="en-GB" dirty="0" smtClean="0"/>
          </a:p>
          <a:p>
            <a:pPr>
              <a:buFont typeface="Webdings" pitchFamily="18" charset="2"/>
              <a:buNone/>
              <a:defRPr/>
            </a:pPr>
            <a:endParaRPr lang="en-GB" dirty="0" smtClean="0"/>
          </a:p>
          <a:p>
            <a:pPr>
              <a:buFont typeface="Webdings" pitchFamily="18" charset="2"/>
              <a:buNone/>
              <a:defRPr/>
            </a:pPr>
            <a:r>
              <a:rPr lang="en-GB" dirty="0" smtClean="0"/>
              <a:t>As virtualization becomes more widely deployed, networks will inherently become much more dynamic than they are today.  Having an end-to-end solution that simplifies the perpetual adds, moves and changes within a network is critical - especially given the fact that human error in provisioning services accounts for almost 40% </a:t>
            </a:r>
            <a:r>
              <a:rPr lang="en-US" dirty="0" smtClean="0"/>
              <a:t> </a:t>
            </a:r>
            <a:r>
              <a:rPr lang="en-GB" dirty="0" smtClean="0"/>
              <a:t>of all network downtime.</a:t>
            </a:r>
            <a:r>
              <a:rPr lang="en-US" dirty="0" smtClean="0"/>
              <a:t>   </a:t>
            </a:r>
            <a:r>
              <a:rPr lang="en-GB" dirty="0" smtClean="0"/>
              <a:t>This is just as important in the campus network as it is in the Data Center; Avaya, like our customers, understand that availability is an end-to-end equation.</a:t>
            </a:r>
          </a:p>
          <a:p>
            <a:pPr>
              <a:buFont typeface="Webdings" pitchFamily="18" charset="2"/>
              <a:buNone/>
              <a:defRPr/>
            </a:pPr>
            <a:r>
              <a:rPr lang="en-GB" dirty="0" smtClean="0"/>
              <a:t> </a:t>
            </a:r>
          </a:p>
          <a:p>
            <a:pPr>
              <a:buFont typeface="Webdings" pitchFamily="18" charset="2"/>
              <a:buNone/>
              <a:defRPr/>
            </a:pPr>
            <a:r>
              <a:rPr lang="en-GB" dirty="0" smtClean="0"/>
              <a:t>With VENA, </a:t>
            </a:r>
            <a:r>
              <a:rPr lang="en-US" dirty="0" smtClean="0"/>
              <a:t>virtual networks can be created </a:t>
            </a:r>
            <a:r>
              <a:rPr lang="en-US" u="none" dirty="0" smtClean="0"/>
              <a:t>in seconds </a:t>
            </a:r>
            <a:r>
              <a:rPr lang="en-US" dirty="0" smtClean="0"/>
              <a:t>with single touch provisioning.  The core is built out </a:t>
            </a:r>
            <a:r>
              <a:rPr lang="en-US" u="none" dirty="0" smtClean="0"/>
              <a:t>one time </a:t>
            </a:r>
            <a:r>
              <a:rPr lang="en-US" dirty="0" smtClean="0"/>
              <a:t>and when new virtual networks are required - supporting new applications or new communities of interest - they are provisioned solely at the edge of the network without requiring any manual change of the core.  This dramatically reduces service activation </a:t>
            </a:r>
            <a:r>
              <a:rPr lang="en-US" u="none" dirty="0" smtClean="0"/>
              <a:t>from the </a:t>
            </a:r>
            <a:r>
              <a:rPr lang="en-US" dirty="0" smtClean="0"/>
              <a:t>days and months necessitated by today’s legacy networks.  Also, it essentially eliminates the human error factor and thereby increases availability.</a:t>
            </a:r>
          </a:p>
          <a:p>
            <a:pPr>
              <a:buFont typeface="Webdings" pitchFamily="18" charset="2"/>
              <a:buNone/>
              <a:defRPr/>
            </a:pPr>
            <a:endParaRPr lang="en-GB" dirty="0" smtClean="0"/>
          </a:p>
          <a:p>
            <a:pPr>
              <a:buFont typeface="Webdings" pitchFamily="18" charset="2"/>
              <a:buNone/>
              <a:defRPr/>
            </a:pPr>
            <a:r>
              <a:rPr lang="en-US" dirty="0" smtClean="0"/>
              <a:t> </a:t>
            </a:r>
            <a:endParaRPr lang="en-GB" dirty="0" smtClean="0"/>
          </a:p>
          <a:p>
            <a:pPr>
              <a:buFont typeface="Webdings" pitchFamily="18" charset="2"/>
              <a:buNone/>
              <a:defRPr/>
            </a:pPr>
            <a:r>
              <a:rPr lang="en-GB" b="1" dirty="0" smtClean="0"/>
              <a:t>Optimized Traffic Separation - Ensures multi-tenant partitioning &amp; regulatory compliance</a:t>
            </a:r>
            <a:endParaRPr lang="en-GB" dirty="0" smtClean="0"/>
          </a:p>
          <a:p>
            <a:pPr>
              <a:buFont typeface="Webdings" pitchFamily="18" charset="2"/>
              <a:buNone/>
              <a:defRPr/>
            </a:pPr>
            <a:r>
              <a:rPr lang="en-GB" b="1" dirty="0" smtClean="0"/>
              <a:t> </a:t>
            </a:r>
            <a:endParaRPr lang="en-GB" dirty="0" smtClean="0"/>
          </a:p>
          <a:p>
            <a:pPr>
              <a:buFont typeface="Webdings" pitchFamily="18" charset="2"/>
              <a:buNone/>
              <a:defRPr/>
            </a:pPr>
            <a:r>
              <a:rPr lang="en-US" dirty="0" smtClean="0"/>
              <a:t>In many organizations, there is a business requirement for separation of traffic. This could be for regulatory or security reasons, or it could be because a central IT organization supports departments or subsidiary companies – each with their own unique needs – but there is a common need to access a common set of business services.  With the extension of VENA into the campus network, setting up these distinct communities is both simplified and optimized.  Now, traffic separation can be truly end-to-end, </a:t>
            </a:r>
            <a:r>
              <a:rPr lang="en-US" u="sng" dirty="0" smtClean="0"/>
              <a:t>without</a:t>
            </a:r>
            <a:r>
              <a:rPr lang="en-US" dirty="0" smtClean="0"/>
              <a:t> traffic being re-combined into shared networks within the core; a very common requirement within legacy networks.</a:t>
            </a:r>
          </a:p>
          <a:p>
            <a:pPr>
              <a:buFont typeface="Webdings" pitchFamily="18" charset="2"/>
              <a:buNone/>
              <a:defRPr/>
            </a:pPr>
            <a:endParaRPr lang="en-GB" dirty="0" smtClean="0"/>
          </a:p>
          <a:p>
            <a:pPr>
              <a:buFont typeface="Webdings" pitchFamily="18" charset="2"/>
              <a:buNone/>
              <a:defRPr/>
            </a:pPr>
            <a:r>
              <a:rPr lang="en-GB" b="1" dirty="0" smtClean="0"/>
              <a:t>  </a:t>
            </a:r>
            <a:endParaRPr lang="en-GB" dirty="0" smtClean="0"/>
          </a:p>
          <a:p>
            <a:pPr>
              <a:buFont typeface="Webdings" pitchFamily="18" charset="2"/>
              <a:buNone/>
              <a:defRPr/>
            </a:pPr>
            <a:r>
              <a:rPr lang="en-GB" b="1" dirty="0" smtClean="0"/>
              <a:t>Creation of the only optimized </a:t>
            </a:r>
            <a:r>
              <a:rPr lang="en-GB" b="1" u="none" dirty="0" smtClean="0"/>
              <a:t>end-to-end</a:t>
            </a:r>
            <a:r>
              <a:rPr lang="en-GB" b="1" dirty="0" smtClean="0"/>
              <a:t> cloud architecture</a:t>
            </a:r>
            <a:r>
              <a:rPr lang="en-GB" dirty="0" smtClean="0"/>
              <a:t> </a:t>
            </a:r>
          </a:p>
          <a:p>
            <a:pPr>
              <a:buFont typeface="Webdings" pitchFamily="18" charset="2"/>
              <a:buNone/>
              <a:defRPr/>
            </a:pPr>
            <a:r>
              <a:rPr lang="en-GB" dirty="0" smtClean="0"/>
              <a:t> </a:t>
            </a:r>
          </a:p>
          <a:p>
            <a:pPr>
              <a:buFont typeface="Webdings" pitchFamily="18" charset="2"/>
              <a:buNone/>
              <a:defRPr/>
            </a:pPr>
            <a:r>
              <a:rPr lang="en-GB" dirty="0" smtClean="0"/>
              <a:t>We are the only vendor creating an </a:t>
            </a:r>
            <a:r>
              <a:rPr lang="en-GB" u="none" dirty="0" smtClean="0"/>
              <a:t>enterprise-wide</a:t>
            </a:r>
            <a:r>
              <a:rPr lang="en-GB" dirty="0" smtClean="0"/>
              <a:t> model for delivering highly resilient access to applications and services with light-touch provisioning.  This ultimately reduces operational expenses and simplifies the overall management of the infrastructure.  Avaya has defined a single, consistent model that spans from user to content, one that retains the most efficient elements of our proven always-on heritage, together with the advantages of a sophisticated, standards-based and carrier-proven capability.  Crucially the Avaya VENA solution does not suffer from the limitations of single points-of-failure and the need to interconnect differing forms of technology as per our rivals, one for the Data Center and others for the Campus and MAN/WAN.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231775" marR="0" indent="-231775" algn="l" defTabSz="914400" rtl="0" eaLnBrk="0" fontAlgn="base" latinLnBrk="0" hangingPunct="0">
              <a:lnSpc>
                <a:spcPct val="70000"/>
              </a:lnSpc>
              <a:spcBef>
                <a:spcPct val="55000"/>
              </a:spcBef>
              <a:spcAft>
                <a:spcPct val="0"/>
              </a:spcAft>
              <a:buClr>
                <a:srgbClr val="000000"/>
              </a:buClr>
              <a:buSzTx/>
              <a:buFont typeface="Webdings" pitchFamily="18" charset="2"/>
              <a:buNone/>
              <a:tabLst/>
              <a:defRPr/>
            </a:pPr>
            <a:r>
              <a:rPr lang="en-US" sz="1100" b="1" kern="1200" dirty="0" smtClean="0">
                <a:solidFill>
                  <a:srgbClr val="000000"/>
                </a:solidFill>
                <a:latin typeface="Arial" pitchFamily="34" charset="0"/>
                <a:ea typeface="+mn-ea"/>
                <a:cs typeface="+mn-cs"/>
              </a:rPr>
              <a:t>Empowering the Cloud</a:t>
            </a:r>
          </a:p>
          <a:p>
            <a:pPr marL="231775" marR="0" indent="-231775" algn="l" defTabSz="914400" rtl="0" eaLnBrk="0" fontAlgn="base" latinLnBrk="0" hangingPunct="0">
              <a:lnSpc>
                <a:spcPct val="70000"/>
              </a:lnSpc>
              <a:spcBef>
                <a:spcPct val="55000"/>
              </a:spcBef>
              <a:spcAft>
                <a:spcPct val="0"/>
              </a:spcAft>
              <a:buClr>
                <a:srgbClr val="000000"/>
              </a:buClr>
              <a:buSzTx/>
              <a:buFont typeface="Webdings" pitchFamily="18" charset="2"/>
              <a:buNone/>
              <a:tabLst/>
              <a:defRPr/>
            </a:pPr>
            <a:endParaRPr lang="en-US" sz="1100" kern="1200" dirty="0" smtClean="0">
              <a:solidFill>
                <a:srgbClr val="000000"/>
              </a:solidFill>
              <a:latin typeface="Arial" pitchFamily="34" charset="0"/>
              <a:ea typeface="+mn-ea"/>
              <a:cs typeface="+mn-cs"/>
            </a:endParaRPr>
          </a:p>
          <a:p>
            <a:pPr marL="231775" marR="0" indent="-231775" algn="l" defTabSz="914400" rtl="0" eaLnBrk="0" fontAlgn="base" latinLnBrk="0" hangingPunct="0">
              <a:lnSpc>
                <a:spcPct val="70000"/>
              </a:lnSpc>
              <a:spcBef>
                <a:spcPct val="55000"/>
              </a:spcBef>
              <a:spcAft>
                <a:spcPct val="0"/>
              </a:spcAft>
              <a:buClr>
                <a:srgbClr val="000000"/>
              </a:buClr>
              <a:buSzTx/>
              <a:buFont typeface="Webdings" pitchFamily="18" charset="2"/>
              <a:buNone/>
              <a:tabLst/>
              <a:defRPr/>
            </a:pPr>
            <a:r>
              <a:rPr lang="en-US" sz="1100" kern="1200" dirty="0" smtClean="0">
                <a:solidFill>
                  <a:srgbClr val="000000"/>
                </a:solidFill>
                <a:latin typeface="Arial" pitchFamily="34" charset="0"/>
                <a:ea typeface="+mn-ea"/>
                <a:cs typeface="+mn-cs"/>
              </a:rPr>
              <a:t>Most enterprises are looking at ways to reduce cost and improve time to service. Most also are looking for ways to improve the operational efficiency of the data center. Wouldn’t it be nice if you could deploy a new application across multiple data centers in an instant? Wouldn’t it be nice if we could allow IT the ability to simply say “yes’ when there is a new application or service needing to be deployed on the network..? </a:t>
            </a:r>
          </a:p>
          <a:p>
            <a:pPr marL="231775" marR="0" indent="-231775" algn="l" defTabSz="914400" rtl="0" eaLnBrk="0" fontAlgn="base" latinLnBrk="0" hangingPunct="0">
              <a:lnSpc>
                <a:spcPct val="70000"/>
              </a:lnSpc>
              <a:spcBef>
                <a:spcPct val="55000"/>
              </a:spcBef>
              <a:spcAft>
                <a:spcPct val="0"/>
              </a:spcAft>
              <a:buClr>
                <a:srgbClr val="000000"/>
              </a:buClr>
              <a:buSzTx/>
              <a:buFont typeface="Webdings" pitchFamily="18" charset="2"/>
              <a:buNone/>
              <a:tabLst/>
              <a:defRPr/>
            </a:pPr>
            <a:endParaRPr lang="en-US" sz="1100" kern="1200" dirty="0" smtClean="0">
              <a:solidFill>
                <a:srgbClr val="000000"/>
              </a:solidFill>
              <a:latin typeface="Arial" pitchFamily="34" charset="0"/>
              <a:ea typeface="+mn-ea"/>
              <a:cs typeface="+mn-cs"/>
            </a:endParaRPr>
          </a:p>
          <a:p>
            <a:pPr marL="231775" marR="0" indent="-231775" algn="l" defTabSz="914400" rtl="0" eaLnBrk="0" fontAlgn="base" latinLnBrk="0" hangingPunct="0">
              <a:lnSpc>
                <a:spcPct val="70000"/>
              </a:lnSpc>
              <a:spcBef>
                <a:spcPct val="55000"/>
              </a:spcBef>
              <a:spcAft>
                <a:spcPct val="0"/>
              </a:spcAft>
              <a:buClr>
                <a:srgbClr val="000000"/>
              </a:buClr>
              <a:buSzTx/>
              <a:buFont typeface="Webdings" pitchFamily="18" charset="2"/>
              <a:buNone/>
              <a:tabLst/>
              <a:defRPr/>
            </a:pPr>
            <a:r>
              <a:rPr lang="en-US" sz="1100" kern="1200" dirty="0" smtClean="0">
                <a:solidFill>
                  <a:srgbClr val="000000"/>
                </a:solidFill>
                <a:latin typeface="Arial" pitchFamily="34" charset="0"/>
                <a:ea typeface="+mn-ea"/>
                <a:cs typeface="+mn-cs"/>
              </a:rPr>
              <a:t>With the Virtual Enterprise Network Architecture, Avaya is going to improve network uptime by delivering the infrastructure that creates the private cloud and nearly eliminate user-error network outages.  We are reducing the time to service with simple one touch provisioning and we are improving the data center efficiency with a tighter integration between applications and network virtualization.</a:t>
            </a:r>
            <a:r>
              <a:rPr lang="en-US" sz="1100" kern="1200" baseline="0" dirty="0" smtClean="0">
                <a:solidFill>
                  <a:srgbClr val="000000"/>
                </a:solidFill>
                <a:latin typeface="Arial" pitchFamily="34" charset="0"/>
                <a:ea typeface="+mn-ea"/>
                <a:cs typeface="+mn-cs"/>
              </a:rPr>
              <a:t>  </a:t>
            </a:r>
            <a:r>
              <a:rPr lang="en-US" sz="1100" kern="1200" dirty="0" smtClean="0">
                <a:solidFill>
                  <a:srgbClr val="000000"/>
                </a:solidFill>
                <a:latin typeface="Arial" pitchFamily="34" charset="0"/>
                <a:ea typeface="+mn-ea"/>
                <a:cs typeface="+mn-cs"/>
              </a:rPr>
              <a:t>We are reliably connecting users and content, with the lowest Total Cost of ownership in the industry.  With an Avaya data network, you will get more IT work for every dollar spent.</a:t>
            </a:r>
            <a:endParaRPr lang="en-GB" sz="1100" kern="1200" dirty="0" smtClean="0">
              <a:solidFill>
                <a:srgbClr val="000000"/>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2A8F9EB0-27AD-4D72-B1BB-CF023681D7F7}"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23BD419-6049-4DB5-B5BA-D2BCF73E2824}" type="datetime1">
              <a:rPr lang="en-US" smtClean="0"/>
              <a:pPr/>
              <a:t>18/01/2012</a:t>
            </a:fld>
            <a:endParaRPr lang="en-US"/>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grpSp>
        <p:nvGrpSpPr>
          <p:cNvPr id="8"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latin typeface="Arial" charset="0"/>
              </a:endParaRPr>
            </a:p>
          </p:txBody>
        </p:sp>
      </p:grpSp>
      <p:grpSp>
        <p:nvGrpSpPr>
          <p:cNvPr id="17"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chemeClr val="tx1"/>
                </a:solidFill>
                <a:latin typeface="Arial" charset="0"/>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chemeClr val="tx1"/>
                </a:solidFill>
                <a:latin typeface="Arial" charset="0"/>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chemeClr val="tx1"/>
                </a:solidFill>
                <a:latin typeface="Arial" charset="0"/>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3A94-501F-430F-9F24-22DB171F1A84}"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B8EF3-7915-4029-8188-B964D2222328}"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16FC-041D-4C73-A0CA-50E3B59E0A5D}" type="datetime1">
              <a:rPr lang="en-US" smtClean="0"/>
              <a:pPr/>
              <a:t>18/01/2012</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443AC4-C33A-411A-AFB6-6A67FA1ED1AC}" type="datetime1">
              <a:rPr lang="en-US" smtClean="0"/>
              <a:pPr/>
              <a:t>18/01/2012</a:t>
            </a:fld>
            <a:endParaRPr lang="en-US"/>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61EFF9-E965-4782-A371-B4051B6C04E4}" type="datetime1">
              <a:rPr lang="en-US" smtClean="0"/>
              <a:pPr/>
              <a:t>18/01/2012</a:t>
            </a:fld>
            <a:endParaRPr lang="en-US"/>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C11A07-B22F-4A12-B6AE-5480EFA744A1}" type="datetime1">
              <a:rPr lang="en-US" smtClean="0"/>
              <a:pPr/>
              <a:t>18/01/2012</a:t>
            </a:fld>
            <a:endParaRPr lang="en-US"/>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B2A23-AE32-4526-B049-6593DD3B16B2}" type="datetime1">
              <a:rPr lang="en-US" smtClean="0"/>
              <a:pPr/>
              <a:t>18/01/2012</a:t>
            </a:fld>
            <a:endParaRPr lang="en-US"/>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360E5-E30C-4DA4-BD60-7B6AC863CF62}" type="datetime1">
              <a:rPr lang="en-US" smtClean="0"/>
              <a:pPr/>
              <a:t>18/01/2012</a:t>
            </a:fld>
            <a:endParaRPr lang="en-US"/>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A7E0CD2-63A1-4D15-92C2-5F1852DDD605}"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4BA3-2030-4FC5-8B8A-D60DBF198AFE}" type="datetime1">
              <a:rPr lang="en-US" smtClean="0"/>
              <a:pPr/>
              <a:t>18/01/2012</a:t>
            </a:fld>
            <a:endParaRPr lang="en-US"/>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20526-6F7B-4820-AE52-CBAF9D1B053E}"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251-DD1A-43E1-955B-E09BA603CA18}"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2" name="Group 97"/>
          <p:cNvGrpSpPr>
            <a:grpSpLocks/>
          </p:cNvGrpSpPr>
          <p:nvPr/>
        </p:nvGrpSpPr>
        <p:grpSpPr bwMode="auto">
          <a:xfrm>
            <a:off x="2322513" y="0"/>
            <a:ext cx="6821487" cy="1058863"/>
            <a:chOff x="3784600" y="0"/>
            <a:chExt cx="5359400" cy="831851"/>
          </a:xfrm>
        </p:grpSpPr>
        <p:sp>
          <p:nvSpPr>
            <p:cNvPr id="6"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 name="Rectangle 498"/>
            <p:cNvSpPr>
              <a:spLocks noChangeArrowheads="1"/>
            </p:cNvSpPr>
            <p:nvPr/>
          </p:nvSpPr>
          <p:spPr bwMode="invGray">
            <a:xfrm>
              <a:off x="8519132" y="0"/>
              <a:ext cx="624868" cy="563713"/>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0"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2" name="Rectangle 602"/>
            <p:cNvSpPr>
              <a:spLocks noChangeArrowheads="1"/>
            </p:cNvSpPr>
            <p:nvPr/>
          </p:nvSpPr>
          <p:spPr bwMode="invGray">
            <a:xfrm>
              <a:off x="6962574" y="0"/>
              <a:ext cx="922959" cy="831851"/>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3"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pic>
        <p:nvPicPr>
          <p:cNvPr id="14" name="Picture 598" descr="subtle gray background"/>
          <p:cNvPicPr>
            <a:picLocks noChangeAspect="1" noChangeArrowheads="1"/>
          </p:cNvPicPr>
          <p:nvPr/>
        </p:nvPicPr>
        <p:blipFill>
          <a:blip r:embed="rId2" cstate="print"/>
          <a:srcRect t="5840"/>
          <a:stretch>
            <a:fillRect/>
          </a:stretch>
        </p:blipFill>
        <p:spPr bwMode="auto">
          <a:xfrm>
            <a:off x="0" y="354013"/>
            <a:ext cx="9144000" cy="5832475"/>
          </a:xfrm>
          <a:prstGeom prst="rect">
            <a:avLst/>
          </a:prstGeom>
          <a:noFill/>
          <a:ln w="9525">
            <a:noFill/>
            <a:miter lim="800000"/>
            <a:headEnd/>
            <a:tailEnd/>
          </a:ln>
        </p:spPr>
      </p:pic>
      <p:pic>
        <p:nvPicPr>
          <p:cNvPr id="15" name="Picture 624" descr="subtle gray background"/>
          <p:cNvPicPr>
            <a:picLocks noChangeAspect="1" noChangeArrowheads="1"/>
          </p:cNvPicPr>
          <p:nvPr/>
        </p:nvPicPr>
        <p:blipFill>
          <a:blip r:embed="rId3" cstate="print"/>
          <a:srcRect t="58356" b="3288"/>
          <a:stretch>
            <a:fillRect/>
          </a:stretch>
        </p:blipFill>
        <p:spPr bwMode="auto">
          <a:xfrm>
            <a:off x="0" y="5524500"/>
            <a:ext cx="9144000" cy="1333500"/>
          </a:xfrm>
          <a:prstGeom prst="rect">
            <a:avLst/>
          </a:prstGeom>
          <a:noFill/>
          <a:ln w="9525">
            <a:noFill/>
            <a:miter lim="800000"/>
            <a:headEnd/>
            <a:tailEnd/>
          </a:ln>
        </p:spPr>
      </p:pic>
      <p:sp>
        <p:nvSpPr>
          <p:cNvPr id="16" name="Oval 597"/>
          <p:cNvSpPr>
            <a:spLocks noChangeArrowheads="1"/>
          </p:cNvSpPr>
          <p:nvPr/>
        </p:nvSpPr>
        <p:spPr bwMode="auto">
          <a:xfrm>
            <a:off x="4210050" y="6030913"/>
            <a:ext cx="5591175"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3" name="Group 5"/>
          <p:cNvGrpSpPr>
            <a:grpSpLocks/>
          </p:cNvGrpSpPr>
          <p:nvPr/>
        </p:nvGrpSpPr>
        <p:grpSpPr bwMode="auto">
          <a:xfrm>
            <a:off x="1052513" y="1905000"/>
            <a:ext cx="2149475" cy="609600"/>
            <a:chOff x="3063" y="4976"/>
            <a:chExt cx="2916" cy="828"/>
          </a:xfrm>
        </p:grpSpPr>
        <p:sp>
          <p:nvSpPr>
            <p:cNvPr id="1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sp>
        <p:nvSpPr>
          <p:cNvPr id="23"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pic>
        <p:nvPicPr>
          <p:cNvPr id="24" name="Picture 598" descr="subtle gray background"/>
          <p:cNvPicPr>
            <a:picLocks noChangeAspect="1" noChangeArrowheads="1"/>
          </p:cNvPicPr>
          <p:nvPr/>
        </p:nvPicPr>
        <p:blipFill>
          <a:blip r:embed="rId2" cstate="print"/>
          <a:srcRect t="5840"/>
          <a:stretch>
            <a:fillRect/>
          </a:stretch>
        </p:blipFill>
        <p:spPr bwMode="auto">
          <a:xfrm>
            <a:off x="0" y="3171825"/>
            <a:ext cx="9144000" cy="2928938"/>
          </a:xfrm>
          <a:prstGeom prst="rect">
            <a:avLst/>
          </a:prstGeom>
          <a:noFill/>
          <a:ln w="9525">
            <a:noFill/>
            <a:miter lim="800000"/>
            <a:headEnd/>
            <a:tailEnd/>
          </a:ln>
        </p:spPr>
      </p:pic>
      <p:cxnSp>
        <p:nvCxnSpPr>
          <p:cNvPr id="25" name="Straight Connector 24"/>
          <p:cNvCxnSpPr/>
          <p:nvPr/>
        </p:nvCxnSpPr>
        <p:spPr>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979D8-FDCF-4695-B150-B4B6F53576B9}" type="datetime1">
              <a:rPr lang="en-US" smtClean="0"/>
              <a:pPr/>
              <a:t>18/01/2012</a:t>
            </a:fld>
            <a:endParaRPr lang="en-US"/>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6705600" cy="763752"/>
          </a:xfr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457200" y="1323474"/>
            <a:ext cx="8229600" cy="4025900"/>
          </a:xfrm>
        </p:spPr>
        <p:txBody>
          <a:bodyPr/>
          <a:lstStyle/>
          <a:p>
            <a:pPr lvl="0"/>
            <a:r>
              <a:rPr lang="en-US" noProof="0" smtClean="0"/>
              <a:t>Click icon to add chart</a:t>
            </a:r>
            <a:endParaRPr lang="en-US" noProof="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6705600" cy="76375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457200" y="1323474"/>
            <a:ext cx="8229600" cy="4025900"/>
          </a:xfrm>
        </p:spPr>
        <p:txBody>
          <a:bodyPr/>
          <a:lstStyle/>
          <a:p>
            <a:pPr lvl="0"/>
            <a:r>
              <a:rPr lang="en-US" noProof="0" smtClean="0"/>
              <a:t>Click icon to add table</a:t>
            </a:r>
            <a:endParaRPr lang="en-US" noProof="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2" name="Group 97"/>
          <p:cNvGrpSpPr>
            <a:grpSpLocks/>
          </p:cNvGrpSpPr>
          <p:nvPr/>
        </p:nvGrpSpPr>
        <p:grpSpPr bwMode="auto">
          <a:xfrm>
            <a:off x="2322513" y="0"/>
            <a:ext cx="6821487" cy="1058863"/>
            <a:chOff x="3784600" y="0"/>
            <a:chExt cx="5359400" cy="831851"/>
          </a:xfrm>
        </p:grpSpPr>
        <p:sp>
          <p:nvSpPr>
            <p:cNvPr id="6"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7"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8" name="Rectangle 498"/>
            <p:cNvSpPr>
              <a:spLocks noChangeArrowheads="1"/>
            </p:cNvSpPr>
            <p:nvPr/>
          </p:nvSpPr>
          <p:spPr bwMode="invGray">
            <a:xfrm>
              <a:off x="8519132" y="0"/>
              <a:ext cx="624868" cy="563713"/>
            </a:xfrm>
            <a:prstGeom prst="rect">
              <a:avLst/>
            </a:prstGeom>
            <a:solidFill>
              <a:srgbClr val="D10811">
                <a:alpha val="45882"/>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9"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0"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1"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2" name="Rectangle 602"/>
            <p:cNvSpPr>
              <a:spLocks noChangeArrowheads="1"/>
            </p:cNvSpPr>
            <p:nvPr/>
          </p:nvSpPr>
          <p:spPr bwMode="invGray">
            <a:xfrm>
              <a:off x="6962574" y="0"/>
              <a:ext cx="922959" cy="831851"/>
            </a:xfrm>
            <a:prstGeom prst="rect">
              <a:avLst/>
            </a:prstGeom>
            <a:solidFill>
              <a:srgbClr val="D10811"/>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3"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pic>
        <p:nvPicPr>
          <p:cNvPr id="14" name="Picture 598" descr="subtle gray background"/>
          <p:cNvPicPr>
            <a:picLocks noChangeAspect="1" noChangeArrowheads="1"/>
          </p:cNvPicPr>
          <p:nvPr/>
        </p:nvPicPr>
        <p:blipFill>
          <a:blip r:embed="rId2" cstate="print"/>
          <a:srcRect t="5840"/>
          <a:stretch>
            <a:fillRect/>
          </a:stretch>
        </p:blipFill>
        <p:spPr bwMode="auto">
          <a:xfrm>
            <a:off x="0" y="354013"/>
            <a:ext cx="9144000" cy="5832475"/>
          </a:xfrm>
          <a:prstGeom prst="rect">
            <a:avLst/>
          </a:prstGeom>
          <a:noFill/>
          <a:ln w="9525">
            <a:noFill/>
            <a:miter lim="800000"/>
            <a:headEnd/>
            <a:tailEnd/>
          </a:ln>
        </p:spPr>
      </p:pic>
      <p:pic>
        <p:nvPicPr>
          <p:cNvPr id="15" name="Picture 624" descr="subtle gray background"/>
          <p:cNvPicPr>
            <a:picLocks noChangeAspect="1" noChangeArrowheads="1"/>
          </p:cNvPicPr>
          <p:nvPr/>
        </p:nvPicPr>
        <p:blipFill>
          <a:blip r:embed="rId3" cstate="print"/>
          <a:srcRect t="58356" b="3288"/>
          <a:stretch>
            <a:fillRect/>
          </a:stretch>
        </p:blipFill>
        <p:spPr bwMode="auto">
          <a:xfrm>
            <a:off x="0" y="5524500"/>
            <a:ext cx="9144000" cy="1333500"/>
          </a:xfrm>
          <a:prstGeom prst="rect">
            <a:avLst/>
          </a:prstGeom>
          <a:noFill/>
          <a:ln w="9525">
            <a:noFill/>
            <a:miter lim="800000"/>
            <a:headEnd/>
            <a:tailEnd/>
          </a:ln>
        </p:spPr>
      </p:pic>
      <p:sp>
        <p:nvSpPr>
          <p:cNvPr id="16" name="Oval 597"/>
          <p:cNvSpPr>
            <a:spLocks noChangeArrowheads="1"/>
          </p:cNvSpPr>
          <p:nvPr/>
        </p:nvSpPr>
        <p:spPr bwMode="auto">
          <a:xfrm>
            <a:off x="4210050" y="6030913"/>
            <a:ext cx="5591175"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3" name="Group 5"/>
          <p:cNvGrpSpPr>
            <a:grpSpLocks/>
          </p:cNvGrpSpPr>
          <p:nvPr/>
        </p:nvGrpSpPr>
        <p:grpSpPr bwMode="auto">
          <a:xfrm>
            <a:off x="1052513" y="1905000"/>
            <a:ext cx="2149475" cy="609600"/>
            <a:chOff x="3063" y="4976"/>
            <a:chExt cx="2916" cy="828"/>
          </a:xfrm>
        </p:grpSpPr>
        <p:sp>
          <p:nvSpPr>
            <p:cNvPr id="18" name="Freeform 6"/>
            <p:cNvSpPr>
              <a:spLocks/>
            </p:cNvSpPr>
            <p:nvPr/>
          </p:nvSpPr>
          <p:spPr bwMode="invGray">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19" name="Freeform 7"/>
            <p:cNvSpPr>
              <a:spLocks/>
            </p:cNvSpPr>
            <p:nvPr/>
          </p:nvSpPr>
          <p:spPr bwMode="invGray">
            <a:xfrm>
              <a:off x="3063" y="4982"/>
              <a:ext cx="672" cy="599"/>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0" name="Freeform 8"/>
            <p:cNvSpPr>
              <a:spLocks/>
            </p:cNvSpPr>
            <p:nvPr/>
          </p:nvSpPr>
          <p:spPr bwMode="invGray">
            <a:xfrm>
              <a:off x="4179" y="4982"/>
              <a:ext cx="672" cy="599"/>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1" name="Freeform 9"/>
            <p:cNvSpPr>
              <a:spLocks/>
            </p:cNvSpPr>
            <p:nvPr/>
          </p:nvSpPr>
          <p:spPr bwMode="invGray">
            <a:xfrm>
              <a:off x="3627" y="4976"/>
              <a:ext cx="665"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sp>
          <p:nvSpPr>
            <p:cNvPr id="22" name="Freeform 10"/>
            <p:cNvSpPr>
              <a:spLocks/>
            </p:cNvSpPr>
            <p:nvPr/>
          </p:nvSpPr>
          <p:spPr bwMode="invGray">
            <a:xfrm>
              <a:off x="4756" y="4976"/>
              <a:ext cx="665"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sp>
        <p:nvSpPr>
          <p:cNvPr id="23" name="Oval 597"/>
          <p:cNvSpPr>
            <a:spLocks noChangeArrowheads="1"/>
          </p:cNvSpPr>
          <p:nvPr/>
        </p:nvSpPr>
        <p:spPr bwMode="auto">
          <a:xfrm>
            <a:off x="-319088" y="3111500"/>
            <a:ext cx="5591176" cy="139700"/>
          </a:xfrm>
          <a:prstGeom prst="ellipse">
            <a:avLst/>
          </a:prstGeom>
          <a:gradFill rotWithShape="1">
            <a:gsLst>
              <a:gs pos="0">
                <a:srgbClr val="000000">
                  <a:alpha val="60001"/>
                </a:srgbClr>
              </a:gs>
              <a:gs pos="100000">
                <a:srgbClr val="000000">
                  <a:alpha val="0"/>
                </a:srgbClr>
              </a:gs>
            </a:gsLst>
            <a:path path="shape">
              <a:fillToRect l="50000" t="50000" r="50000" b="50000"/>
            </a:path>
          </a:gradFill>
          <a:ln w="9525">
            <a:noFill/>
            <a:round/>
            <a:headEnd/>
            <a:tailEnd/>
          </a:ln>
        </p:spPr>
        <p:txBody>
          <a:bodyPr wrap="none" anchor="ctr"/>
          <a:lstStyle/>
          <a:p>
            <a:pPr fontAlgn="base">
              <a:spcBef>
                <a:spcPct val="0"/>
              </a:spcBef>
              <a:spcAft>
                <a:spcPct val="0"/>
              </a:spcAft>
              <a:defRPr/>
            </a:pPr>
            <a:endParaRPr lang="en-US">
              <a:solidFill>
                <a:srgbClr val="323232"/>
              </a:solidFill>
            </a:endParaRPr>
          </a:p>
        </p:txBody>
      </p:sp>
      <p:pic>
        <p:nvPicPr>
          <p:cNvPr id="24" name="Picture 598" descr="subtle gray background"/>
          <p:cNvPicPr>
            <a:picLocks noChangeAspect="1" noChangeArrowheads="1"/>
          </p:cNvPicPr>
          <p:nvPr/>
        </p:nvPicPr>
        <p:blipFill>
          <a:blip r:embed="rId2" cstate="print"/>
          <a:srcRect t="5840"/>
          <a:stretch>
            <a:fillRect/>
          </a:stretch>
        </p:blipFill>
        <p:spPr bwMode="auto">
          <a:xfrm>
            <a:off x="0" y="3171825"/>
            <a:ext cx="9144000" cy="2928938"/>
          </a:xfrm>
          <a:prstGeom prst="rect">
            <a:avLst/>
          </a:prstGeom>
          <a:noFill/>
          <a:ln w="9525">
            <a:noFill/>
            <a:miter lim="800000"/>
            <a:headEnd/>
            <a:tailEnd/>
          </a:ln>
        </p:spPr>
      </p:pic>
      <p:cxnSp>
        <p:nvCxnSpPr>
          <p:cNvPr id="25" name="Straight Connector 24"/>
          <p:cNvCxnSpPr/>
          <p:nvPr/>
        </p:nvCxnSpPr>
        <p:spPr>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994" name="Rectangle 2"/>
          <p:cNvSpPr>
            <a:spLocks noGrp="1" noChangeArrowheads="1"/>
          </p:cNvSpPr>
          <p:nvPr>
            <p:ph type="ctrTitle"/>
          </p:nvPr>
        </p:nvSpPr>
        <p:spPr>
          <a:xfrm>
            <a:off x="1695450" y="3521075"/>
            <a:ext cx="6381750" cy="1174750"/>
          </a:xfrm>
        </p:spPr>
        <p:txBody>
          <a:bodyPr/>
          <a:lstStyle>
            <a:lvl1pPr>
              <a:defRPr smtClean="0">
                <a:solidFill>
                  <a:srgbClr val="323232"/>
                </a:solidFill>
              </a:defRPr>
            </a:lvl1pPr>
          </a:lstStyle>
          <a:p>
            <a:r>
              <a:rPr lang="en-US" smtClean="0"/>
              <a:t>Click to edit Master title style</a:t>
            </a:r>
          </a:p>
        </p:txBody>
      </p:sp>
      <p:sp>
        <p:nvSpPr>
          <p:cNvPr id="84995" name="Rectangle 3"/>
          <p:cNvSpPr>
            <a:spLocks noGrp="1" noChangeArrowheads="1"/>
          </p:cNvSpPr>
          <p:nvPr>
            <p:ph type="subTitle" idx="1"/>
          </p:nvPr>
        </p:nvSpPr>
        <p:spPr>
          <a:xfrm>
            <a:off x="1685925" y="4762500"/>
            <a:ext cx="6400800" cy="628650"/>
          </a:xfrm>
        </p:spPr>
        <p:txBody>
          <a:bodyPr/>
          <a:lstStyle>
            <a:lvl1pPr marL="0" indent="0" eaLnBrk="1" hangingPunct="1">
              <a:spcBef>
                <a:spcPct val="70000"/>
              </a:spcBef>
              <a:buFont typeface="Webdings" pitchFamily="18" charset="2"/>
              <a:buNone/>
              <a:defRPr smtClean="0">
                <a:solidFill>
                  <a:srgbClr val="515151"/>
                </a:solidFill>
              </a:defRPr>
            </a:lvl1pPr>
          </a:lstStyle>
          <a:p>
            <a:r>
              <a:rPr lang="en-US" smtClean="0"/>
              <a:t>Click to edit Master subtitle style</a:t>
            </a:r>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96A722-CA97-4F30-B649-5B46967AD5BA}" type="datetime1">
              <a:rPr lang="en-US" smtClean="0"/>
              <a:pPr/>
              <a:t>18/01/2012</a:t>
            </a:fld>
            <a:endParaRPr lang="en-US"/>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Box 47"/>
          <p:cNvSpPr txBox="1"/>
          <p:nvPr userDrawn="1"/>
        </p:nvSpPr>
        <p:spPr>
          <a:xfrm>
            <a:off x="457200" y="6537960"/>
            <a:ext cx="1912703"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 2011 Avaya Inc. All rights reserved.</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6705600" cy="763752"/>
          </a:xfr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457200" y="1323474"/>
            <a:ext cx="8229600" cy="4025900"/>
          </a:xfrm>
        </p:spPr>
        <p:txBody>
          <a:bodyPr/>
          <a:lstStyle/>
          <a:p>
            <a:pPr lvl="0"/>
            <a:r>
              <a:rPr lang="en-US" noProof="0" smtClean="0"/>
              <a:t>Click icon to add chart</a:t>
            </a:r>
            <a:endParaRPr lang="en-US" noProof="0"/>
          </a:p>
        </p:txBody>
      </p:sp>
    </p:spTree>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6705600" cy="763752"/>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457200" y="1323474"/>
            <a:ext cx="8229600" cy="4025900"/>
          </a:xfrm>
        </p:spPr>
        <p:txBody>
          <a:bodyPr/>
          <a:lstStyle/>
          <a:p>
            <a:pPr lvl="0"/>
            <a:r>
              <a:rPr lang="en-US" noProof="0" smtClean="0"/>
              <a:t>Click icon to add table</a:t>
            </a:r>
            <a:endParaRPr lang="en-US" noProof="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00903-47A6-419A-A235-56C96EEC252B}" type="datetime1">
              <a:rPr lang="en-US" smtClean="0"/>
              <a:pPr/>
              <a:t>18/01/2012</a:t>
            </a:fld>
            <a:endParaRPr lang="en-US"/>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chemeClr val="tx1"/>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chemeClr val="tx1"/>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chemeClr val="tx1"/>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chemeClr val="tx1"/>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chemeClr val="tx1"/>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chemeClr val="tx1"/>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chemeClr val="tx1"/>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chemeClr val="tx1"/>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457200" y="6537960"/>
            <a:ext cx="1912703"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 2011 Avaya Inc. All rights reserved.</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 name="Picture 32" descr="PowerOfWe.jpg"/>
          <p:cNvPicPr>
            <a:picLocks noChangeAspect="1"/>
          </p:cNvPicPr>
          <p:nvPr userDrawn="1"/>
        </p:nvPicPr>
        <p:blipFill>
          <a:blip r:embed="rId2" cstate="print"/>
          <a:stretch>
            <a:fillRect/>
          </a:stretch>
        </p:blipFill>
        <p:spPr>
          <a:xfrm>
            <a:off x="1005840" y="1905000"/>
            <a:ext cx="2194560" cy="867108"/>
          </a:xfrm>
          <a:prstGeom prst="rect">
            <a:avLst/>
          </a:prstGeom>
        </p:spPr>
      </p:pic>
      <p:sp>
        <p:nvSpPr>
          <p:cNvPr id="35" name="Rectangle 34"/>
          <p:cNvSpPr/>
          <p:nvPr/>
        </p:nvSpPr>
        <p:spPr bwMode="white">
          <a:xfrm>
            <a:off x="0" y="3169920"/>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423BD419-6049-4DB5-B5BA-D2BCF73E2824}" type="datetime1">
              <a:rPr lang="en-US" smtClean="0">
                <a:solidFill>
                  <a:srgbClr val="323232">
                    <a:tint val="75000"/>
                  </a:srgbClr>
                </a:solidFill>
              </a:rPr>
              <a:pPr/>
              <a:t>18/01/2012</a:t>
            </a:fld>
            <a:endParaRPr lang="en-US">
              <a:solidFill>
                <a:srgbClr val="323232">
                  <a:tint val="75000"/>
                </a:srgbClr>
              </a:solidFill>
            </a:endParaRPr>
          </a:p>
        </p:txBody>
      </p:sp>
      <p:sp>
        <p:nvSpPr>
          <p:cNvPr id="7"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a:defRPr/>
            </a:pPr>
            <a:endParaRPr lang="en-US">
              <a:solidFill>
                <a:srgbClr val="323232"/>
              </a:solidFill>
            </a:endParaRPr>
          </a:p>
        </p:txBody>
      </p:sp>
      <p:grpSp>
        <p:nvGrpSpPr>
          <p:cNvPr id="5" name="Group 97"/>
          <p:cNvGrpSpPr>
            <a:grpSpLocks/>
          </p:cNvGrpSpPr>
          <p:nvPr/>
        </p:nvGrpSpPr>
        <p:grpSpPr bwMode="auto">
          <a:xfrm>
            <a:off x="2324100" y="-6350"/>
            <a:ext cx="6821488" cy="365760"/>
            <a:chOff x="3784600" y="0"/>
            <a:chExt cx="5359400" cy="281857"/>
          </a:xfrm>
        </p:grpSpPr>
        <p:sp>
          <p:nvSpPr>
            <p:cNvPr id="9" name="Rectangle 496"/>
            <p:cNvSpPr>
              <a:spLocks noChangeArrowheads="1"/>
            </p:cNvSpPr>
            <p:nvPr/>
          </p:nvSpPr>
          <p:spPr bwMode="invGray">
            <a:xfrm>
              <a:off x="4100153"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rgbClr val="323232"/>
                </a:solidFill>
              </a:endParaRPr>
            </a:p>
          </p:txBody>
        </p:sp>
        <p:sp>
          <p:nvSpPr>
            <p:cNvPr id="10"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rgbClr val="323232"/>
                </a:solidFill>
              </a:endParaRPr>
            </a:p>
          </p:txBody>
        </p:sp>
        <p:sp>
          <p:nvSpPr>
            <p:cNvPr id="11" name="Rectangle 498"/>
            <p:cNvSpPr>
              <a:spLocks noChangeArrowheads="1"/>
            </p:cNvSpPr>
            <p:nvPr/>
          </p:nvSpPr>
          <p:spPr bwMode="invGray">
            <a:xfrm>
              <a:off x="8519131" y="0"/>
              <a:ext cx="624869" cy="278115"/>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rgbClr val="323232"/>
                </a:solidFill>
              </a:endParaRPr>
            </a:p>
          </p:txBody>
        </p:sp>
        <p:sp>
          <p:nvSpPr>
            <p:cNvPr id="12" name="Rectangle 499"/>
            <p:cNvSpPr>
              <a:spLocks noChangeArrowheads="1"/>
            </p:cNvSpPr>
            <p:nvPr/>
          </p:nvSpPr>
          <p:spPr bwMode="invGray">
            <a:xfrm>
              <a:off x="7875554"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rgbClr val="323232"/>
                </a:solidFill>
              </a:endParaRPr>
            </a:p>
          </p:txBody>
        </p:sp>
        <p:sp>
          <p:nvSpPr>
            <p:cNvPr id="13" name="Rectangle 500"/>
            <p:cNvSpPr>
              <a:spLocks noChangeArrowheads="1"/>
            </p:cNvSpPr>
            <p:nvPr/>
          </p:nvSpPr>
          <p:spPr bwMode="invGray">
            <a:xfrm>
              <a:off x="5677914" y="0"/>
              <a:ext cx="305575"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rgbClr val="323232"/>
                </a:solidFill>
              </a:endParaRPr>
            </a:p>
          </p:txBody>
        </p:sp>
        <p:sp>
          <p:nvSpPr>
            <p:cNvPr id="14" name="Rectangle 501"/>
            <p:cNvSpPr>
              <a:spLocks noChangeArrowheads="1"/>
            </p:cNvSpPr>
            <p:nvPr/>
          </p:nvSpPr>
          <p:spPr bwMode="invGray">
            <a:xfrm>
              <a:off x="5362362" y="0"/>
              <a:ext cx="305574"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rgbClr val="323232"/>
                </a:solidFill>
              </a:endParaRPr>
            </a:p>
          </p:txBody>
        </p:sp>
        <p:sp>
          <p:nvSpPr>
            <p:cNvPr id="15" name="Rectangle 602"/>
            <p:cNvSpPr>
              <a:spLocks noChangeArrowheads="1"/>
            </p:cNvSpPr>
            <p:nvPr/>
          </p:nvSpPr>
          <p:spPr bwMode="invGray">
            <a:xfrm>
              <a:off x="6962573" y="1"/>
              <a:ext cx="922959" cy="281856"/>
            </a:xfrm>
            <a:prstGeom prst="rect">
              <a:avLst/>
            </a:prstGeom>
            <a:solidFill>
              <a:srgbClr val="D10811"/>
            </a:solidFill>
            <a:ln w="9525">
              <a:noFill/>
              <a:miter lim="800000"/>
              <a:headEnd/>
              <a:tailEnd/>
            </a:ln>
          </p:spPr>
          <p:txBody>
            <a:bodyPr wrap="none" anchor="ctr"/>
            <a:lstStyle/>
            <a:p>
              <a:pPr>
                <a:defRPr/>
              </a:pPr>
              <a:endParaRPr lang="en-US">
                <a:solidFill>
                  <a:srgbClr val="323232"/>
                </a:solidFill>
              </a:endParaRPr>
            </a:p>
          </p:txBody>
        </p:sp>
        <p:sp>
          <p:nvSpPr>
            <p:cNvPr id="16" name="Rectangle 609"/>
            <p:cNvSpPr>
              <a:spLocks noChangeArrowheads="1"/>
            </p:cNvSpPr>
            <p:nvPr/>
          </p:nvSpPr>
          <p:spPr bwMode="invGray">
            <a:xfrm>
              <a:off x="6166833" y="0"/>
              <a:ext cx="305575"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rgbClr val="323232"/>
                </a:solidFill>
              </a:endParaRPr>
            </a:p>
          </p:txBody>
        </p:sp>
      </p:grpSp>
      <p:grpSp>
        <p:nvGrpSpPr>
          <p:cNvPr id="6" name="Group 97"/>
          <p:cNvGrpSpPr>
            <a:grpSpLocks/>
          </p:cNvGrpSpPr>
          <p:nvPr/>
        </p:nvGrpSpPr>
        <p:grpSpPr bwMode="auto">
          <a:xfrm>
            <a:off x="2322513" y="-6350"/>
            <a:ext cx="6821487" cy="352425"/>
            <a:chOff x="3784600" y="0"/>
            <a:chExt cx="5359400" cy="276868"/>
          </a:xfrm>
        </p:grpSpPr>
        <p:sp>
          <p:nvSpPr>
            <p:cNvPr id="18"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rgbClr val="323232"/>
                </a:solidFill>
              </a:endParaRPr>
            </a:p>
          </p:txBody>
        </p:sp>
        <p:sp>
          <p:nvSpPr>
            <p:cNvPr id="19"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a:defRPr/>
              </a:pPr>
              <a:endParaRPr lang="en-US">
                <a:solidFill>
                  <a:srgbClr val="323232"/>
                </a:solidFill>
              </a:endParaRPr>
            </a:p>
          </p:txBody>
        </p:sp>
        <p:sp>
          <p:nvSpPr>
            <p:cNvPr id="20"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a:defRPr/>
              </a:pPr>
              <a:endParaRPr lang="en-US">
                <a:solidFill>
                  <a:srgbClr val="323232"/>
                </a:solidFill>
              </a:endParaRPr>
            </a:p>
          </p:txBody>
        </p:sp>
        <p:sp>
          <p:nvSpPr>
            <p:cNvPr id="21"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a:defRPr/>
              </a:pPr>
              <a:endParaRPr lang="en-US">
                <a:solidFill>
                  <a:srgbClr val="323232"/>
                </a:solidFill>
              </a:endParaRPr>
            </a:p>
          </p:txBody>
        </p:sp>
        <p:sp>
          <p:nvSpPr>
            <p:cNvPr id="22"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a:defRPr/>
              </a:pPr>
              <a:endParaRPr lang="en-US">
                <a:solidFill>
                  <a:srgbClr val="323232"/>
                </a:solidFill>
              </a:endParaRPr>
            </a:p>
          </p:txBody>
        </p:sp>
        <p:sp>
          <p:nvSpPr>
            <p:cNvPr id="23"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a:defRPr/>
              </a:pPr>
              <a:endParaRPr lang="en-US">
                <a:solidFill>
                  <a:srgbClr val="323232"/>
                </a:solidFill>
              </a:endParaRPr>
            </a:p>
          </p:txBody>
        </p:sp>
        <p:sp>
          <p:nvSpPr>
            <p:cNvPr id="24"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a:defRPr/>
              </a:pPr>
              <a:endParaRPr lang="en-US">
                <a:solidFill>
                  <a:srgbClr val="323232"/>
                </a:solidFill>
              </a:endParaRPr>
            </a:p>
          </p:txBody>
        </p:sp>
      </p:grpSp>
      <p:cxnSp>
        <p:nvCxnSpPr>
          <p:cNvPr id="31" name="Straight Connector 30"/>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32" name="Straight Connector 31"/>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84BA3-2030-4FC5-8B8A-D60DBF198AFE}" type="datetime1">
              <a:rPr lang="en-US" smtClean="0">
                <a:solidFill>
                  <a:srgbClr val="323232">
                    <a:tint val="75000"/>
                  </a:srgbClr>
                </a:solidFill>
              </a:rPr>
              <a:pPr/>
              <a:t>18/01/2012</a:t>
            </a:fld>
            <a:endParaRPr lang="en-US">
              <a:solidFill>
                <a:srgbClr val="323232">
                  <a:tint val="75000"/>
                </a:srgbClr>
              </a:solidFill>
            </a:endParaRPr>
          </a:p>
        </p:txBody>
      </p:sp>
      <p:sp>
        <p:nvSpPr>
          <p:cNvPr id="7" name="TextBox 6"/>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979D8-FDCF-4695-B150-B4B6F53576B9}" type="datetime1">
              <a:rPr lang="en-US" smtClean="0">
                <a:solidFill>
                  <a:srgbClr val="323232">
                    <a:tint val="75000"/>
                  </a:srgbClr>
                </a:solidFill>
              </a:rPr>
              <a:pPr/>
              <a:t>18/01/2012</a:t>
            </a:fld>
            <a:endParaRPr lang="en-US">
              <a:solidFill>
                <a:srgbClr val="323232">
                  <a:tint val="75000"/>
                </a:srgbClr>
              </a:solidFill>
            </a:endParaRPr>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96A722-CA97-4F30-B649-5B46967AD5BA}" type="datetime1">
              <a:rPr lang="en-US" smtClean="0">
                <a:solidFill>
                  <a:srgbClr val="323232">
                    <a:tint val="75000"/>
                  </a:srgbClr>
                </a:solidFill>
              </a:rPr>
              <a:pPr/>
              <a:t>18/01/2012</a:t>
            </a:fld>
            <a:endParaRPr lang="en-US">
              <a:solidFill>
                <a:srgbClr val="323232">
                  <a:tint val="75000"/>
                </a:srgbClr>
              </a:solidFill>
            </a:endParaRPr>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rgbClr val="323232"/>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rgbClr val="323232"/>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rgbClr val="323232"/>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rgbClr val="323232"/>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rgbClr val="323232"/>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rgbClr val="323232"/>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rgbClr val="323232"/>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rgbClr val="323232"/>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rgbClr val="323232"/>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rgbClr val="323232"/>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rgbClr val="323232"/>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rgbClr val="323232"/>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rgbClr val="323232"/>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rgbClr val="323232"/>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solidFill>
                  <a:srgbClr val="323232"/>
                </a:solidFill>
              </a:endParaRPr>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solidFill>
                  <a:srgbClr val="323232"/>
                </a:solidFill>
              </a:endParaRPr>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solidFill>
                  <a:srgbClr val="323232"/>
                </a:solidFill>
              </a:endParaRPr>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solidFill>
                  <a:srgbClr val="323232"/>
                </a:solidFill>
              </a:endParaRPr>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solidFill>
                  <a:srgbClr val="323232"/>
                </a:solidFill>
              </a:endParaRPr>
            </a:p>
          </p:txBody>
        </p:sp>
      </p:grpSp>
      <p:sp>
        <p:nvSpPr>
          <p:cNvPr id="2" name="Title 1"/>
          <p:cNvSpPr>
            <a:spLocks noGrp="1"/>
          </p:cNvSpPr>
          <p:nvPr>
            <p:ph type="title"/>
          </p:nvPr>
        </p:nvSpPr>
        <p:spPr>
          <a:xfrm>
            <a:off x="722312" y="2130552"/>
            <a:ext cx="6400800" cy="1097280"/>
          </a:xfrm>
        </p:spPr>
        <p:txBody>
          <a:bodyPr anchor="b"/>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chor="t">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Box 47"/>
          <p:cNvSpPr txBox="1"/>
          <p:nvPr userDrawn="1"/>
        </p:nvSpPr>
        <p:spPr>
          <a:xfrm>
            <a:off x="457200" y="6537960"/>
            <a:ext cx="1912703" cy="203133"/>
          </a:xfrm>
          <a:prstGeom prst="rect">
            <a:avLst/>
          </a:prstGeom>
          <a:noFill/>
        </p:spPr>
        <p:txBody>
          <a:bodyPr wrap="none" rtlCol="0" anchor="ctr">
            <a:spAutoFit/>
          </a:bodyPr>
          <a:lstStyle/>
          <a:p>
            <a:pPr>
              <a:lnSpc>
                <a:spcPct val="90000"/>
              </a:lnSpc>
              <a:defRPr/>
            </a:pPr>
            <a:r>
              <a:rPr lang="en-US" sz="800" dirty="0" smtClean="0">
                <a:solidFill>
                  <a:srgbClr val="8F8F8F"/>
                </a:solidFill>
              </a:rPr>
              <a:t>© 2011 Avaya Inc. All rights reserved.</a:t>
            </a:r>
          </a:p>
        </p:txBody>
      </p:sp>
      <p:sp>
        <p:nvSpPr>
          <p:cNvPr id="49" name="TextBox 48"/>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800903-47A6-419A-A235-56C96EEC252B}" type="datetime1">
              <a:rPr lang="en-US" smtClean="0">
                <a:solidFill>
                  <a:srgbClr val="323232">
                    <a:tint val="75000"/>
                  </a:srgbClr>
                </a:solidFill>
              </a:rPr>
              <a:pPr/>
              <a:t>18/01/2012</a:t>
            </a:fld>
            <a:endParaRPr lang="en-US">
              <a:solidFill>
                <a:srgbClr val="323232">
                  <a:tint val="75000"/>
                </a:srgbClr>
              </a:solidFill>
            </a:endParaRPr>
          </a:p>
        </p:txBody>
      </p:sp>
      <p:sp>
        <p:nvSpPr>
          <p:cNvPr id="8" name="Rectangle 42"/>
          <p:cNvSpPr>
            <a:spLocks noChangeArrowheads="1"/>
          </p:cNvSpPr>
          <p:nvPr/>
        </p:nvSpPr>
        <p:spPr bwMode="invGray">
          <a:xfrm>
            <a:off x="0" y="1581151"/>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endParaRPr lang="en-US">
              <a:solidFill>
                <a:srgbClr val="323232"/>
              </a:solidFill>
            </a:endParaRPr>
          </a:p>
        </p:txBody>
      </p:sp>
      <p:sp>
        <p:nvSpPr>
          <p:cNvPr id="9" name="Rectangle 7"/>
          <p:cNvSpPr>
            <a:spLocks noChangeArrowheads="1"/>
          </p:cNvSpPr>
          <p:nvPr/>
        </p:nvSpPr>
        <p:spPr bwMode="invGray">
          <a:xfrm>
            <a:off x="3159125" y="1581151"/>
            <a:ext cx="304800" cy="246063"/>
          </a:xfrm>
          <a:prstGeom prst="rect">
            <a:avLst/>
          </a:prstGeom>
          <a:solidFill>
            <a:srgbClr val="D10811">
              <a:alpha val="70195"/>
            </a:srgbClr>
          </a:solidFill>
          <a:ln w="9525">
            <a:noFill/>
            <a:miter lim="800000"/>
            <a:headEnd/>
            <a:tailEnd/>
          </a:ln>
        </p:spPr>
        <p:txBody>
          <a:bodyPr wrap="none" anchor="ctr"/>
          <a:lstStyle/>
          <a:p>
            <a:endParaRPr lang="en-US">
              <a:solidFill>
                <a:srgbClr val="323232"/>
              </a:solidFill>
            </a:endParaRPr>
          </a:p>
        </p:txBody>
      </p:sp>
      <p:sp>
        <p:nvSpPr>
          <p:cNvPr id="10" name="Rectangle 8"/>
          <p:cNvSpPr>
            <a:spLocks noChangeArrowheads="1"/>
          </p:cNvSpPr>
          <p:nvPr/>
        </p:nvSpPr>
        <p:spPr bwMode="invGray">
          <a:xfrm>
            <a:off x="2843213" y="1581151"/>
            <a:ext cx="304800" cy="246063"/>
          </a:xfrm>
          <a:prstGeom prst="rect">
            <a:avLst/>
          </a:prstGeom>
          <a:solidFill>
            <a:srgbClr val="D10811">
              <a:alpha val="59999"/>
            </a:srgbClr>
          </a:solidFill>
          <a:ln w="9525">
            <a:noFill/>
            <a:miter lim="800000"/>
            <a:headEnd/>
            <a:tailEnd/>
          </a:ln>
        </p:spPr>
        <p:txBody>
          <a:bodyPr wrap="none" anchor="ctr"/>
          <a:lstStyle/>
          <a:p>
            <a:endParaRPr lang="en-US">
              <a:solidFill>
                <a:srgbClr val="323232"/>
              </a:solidFill>
            </a:endParaRPr>
          </a:p>
        </p:txBody>
      </p:sp>
      <p:sp>
        <p:nvSpPr>
          <p:cNvPr id="11" name="Rectangle 14"/>
          <p:cNvSpPr>
            <a:spLocks noChangeArrowheads="1"/>
          </p:cNvSpPr>
          <p:nvPr/>
        </p:nvSpPr>
        <p:spPr bwMode="invGray">
          <a:xfrm>
            <a:off x="852646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2" name="Rectangle 15"/>
          <p:cNvSpPr>
            <a:spLocks noChangeArrowheads="1"/>
          </p:cNvSpPr>
          <p:nvPr/>
        </p:nvSpPr>
        <p:spPr bwMode="invGray">
          <a:xfrm>
            <a:off x="82105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3" name="Rectangle 16"/>
          <p:cNvSpPr>
            <a:spLocks noChangeArrowheads="1"/>
          </p:cNvSpPr>
          <p:nvPr/>
        </p:nvSpPr>
        <p:spPr bwMode="invGray">
          <a:xfrm>
            <a:off x="78946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4" name="Rectangle 17"/>
          <p:cNvSpPr>
            <a:spLocks noChangeArrowheads="1"/>
          </p:cNvSpPr>
          <p:nvPr/>
        </p:nvSpPr>
        <p:spPr bwMode="invGray">
          <a:xfrm>
            <a:off x="7578725"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5" name="Rectangle 18"/>
          <p:cNvSpPr>
            <a:spLocks noChangeArrowheads="1"/>
          </p:cNvSpPr>
          <p:nvPr/>
        </p:nvSpPr>
        <p:spPr bwMode="invGray">
          <a:xfrm>
            <a:off x="7262813"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6" name="Rectangle 19"/>
          <p:cNvSpPr>
            <a:spLocks noChangeArrowheads="1"/>
          </p:cNvSpPr>
          <p:nvPr/>
        </p:nvSpPr>
        <p:spPr bwMode="invGray">
          <a:xfrm>
            <a:off x="69469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7" name="Rectangle 20"/>
          <p:cNvSpPr>
            <a:spLocks noChangeArrowheads="1"/>
          </p:cNvSpPr>
          <p:nvPr/>
        </p:nvSpPr>
        <p:spPr bwMode="invGray">
          <a:xfrm>
            <a:off x="663098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18" name="Rectangle 21"/>
          <p:cNvSpPr>
            <a:spLocks noChangeArrowheads="1"/>
          </p:cNvSpPr>
          <p:nvPr/>
        </p:nvSpPr>
        <p:spPr bwMode="invGray">
          <a:xfrm>
            <a:off x="6316663" y="1581151"/>
            <a:ext cx="304800" cy="250825"/>
          </a:xfrm>
          <a:prstGeom prst="rect">
            <a:avLst/>
          </a:prstGeom>
          <a:solidFill>
            <a:srgbClr val="D10811"/>
          </a:solidFill>
          <a:ln w="9525">
            <a:noFill/>
            <a:miter lim="800000"/>
            <a:headEnd/>
            <a:tailEnd/>
          </a:ln>
        </p:spPr>
        <p:txBody>
          <a:bodyPr wrap="none" anchor="ctr"/>
          <a:lstStyle/>
          <a:p>
            <a:endParaRPr lang="en-US">
              <a:solidFill>
                <a:srgbClr val="323232"/>
              </a:solidFill>
            </a:endParaRPr>
          </a:p>
        </p:txBody>
      </p:sp>
      <p:sp>
        <p:nvSpPr>
          <p:cNvPr id="19" name="Rectangle 22"/>
          <p:cNvSpPr>
            <a:spLocks noChangeArrowheads="1"/>
          </p:cNvSpPr>
          <p:nvPr/>
        </p:nvSpPr>
        <p:spPr bwMode="invGray">
          <a:xfrm>
            <a:off x="600075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20" name="Rectangle 23"/>
          <p:cNvSpPr>
            <a:spLocks noChangeArrowheads="1"/>
          </p:cNvSpPr>
          <p:nvPr/>
        </p:nvSpPr>
        <p:spPr bwMode="invGray">
          <a:xfrm>
            <a:off x="5684838"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21" name="Rectangle 24"/>
          <p:cNvSpPr>
            <a:spLocks noChangeArrowheads="1"/>
          </p:cNvSpPr>
          <p:nvPr/>
        </p:nvSpPr>
        <p:spPr bwMode="invGray">
          <a:xfrm>
            <a:off x="5368925" y="1581151"/>
            <a:ext cx="304800" cy="250825"/>
          </a:xfrm>
          <a:prstGeom prst="rect">
            <a:avLst/>
          </a:prstGeom>
          <a:solidFill>
            <a:srgbClr val="D10811">
              <a:alpha val="38039"/>
            </a:srgbClr>
          </a:solidFill>
          <a:ln w="9525">
            <a:noFill/>
            <a:miter lim="800000"/>
            <a:headEnd/>
            <a:tailEnd/>
          </a:ln>
        </p:spPr>
        <p:txBody>
          <a:bodyPr wrap="none" anchor="ctr"/>
          <a:lstStyle/>
          <a:p>
            <a:endParaRPr lang="en-US">
              <a:solidFill>
                <a:srgbClr val="323232"/>
              </a:solidFill>
            </a:endParaRPr>
          </a:p>
        </p:txBody>
      </p:sp>
      <p:sp>
        <p:nvSpPr>
          <p:cNvPr id="22" name="Rectangle 26"/>
          <p:cNvSpPr>
            <a:spLocks noChangeArrowheads="1"/>
          </p:cNvSpPr>
          <p:nvPr/>
        </p:nvSpPr>
        <p:spPr bwMode="invGray">
          <a:xfrm>
            <a:off x="4737100" y="1581151"/>
            <a:ext cx="304800" cy="250825"/>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23" name="Rectangle 27"/>
          <p:cNvSpPr>
            <a:spLocks noChangeArrowheads="1"/>
          </p:cNvSpPr>
          <p:nvPr/>
        </p:nvSpPr>
        <p:spPr bwMode="invGray">
          <a:xfrm>
            <a:off x="4421188" y="1581151"/>
            <a:ext cx="304800" cy="250825"/>
          </a:xfrm>
          <a:prstGeom prst="rect">
            <a:avLst/>
          </a:prstGeom>
          <a:solidFill>
            <a:srgbClr val="D10811">
              <a:alpha val="70195"/>
            </a:srgbClr>
          </a:solidFill>
          <a:ln w="9525">
            <a:noFill/>
            <a:miter lim="800000"/>
            <a:headEnd/>
            <a:tailEnd/>
          </a:ln>
        </p:spPr>
        <p:txBody>
          <a:bodyPr wrap="none" anchor="ctr"/>
          <a:lstStyle/>
          <a:p>
            <a:endParaRPr lang="en-US">
              <a:solidFill>
                <a:srgbClr val="323232"/>
              </a:solidFill>
            </a:endParaRPr>
          </a:p>
        </p:txBody>
      </p:sp>
      <p:sp>
        <p:nvSpPr>
          <p:cNvPr id="24" name="Rectangle 301"/>
          <p:cNvSpPr>
            <a:spLocks noChangeArrowheads="1"/>
          </p:cNvSpPr>
          <p:nvPr/>
        </p:nvSpPr>
        <p:spPr bwMode="invGray">
          <a:xfrm>
            <a:off x="3473450" y="4767264"/>
            <a:ext cx="304800" cy="274638"/>
          </a:xfrm>
          <a:prstGeom prst="rect">
            <a:avLst/>
          </a:prstGeom>
          <a:solidFill>
            <a:srgbClr val="D10811">
              <a:alpha val="70195"/>
            </a:srgbClr>
          </a:solidFill>
          <a:ln w="9525">
            <a:noFill/>
            <a:miter lim="800000"/>
            <a:headEnd/>
            <a:tailEnd/>
          </a:ln>
        </p:spPr>
        <p:txBody>
          <a:bodyPr wrap="none" anchor="ctr"/>
          <a:lstStyle/>
          <a:p>
            <a:endParaRPr lang="en-US">
              <a:solidFill>
                <a:srgbClr val="323232"/>
              </a:solidFill>
            </a:endParaRPr>
          </a:p>
        </p:txBody>
      </p:sp>
      <p:sp>
        <p:nvSpPr>
          <p:cNvPr id="25" name="Rectangle 302"/>
          <p:cNvSpPr>
            <a:spLocks noChangeArrowheads="1"/>
          </p:cNvSpPr>
          <p:nvPr/>
        </p:nvSpPr>
        <p:spPr bwMode="invGray">
          <a:xfrm>
            <a:off x="3157538" y="4767264"/>
            <a:ext cx="304800" cy="274638"/>
          </a:xfrm>
          <a:prstGeom prst="rect">
            <a:avLst/>
          </a:prstGeom>
          <a:solidFill>
            <a:srgbClr val="D10811">
              <a:alpha val="38039"/>
            </a:srgbClr>
          </a:solidFill>
          <a:ln w="9525">
            <a:noFill/>
            <a:miter lim="800000"/>
            <a:headEnd/>
            <a:tailEnd/>
          </a:ln>
        </p:spPr>
        <p:txBody>
          <a:bodyPr wrap="none" anchor="ctr"/>
          <a:lstStyle/>
          <a:p>
            <a:endParaRPr lang="en-US">
              <a:solidFill>
                <a:srgbClr val="323232"/>
              </a:solidFill>
            </a:endParaRPr>
          </a:p>
        </p:txBody>
      </p:sp>
      <p:sp>
        <p:nvSpPr>
          <p:cNvPr id="26" name="Rectangle 304"/>
          <p:cNvSpPr>
            <a:spLocks noChangeArrowheads="1"/>
          </p:cNvSpPr>
          <p:nvPr/>
        </p:nvSpPr>
        <p:spPr bwMode="invGray">
          <a:xfrm>
            <a:off x="2525713" y="4767264"/>
            <a:ext cx="304800" cy="274638"/>
          </a:xfrm>
          <a:prstGeom prst="rect">
            <a:avLst/>
          </a:prstGeom>
          <a:solidFill>
            <a:srgbClr val="D10811">
              <a:alpha val="59999"/>
            </a:srgbClr>
          </a:solidFill>
          <a:ln w="9525">
            <a:noFill/>
            <a:miter lim="800000"/>
            <a:headEnd/>
            <a:tailEnd/>
          </a:ln>
        </p:spPr>
        <p:txBody>
          <a:bodyPr wrap="none" anchor="ctr"/>
          <a:lstStyle/>
          <a:p>
            <a:endParaRPr lang="en-US">
              <a:solidFill>
                <a:srgbClr val="323232"/>
              </a:solidFill>
            </a:endParaRPr>
          </a:p>
        </p:txBody>
      </p:sp>
      <p:sp>
        <p:nvSpPr>
          <p:cNvPr id="27" name="Rectangle 305"/>
          <p:cNvSpPr>
            <a:spLocks noChangeArrowheads="1"/>
          </p:cNvSpPr>
          <p:nvPr/>
        </p:nvSpPr>
        <p:spPr bwMode="invGray">
          <a:xfrm>
            <a:off x="2209800"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rgbClr val="323232"/>
              </a:solidFill>
            </a:endParaRPr>
          </a:p>
        </p:txBody>
      </p:sp>
      <p:sp>
        <p:nvSpPr>
          <p:cNvPr id="28" name="Rectangle 307"/>
          <p:cNvSpPr>
            <a:spLocks noChangeArrowheads="1"/>
          </p:cNvSpPr>
          <p:nvPr/>
        </p:nvSpPr>
        <p:spPr bwMode="invGray">
          <a:xfrm>
            <a:off x="1579563" y="4767264"/>
            <a:ext cx="304800" cy="274638"/>
          </a:xfrm>
          <a:prstGeom prst="rect">
            <a:avLst/>
          </a:prstGeom>
          <a:solidFill>
            <a:srgbClr val="D10811">
              <a:alpha val="36862"/>
            </a:srgbClr>
          </a:solidFill>
          <a:ln w="9525">
            <a:noFill/>
            <a:miter lim="800000"/>
            <a:headEnd/>
            <a:tailEnd/>
          </a:ln>
        </p:spPr>
        <p:txBody>
          <a:bodyPr wrap="none" anchor="ctr"/>
          <a:lstStyle/>
          <a:p>
            <a:endParaRPr lang="en-US">
              <a:solidFill>
                <a:srgbClr val="323232"/>
              </a:solidFill>
            </a:endParaRPr>
          </a:p>
        </p:txBody>
      </p:sp>
      <p:sp>
        <p:nvSpPr>
          <p:cNvPr id="29" name="Rectangle 311"/>
          <p:cNvSpPr>
            <a:spLocks noChangeArrowheads="1"/>
          </p:cNvSpPr>
          <p:nvPr/>
        </p:nvSpPr>
        <p:spPr bwMode="invGray">
          <a:xfrm>
            <a:off x="852487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0" name="Rectangle 312"/>
          <p:cNvSpPr>
            <a:spLocks noChangeArrowheads="1"/>
          </p:cNvSpPr>
          <p:nvPr/>
        </p:nvSpPr>
        <p:spPr bwMode="invGray">
          <a:xfrm>
            <a:off x="8208963"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1" name="Rectangle 314"/>
          <p:cNvSpPr>
            <a:spLocks noChangeArrowheads="1"/>
          </p:cNvSpPr>
          <p:nvPr/>
        </p:nvSpPr>
        <p:spPr bwMode="invGray">
          <a:xfrm>
            <a:off x="7577138"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2" name="Rectangle 315"/>
          <p:cNvSpPr>
            <a:spLocks noChangeArrowheads="1"/>
          </p:cNvSpPr>
          <p:nvPr/>
        </p:nvSpPr>
        <p:spPr bwMode="invGray">
          <a:xfrm>
            <a:off x="7261225"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3" name="Rectangle 317"/>
          <p:cNvSpPr>
            <a:spLocks noChangeArrowheads="1"/>
          </p:cNvSpPr>
          <p:nvPr/>
        </p:nvSpPr>
        <p:spPr bwMode="invGray">
          <a:xfrm>
            <a:off x="6629400" y="4767264"/>
            <a:ext cx="304800" cy="274638"/>
          </a:xfrm>
          <a:prstGeom prst="rect">
            <a:avLst/>
          </a:prstGeom>
          <a:solidFill>
            <a:srgbClr val="D10811">
              <a:alpha val="79999"/>
            </a:srgbClr>
          </a:solidFill>
          <a:ln w="9525">
            <a:noFill/>
            <a:miter lim="800000"/>
            <a:headEnd/>
            <a:tailEnd/>
          </a:ln>
        </p:spPr>
        <p:txBody>
          <a:bodyPr wrap="none" anchor="ctr"/>
          <a:lstStyle/>
          <a:p>
            <a:endParaRPr lang="en-US">
              <a:solidFill>
                <a:srgbClr val="323232"/>
              </a:solidFill>
            </a:endParaRPr>
          </a:p>
        </p:txBody>
      </p:sp>
      <p:sp>
        <p:nvSpPr>
          <p:cNvPr id="34" name="Rectangle 318"/>
          <p:cNvSpPr>
            <a:spLocks noChangeArrowheads="1"/>
          </p:cNvSpPr>
          <p:nvPr/>
        </p:nvSpPr>
        <p:spPr bwMode="invGray">
          <a:xfrm>
            <a:off x="6315075" y="4767264"/>
            <a:ext cx="304800" cy="274638"/>
          </a:xfrm>
          <a:prstGeom prst="rect">
            <a:avLst/>
          </a:prstGeom>
          <a:solidFill>
            <a:srgbClr val="D10811"/>
          </a:solidFill>
          <a:ln w="9525">
            <a:noFill/>
            <a:miter lim="800000"/>
            <a:headEnd/>
            <a:tailEnd/>
          </a:ln>
        </p:spPr>
        <p:txBody>
          <a:bodyPr wrap="none" anchor="ctr"/>
          <a:lstStyle/>
          <a:p>
            <a:endParaRPr lang="en-US">
              <a:solidFill>
                <a:srgbClr val="323232"/>
              </a:solidFill>
            </a:endParaRPr>
          </a:p>
        </p:txBody>
      </p:sp>
      <p:sp>
        <p:nvSpPr>
          <p:cNvPr id="35" name="Rectangle 321"/>
          <p:cNvSpPr>
            <a:spLocks noChangeArrowheads="1"/>
          </p:cNvSpPr>
          <p:nvPr/>
        </p:nvSpPr>
        <p:spPr bwMode="invGray">
          <a:xfrm>
            <a:off x="5367338"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rgbClr val="323232"/>
              </a:solidFill>
            </a:endParaRPr>
          </a:p>
        </p:txBody>
      </p:sp>
      <p:sp>
        <p:nvSpPr>
          <p:cNvPr id="36" name="Rectangle 323"/>
          <p:cNvSpPr>
            <a:spLocks noChangeArrowheads="1"/>
          </p:cNvSpPr>
          <p:nvPr/>
        </p:nvSpPr>
        <p:spPr bwMode="invGray">
          <a:xfrm>
            <a:off x="4735513" y="4767264"/>
            <a:ext cx="304800" cy="274638"/>
          </a:xfrm>
          <a:prstGeom prst="rect">
            <a:avLst/>
          </a:prstGeom>
          <a:solidFill>
            <a:srgbClr val="D10811">
              <a:alpha val="38039"/>
            </a:srgbClr>
          </a:solidFill>
          <a:ln w="9525" algn="ctr">
            <a:noFill/>
            <a:miter lim="800000"/>
            <a:headEnd/>
            <a:tailEnd/>
          </a:ln>
        </p:spPr>
        <p:txBody>
          <a:bodyPr wrap="none" anchor="ctr"/>
          <a:lstStyle/>
          <a:p>
            <a:endParaRPr lang="en-US">
              <a:solidFill>
                <a:srgbClr val="323232"/>
              </a:solidFill>
            </a:endParaRPr>
          </a:p>
        </p:txBody>
      </p:sp>
      <p:sp>
        <p:nvSpPr>
          <p:cNvPr id="41" name="Rectangle 40"/>
          <p:cNvSpPr/>
          <p:nvPr/>
        </p:nvSpPr>
        <p:spPr bwMode="white">
          <a:xfrm>
            <a:off x="0" y="1847088"/>
            <a:ext cx="9144000" cy="292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818"/>
          <p:cNvGrpSpPr>
            <a:grpSpLocks/>
          </p:cNvGrpSpPr>
          <p:nvPr/>
        </p:nvGrpSpPr>
        <p:grpSpPr bwMode="black">
          <a:xfrm>
            <a:off x="7472363" y="701675"/>
            <a:ext cx="1111250" cy="314325"/>
            <a:chOff x="3063" y="4976"/>
            <a:chExt cx="2916" cy="828"/>
          </a:xfrm>
        </p:grpSpPr>
        <p:sp>
          <p:nvSpPr>
            <p:cNvPr id="43" name="Freeform 819"/>
            <p:cNvSpPr>
              <a:spLocks/>
            </p:cNvSpPr>
            <p:nvPr/>
          </p:nvSpPr>
          <p:spPr bwMode="black">
            <a:xfrm>
              <a:off x="5307" y="4976"/>
              <a:ext cx="672"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endParaRPr lang="en-US">
                <a:solidFill>
                  <a:srgbClr val="323232"/>
                </a:solidFill>
              </a:endParaRPr>
            </a:p>
          </p:txBody>
        </p:sp>
        <p:sp>
          <p:nvSpPr>
            <p:cNvPr id="44" name="Freeform 820"/>
            <p:cNvSpPr>
              <a:spLocks/>
            </p:cNvSpPr>
            <p:nvPr/>
          </p:nvSpPr>
          <p:spPr bwMode="black">
            <a:xfrm>
              <a:off x="3063" y="4982"/>
              <a:ext cx="672" cy="600"/>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endParaRPr lang="en-US">
                <a:solidFill>
                  <a:srgbClr val="323232"/>
                </a:solidFill>
              </a:endParaRPr>
            </a:p>
          </p:txBody>
        </p:sp>
        <p:sp>
          <p:nvSpPr>
            <p:cNvPr id="45" name="Freeform 821"/>
            <p:cNvSpPr>
              <a:spLocks/>
            </p:cNvSpPr>
            <p:nvPr/>
          </p:nvSpPr>
          <p:spPr bwMode="black">
            <a:xfrm>
              <a:off x="4179" y="4982"/>
              <a:ext cx="672" cy="600"/>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endParaRPr lang="en-US">
                <a:solidFill>
                  <a:srgbClr val="323232"/>
                </a:solidFill>
              </a:endParaRPr>
            </a:p>
          </p:txBody>
        </p:sp>
        <p:sp>
          <p:nvSpPr>
            <p:cNvPr id="46" name="Freeform 822"/>
            <p:cNvSpPr>
              <a:spLocks/>
            </p:cNvSpPr>
            <p:nvPr/>
          </p:nvSpPr>
          <p:spPr bwMode="black">
            <a:xfrm>
              <a:off x="3627" y="4976"/>
              <a:ext cx="666"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endParaRPr lang="en-US">
                <a:solidFill>
                  <a:srgbClr val="323232"/>
                </a:solidFill>
              </a:endParaRPr>
            </a:p>
          </p:txBody>
        </p:sp>
        <p:sp>
          <p:nvSpPr>
            <p:cNvPr id="47" name="Freeform 823"/>
            <p:cNvSpPr>
              <a:spLocks/>
            </p:cNvSpPr>
            <p:nvPr/>
          </p:nvSpPr>
          <p:spPr bwMode="black">
            <a:xfrm>
              <a:off x="4755" y="4976"/>
              <a:ext cx="666"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endParaRPr lang="en-US">
                <a:solidFill>
                  <a:srgbClr val="323232"/>
                </a:solidFill>
              </a:endParaRPr>
            </a:p>
          </p:txBody>
        </p:sp>
      </p:gr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chorCtr="0">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chor="t">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457200" y="6537960"/>
            <a:ext cx="1912703" cy="203133"/>
          </a:xfrm>
          <a:prstGeom prst="rect">
            <a:avLst/>
          </a:prstGeom>
          <a:noFill/>
        </p:spPr>
        <p:txBody>
          <a:bodyPr wrap="none" rtlCol="0" anchor="ctr">
            <a:spAutoFit/>
          </a:bodyPr>
          <a:lstStyle/>
          <a:p>
            <a:pPr>
              <a:lnSpc>
                <a:spcPct val="90000"/>
              </a:lnSpc>
              <a:defRPr/>
            </a:pPr>
            <a:r>
              <a:rPr lang="en-US" sz="800" dirty="0" smtClean="0">
                <a:solidFill>
                  <a:srgbClr val="8F8F8F"/>
                </a:solidFill>
              </a:rPr>
              <a:t>© 2011 Avaya Inc. All rights reserved.</a:t>
            </a:r>
          </a:p>
        </p:txBody>
      </p:sp>
      <p:sp>
        <p:nvSpPr>
          <p:cNvPr id="50" name="TextBox 49"/>
          <p:cNvSpPr txBox="1"/>
          <p:nvPr userDrawn="1"/>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66DC-58A3-45CF-9D17-0D017B4FC3F7}"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03C9-D9D6-439D-B241-1330331395D1}"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73CB3-A0A6-46C4-8F56-D534DFAFCF5F}"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26B10-C767-489B-8EE2-DD66B48A8BAD}" type="datetime1">
              <a:rPr lang="en-US" smtClean="0">
                <a:solidFill>
                  <a:srgbClr val="323232">
                    <a:tint val="75000"/>
                  </a:srgbClr>
                </a:solidFill>
              </a:rPr>
              <a:pPr/>
              <a:t>18/01/2012</a:t>
            </a:fld>
            <a:endParaRPr lang="en-US">
              <a:solidFill>
                <a:srgbClr val="323232">
                  <a:tint val="75000"/>
                </a:srgbClr>
              </a:solidFill>
            </a:endParaRPr>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3A94-501F-430F-9F24-22DB171F1A84}"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C66DC-58A3-45CF-9D17-0D017B4FC3F7}"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B8EF3-7915-4029-8188-B964D2222328}"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1447800"/>
            <a:ext cx="4267200" cy="4724400"/>
          </a:xfrm>
        </p:spPr>
        <p:txBody>
          <a:bodyPr anchor="t">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E16FC-041D-4C73-A0CA-50E3B59E0A5D}"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3443AC4-C33A-411A-AFB6-6A67FA1ED1AC}" type="datetime1">
              <a:rPr lang="en-US" smtClean="0">
                <a:solidFill>
                  <a:srgbClr val="323232">
                    <a:tint val="75000"/>
                  </a:srgbClr>
                </a:solidFill>
              </a:rPr>
              <a:pPr/>
              <a:t>18/01/2012</a:t>
            </a:fld>
            <a:endParaRPr lang="en-US">
              <a:solidFill>
                <a:srgbClr val="323232">
                  <a:tint val="75000"/>
                </a:srgbClr>
              </a:solidFill>
            </a:endParaRPr>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61EFF9-E965-4782-A371-B4051B6C04E4}" type="datetime1">
              <a:rPr lang="en-US" smtClean="0">
                <a:solidFill>
                  <a:srgbClr val="323232">
                    <a:tint val="75000"/>
                  </a:srgbClr>
                </a:solidFill>
              </a:rPr>
              <a:pPr/>
              <a:t>18/01/2012</a:t>
            </a:fld>
            <a:endParaRPr lang="en-US">
              <a:solidFill>
                <a:srgbClr val="323232">
                  <a:tint val="75000"/>
                </a:srgbClr>
              </a:solidFill>
            </a:endParaRPr>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a:normAutofit/>
          </a:bodyPr>
          <a:lstStyle>
            <a:lvl1pPr algn="ctr">
              <a:buNone/>
              <a:defRPr sz="20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BC11A07-B22F-4A12-B6AE-5480EFA744A1}" type="datetime1">
              <a:rPr lang="en-US" smtClean="0">
                <a:solidFill>
                  <a:srgbClr val="323232">
                    <a:tint val="75000"/>
                  </a:srgbClr>
                </a:solidFill>
              </a:rPr>
              <a:pPr/>
              <a:t>18/01/2012</a:t>
            </a:fld>
            <a:endParaRPr lang="en-US">
              <a:solidFill>
                <a:srgbClr val="323232">
                  <a:tint val="75000"/>
                </a:srgbClr>
              </a:solidFill>
            </a:endParaRPr>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9AB2A23-AE32-4526-B049-6593DD3B16B2}" type="datetime1">
              <a:rPr lang="en-US" smtClean="0">
                <a:solidFill>
                  <a:srgbClr val="323232">
                    <a:tint val="75000"/>
                  </a:srgbClr>
                </a:solidFill>
              </a:rPr>
              <a:pPr/>
              <a:t>18/01/2012</a:t>
            </a:fld>
            <a:endParaRPr lang="en-US">
              <a:solidFill>
                <a:srgbClr val="323232">
                  <a:tint val="75000"/>
                </a:srgbClr>
              </a:solidFill>
            </a:endParaRPr>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D360E5-E30C-4DA4-BD60-7B6AC863CF62}" type="datetime1">
              <a:rPr lang="en-US" smtClean="0">
                <a:solidFill>
                  <a:srgbClr val="323232">
                    <a:tint val="75000"/>
                  </a:srgbClr>
                </a:solidFill>
              </a:rPr>
              <a:pPr/>
              <a:t>18/01/2012</a:t>
            </a:fld>
            <a:endParaRPr lang="en-US">
              <a:solidFill>
                <a:srgbClr val="323232">
                  <a:tint val="75000"/>
                </a:srgbClr>
              </a:solidFill>
            </a:endParaRPr>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a:normAutofit/>
          </a:bodyPr>
          <a:lstStyle>
            <a:lvl1pPr marL="0" indent="0" algn="ctr">
              <a:buNone/>
              <a:tabLst/>
              <a:defRPr sz="1800"/>
            </a:lvl1pPr>
          </a:lstStyle>
          <a:p>
            <a:r>
              <a:rPr lang="en-US" smtClean="0"/>
              <a:t>Click icon to add picture</a:t>
            </a:r>
            <a:endParaRPr lang="en-US"/>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a:normAutofit/>
          </a:bodyPr>
          <a:lstStyle>
            <a:lvl1pPr marL="0" indent="0" algn="ctr">
              <a:buNone/>
              <a:defRPr sz="1800"/>
            </a:lvl1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A7E0CD2-63A1-4D15-92C2-5F1852DDD605}"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Tree>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20526-6F7B-4820-AE52-CBAF9D1B053E}"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103C9-D9D6-439D-B241-1330331395D1}"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251-DD1A-43E1-955B-E09BA603CA18}" type="datetime1">
              <a:rPr lang="en-US" smtClean="0">
                <a:solidFill>
                  <a:srgbClr val="323232">
                    <a:tint val="75000"/>
                  </a:srgbClr>
                </a:solidFill>
              </a:rPr>
              <a:pPr/>
              <a:t>18/01/2012</a:t>
            </a:fld>
            <a:endParaRPr lang="en-US">
              <a:solidFill>
                <a:srgbClr val="323232">
                  <a:tint val="75000"/>
                </a:srgbClr>
              </a:solidFill>
            </a:endParaRP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73CB3-A0A6-46C4-8F56-D534DFAFCF5F}" type="datetime1">
              <a:rPr lang="en-US" smtClean="0"/>
              <a:pPr/>
              <a:t>18/01/2012</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26B10-C767-489B-8EE2-DD66B48A8BAD}" type="datetime1">
              <a:rPr lang="en-US" smtClean="0"/>
              <a:pPr/>
              <a:t>18/01/2012</a:t>
            </a:fld>
            <a:endParaRPr lang="en-US"/>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2.xml"/><Relationship Id="rId16" Type="http://schemas.openxmlformats.org/officeDocument/2006/relationships/image" Target="../media/image4.jpeg"/><Relationship Id="rId17" Type="http://schemas.openxmlformats.org/officeDocument/2006/relationships/image" Target="../media/image5.jpe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theme" Target="../theme/theme3.xml"/><Relationship Id="rId16" Type="http://schemas.openxmlformats.org/officeDocument/2006/relationships/image" Target="../media/image4.jpeg"/><Relationship Id="rId17" Type="http://schemas.openxmlformats.org/officeDocument/2006/relationships/image" Target="../media/image5.jpe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8.xml"/><Relationship Id="rId20" Type="http://schemas.openxmlformats.org/officeDocument/2006/relationships/slideLayout" Target="../slideLayouts/slideLayout69.xml"/><Relationship Id="rId21" Type="http://schemas.openxmlformats.org/officeDocument/2006/relationships/slideLayout" Target="../slideLayouts/slideLayout70.xml"/><Relationship Id="rId22" Type="http://schemas.openxmlformats.org/officeDocument/2006/relationships/theme" Target="../theme/theme4.xml"/><Relationship Id="rId10" Type="http://schemas.openxmlformats.org/officeDocument/2006/relationships/slideLayout" Target="../slideLayouts/slideLayout59.xml"/><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slideLayout" Target="../slideLayouts/slideLayout65.xml"/><Relationship Id="rId17" Type="http://schemas.openxmlformats.org/officeDocument/2006/relationships/slideLayout" Target="../slideLayouts/slideLayout66.xml"/><Relationship Id="rId18" Type="http://schemas.openxmlformats.org/officeDocument/2006/relationships/slideLayout" Target="../slideLayouts/slideLayout67.xml"/><Relationship Id="rId19" Type="http://schemas.openxmlformats.org/officeDocument/2006/relationships/slideLayout" Target="../slideLayouts/slideLayout68.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a:solidFill>
                <a:sysClr val="windowText" lastClr="000000"/>
              </a:solidFill>
              <a:latin typeface="Arial" charset="0"/>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chemeClr val="tx1"/>
              </a:solidFill>
              <a:latin typeface="Arial" charset="0"/>
            </a:endParaRPr>
          </a:p>
        </p:txBody>
      </p:sp>
      <p:grpSp>
        <p:nvGrpSpPr>
          <p:cNvPr id="8"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latin typeface="Arial" charset="0"/>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537244B6-3751-4B0D-931E-A1EABE3AFAEE}" type="datetime1">
              <a:rPr lang="en-US" smtClean="0"/>
              <a:pPr/>
              <a:t>18/01/2012</a:t>
            </a:fld>
            <a:endParaRPr lang="en-US"/>
          </a:p>
        </p:txBody>
      </p:sp>
      <p:sp>
        <p:nvSpPr>
          <p:cNvPr id="28" name="TextBox 27"/>
          <p:cNvSpPr txBox="1"/>
          <p:nvPr/>
        </p:nvSpPr>
        <p:spPr>
          <a:xfrm>
            <a:off x="457200" y="6537960"/>
            <a:ext cx="1912703" cy="203133"/>
          </a:xfrm>
          <a:prstGeom prst="rect">
            <a:avLst/>
          </a:prstGeom>
          <a:noFill/>
        </p:spPr>
        <p:txBody>
          <a:bodyPr wrap="none" rtlCol="0" anchor="ctr">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rgbClr val="8F8F8F"/>
                </a:solidFill>
              </a:rPr>
              <a:t>© 2011 Avaya Inc. All rights reserved.</a:t>
            </a:r>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1"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p:transition xmlns:p14="http://schemas.microsoft.com/office/powerpoint/2010/main">
    <p:fade/>
  </p:transition>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51"/>
          <p:cNvGrpSpPr>
            <a:grpSpLocks/>
          </p:cNvGrpSpPr>
          <p:nvPr/>
        </p:nvGrpSpPr>
        <p:grpSpPr bwMode="auto">
          <a:xfrm>
            <a:off x="0" y="-7938"/>
            <a:ext cx="9144000" cy="384176"/>
            <a:chOff x="0" y="-5"/>
            <a:chExt cx="5760" cy="242"/>
          </a:xfrm>
        </p:grpSpPr>
        <p:sp>
          <p:nvSpPr>
            <p:cNvPr id="176"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4" name="Group 67"/>
            <p:cNvGrpSpPr>
              <a:grpSpLocks/>
            </p:cNvGrpSpPr>
            <p:nvPr userDrawn="1"/>
          </p:nvGrpSpPr>
          <p:grpSpPr bwMode="auto">
            <a:xfrm>
              <a:off x="0" y="-5"/>
              <a:ext cx="5597" cy="242"/>
              <a:chOff x="0" y="368"/>
              <a:chExt cx="4368" cy="173"/>
            </a:xfrm>
          </p:grpSpPr>
          <p:sp>
            <p:nvSpPr>
              <p:cNvPr id="155" name="Rectangle 68"/>
              <p:cNvSpPr>
                <a:spLocks noChangeArrowheads="1"/>
              </p:cNvSpPr>
              <p:nvPr/>
            </p:nvSpPr>
            <p:spPr bwMode="invGray">
              <a:xfrm>
                <a:off x="2784"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6" name="Rectangle 69"/>
              <p:cNvSpPr>
                <a:spLocks noChangeArrowheads="1"/>
              </p:cNvSpPr>
              <p:nvPr/>
            </p:nvSpPr>
            <p:spPr bwMode="invGray">
              <a:xfrm>
                <a:off x="2585"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7" name="Rectangle 72"/>
              <p:cNvSpPr>
                <a:spLocks noChangeArrowheads="1"/>
              </p:cNvSpPr>
              <p:nvPr/>
            </p:nvSpPr>
            <p:spPr bwMode="invGray">
              <a:xfrm>
                <a:off x="1988"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8" name="Rectangle 73"/>
              <p:cNvSpPr>
                <a:spLocks noChangeArrowheads="1"/>
              </p:cNvSpPr>
              <p:nvPr/>
            </p:nvSpPr>
            <p:spPr bwMode="invGray">
              <a:xfrm>
                <a:off x="1789"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9" name="Rectangle 76"/>
              <p:cNvSpPr>
                <a:spLocks noChangeArrowheads="1"/>
              </p:cNvSpPr>
              <p:nvPr/>
            </p:nvSpPr>
            <p:spPr bwMode="invGray">
              <a:xfrm>
                <a:off x="1193"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0" name="Rectangle 77"/>
              <p:cNvSpPr>
                <a:spLocks noChangeArrowheads="1"/>
              </p:cNvSpPr>
              <p:nvPr/>
            </p:nvSpPr>
            <p:spPr bwMode="invGray">
              <a:xfrm>
                <a:off x="994"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1" name="Rectangle 79"/>
              <p:cNvSpPr>
                <a:spLocks noChangeArrowheads="1"/>
              </p:cNvSpPr>
              <p:nvPr/>
            </p:nvSpPr>
            <p:spPr bwMode="invGray">
              <a:xfrm>
                <a:off x="596"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2" name="Rectangle 82"/>
              <p:cNvSpPr>
                <a:spLocks noChangeArrowheads="1"/>
              </p:cNvSpPr>
              <p:nvPr/>
            </p:nvSpPr>
            <p:spPr bwMode="invGray">
              <a:xfrm>
                <a:off x="0" y="368"/>
                <a:ext cx="192" cy="173"/>
              </a:xfrm>
              <a:prstGeom prst="rect">
                <a:avLst/>
              </a:prstGeom>
              <a:solidFill>
                <a:schemeClr val="accent1">
                  <a:lumMod val="60000"/>
                  <a:lumOff val="40000"/>
                </a:schemeClr>
              </a:solidFill>
              <a:ln w="9525" algn="ctr">
                <a:noFill/>
                <a:miter lim="800000"/>
                <a:headEnd/>
                <a:tailEnd/>
              </a:ln>
            </p:spPr>
            <p:txBody>
              <a:bodyPr wrap="none" anchor="ctr"/>
              <a:lstStyle/>
              <a:p>
                <a:pPr>
                  <a:defRPr/>
                </a:pPr>
                <a:endParaRPr lang="en-US" kern="0">
                  <a:solidFill>
                    <a:sysClr val="windowText" lastClr="000000"/>
                  </a:solidFill>
                </a:endParaRPr>
              </a:p>
            </p:txBody>
          </p:sp>
          <p:sp>
            <p:nvSpPr>
              <p:cNvPr id="163" name="Rectangle 90"/>
              <p:cNvSpPr>
                <a:spLocks noChangeArrowheads="1"/>
              </p:cNvSpPr>
              <p:nvPr/>
            </p:nvSpPr>
            <p:spPr bwMode="invGray">
              <a:xfrm>
                <a:off x="4176"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4" name="Rectangle 91"/>
              <p:cNvSpPr>
                <a:spLocks noChangeArrowheads="1"/>
              </p:cNvSpPr>
              <p:nvPr/>
            </p:nvSpPr>
            <p:spPr bwMode="invGray">
              <a:xfrm>
                <a:off x="3977"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5"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a:defRPr/>
                </a:pPr>
                <a:endParaRPr lang="en-US" kern="0">
                  <a:solidFill>
                    <a:sysClr val="windowText" lastClr="000000"/>
                  </a:solidFill>
                </a:endParaRPr>
              </a:p>
            </p:txBody>
          </p:sp>
          <p:sp>
            <p:nvSpPr>
              <p:cNvPr id="166" name="Rectangle 93"/>
              <p:cNvSpPr>
                <a:spLocks noChangeArrowheads="1"/>
              </p:cNvSpPr>
              <p:nvPr/>
            </p:nvSpPr>
            <p:spPr bwMode="invGray">
              <a:xfrm>
                <a:off x="3579"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grpSp>
        <p:sp>
          <p:nvSpPr>
            <p:cNvPr id="167"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pic>
        <p:nvPicPr>
          <p:cNvPr id="1029" name="Picture 598" descr="subtle gray background"/>
          <p:cNvPicPr>
            <a:picLocks noChangeAspect="1" noChangeArrowheads="1"/>
          </p:cNvPicPr>
          <p:nvPr/>
        </p:nvPicPr>
        <p:blipFill>
          <a:blip r:embed="rId16" cstate="print"/>
          <a:srcRect t="5840"/>
          <a:stretch>
            <a:fillRect/>
          </a:stretch>
        </p:blipFill>
        <p:spPr bwMode="auto">
          <a:xfrm>
            <a:off x="0" y="360363"/>
            <a:ext cx="9144000" cy="6503987"/>
          </a:xfrm>
          <a:prstGeom prst="rect">
            <a:avLst/>
          </a:prstGeom>
          <a:noFill/>
          <a:ln w="9525">
            <a:noFill/>
            <a:miter lim="800000"/>
            <a:headEnd/>
            <a:tailEnd/>
          </a:ln>
        </p:spPr>
      </p:pic>
      <p:pic>
        <p:nvPicPr>
          <p:cNvPr id="1030" name="Picture 624" descr="subtle gray background"/>
          <p:cNvPicPr>
            <a:picLocks noChangeAspect="1" noChangeArrowheads="1"/>
          </p:cNvPicPr>
          <p:nvPr/>
        </p:nvPicPr>
        <p:blipFill>
          <a:blip r:embed="rId17" cstate="print"/>
          <a:srcRect t="58356" b="3288"/>
          <a:stretch>
            <a:fillRect/>
          </a:stretch>
        </p:blipFill>
        <p:spPr bwMode="auto">
          <a:xfrm>
            <a:off x="0" y="5524500"/>
            <a:ext cx="9144000" cy="1333500"/>
          </a:xfrm>
          <a:prstGeom prst="rect">
            <a:avLst/>
          </a:prstGeom>
          <a:noFill/>
          <a:ln w="9525">
            <a:noFill/>
            <a:miter lim="800000"/>
            <a:headEnd/>
            <a:tailEnd/>
          </a:ln>
        </p:spPr>
      </p:pic>
      <p:sp>
        <p:nvSpPr>
          <p:cNvPr id="1031" name="Rectangle 3"/>
          <p:cNvSpPr>
            <a:spLocks noGrp="1" noChangeArrowheads="1"/>
          </p:cNvSpPr>
          <p:nvPr>
            <p:ph type="body" idx="1"/>
          </p:nvPr>
        </p:nvSpPr>
        <p:spPr bwMode="auto">
          <a:xfrm>
            <a:off x="457200" y="1323975"/>
            <a:ext cx="82296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Bullet level one</a:t>
            </a:r>
          </a:p>
          <a:p>
            <a:pPr lvl="1"/>
            <a:r>
              <a:rPr lang="en-GB" smtClean="0"/>
              <a:t>Bullet level two</a:t>
            </a:r>
          </a:p>
          <a:p>
            <a:pPr lvl="2"/>
            <a:r>
              <a:rPr lang="en-GB" smtClean="0"/>
              <a:t>Bullet level three</a:t>
            </a:r>
          </a:p>
          <a:p>
            <a:pPr lvl="3"/>
            <a:r>
              <a:rPr lang="en-GB" smtClean="0"/>
              <a:t>Bullet level four</a:t>
            </a:r>
          </a:p>
        </p:txBody>
      </p:sp>
      <p:sp>
        <p:nvSpPr>
          <p:cNvPr id="1033" name="Rectangle 2"/>
          <p:cNvSpPr>
            <a:spLocks noGrp="1" noChangeArrowheads="1"/>
          </p:cNvSpPr>
          <p:nvPr>
            <p:ph type="title"/>
          </p:nvPr>
        </p:nvSpPr>
        <p:spPr bwMode="auto">
          <a:xfrm>
            <a:off x="457200" y="384175"/>
            <a:ext cx="6705600" cy="7635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2" name="Rectangle 5"/>
          <p:cNvSpPr>
            <a:spLocks noChangeArrowheads="1"/>
          </p:cNvSpPr>
          <p:nvPr/>
        </p:nvSpPr>
        <p:spPr bwMode="auto">
          <a:xfrm>
            <a:off x="512763" y="6588125"/>
            <a:ext cx="2895600" cy="214313"/>
          </a:xfrm>
          <a:prstGeom prst="rect">
            <a:avLst/>
          </a:prstGeom>
          <a:noFill/>
          <a:ln w="9525">
            <a:noFill/>
            <a:miter lim="800000"/>
            <a:headEnd/>
            <a:tailEnd/>
          </a:ln>
        </p:spPr>
        <p:txBody>
          <a:bodyPr anchor="b">
            <a:spAutoFit/>
          </a:bodyPr>
          <a:lstStyle/>
          <a:p>
            <a:pPr fontAlgn="base">
              <a:spcBef>
                <a:spcPct val="0"/>
              </a:spcBef>
              <a:spcAft>
                <a:spcPct val="0"/>
              </a:spcAft>
            </a:pPr>
            <a:r>
              <a:rPr lang="en-GB" sz="800">
                <a:solidFill>
                  <a:srgbClr val="848484"/>
                </a:solidFill>
              </a:rPr>
              <a:t>© 2011 Avaya Inc. All rights reserved.</a:t>
            </a:r>
            <a:endParaRPr lang="en-GB" sz="1400">
              <a:solidFill>
                <a:srgbClr val="323232"/>
              </a:solidFill>
            </a:endParaRPr>
          </a:p>
        </p:txBody>
      </p:sp>
      <p:grpSp>
        <p:nvGrpSpPr>
          <p:cNvPr id="5" name="Group 127"/>
          <p:cNvGrpSpPr>
            <a:grpSpLocks/>
          </p:cNvGrpSpPr>
          <p:nvPr/>
        </p:nvGrpSpPr>
        <p:grpSpPr bwMode="auto">
          <a:xfrm>
            <a:off x="7908916" y="80554"/>
            <a:ext cx="858838" cy="242887"/>
            <a:chOff x="4707" y="440"/>
            <a:chExt cx="700" cy="198"/>
          </a:xfrm>
          <a:solidFill>
            <a:sysClr val="window" lastClr="FFFFFF"/>
          </a:solidFill>
        </p:grpSpPr>
        <p:sp>
          <p:nvSpPr>
            <p:cNvPr id="169" name="Freeform 128"/>
            <p:cNvSpPr>
              <a:spLocks/>
            </p:cNvSpPr>
            <p:nvPr/>
          </p:nvSpPr>
          <p:spPr bwMode="invGray">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0" name="Freeform 129"/>
            <p:cNvSpPr>
              <a:spLocks/>
            </p:cNvSpPr>
            <p:nvPr/>
          </p:nvSpPr>
          <p:spPr bwMode="invGray">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1" name="Freeform 130"/>
            <p:cNvSpPr>
              <a:spLocks/>
            </p:cNvSpPr>
            <p:nvPr/>
          </p:nvSpPr>
          <p:spPr bwMode="invGray">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2"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3" name="Freeform 132"/>
            <p:cNvSpPr>
              <a:spLocks/>
            </p:cNvSpPr>
            <p:nvPr/>
          </p:nvSpPr>
          <p:spPr bwMode="invGray">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a:defRPr/>
              </a:pPr>
              <a:endParaRPr lang="en-US" kern="0">
                <a:solidFill>
                  <a:sysClr val="windowText" lastClr="000000"/>
                </a:solidFill>
              </a:endParaRPr>
            </a:p>
          </p:txBody>
        </p:sp>
      </p:grpSp>
      <p:sp>
        <p:nvSpPr>
          <p:cNvPr id="1073" name="Text Box 49"/>
          <p:cNvSpPr txBox="1">
            <a:spLocks noChangeArrowheads="1"/>
          </p:cNvSpPr>
          <p:nvPr/>
        </p:nvSpPr>
        <p:spPr bwMode="auto">
          <a:xfrm>
            <a:off x="8347075" y="6557963"/>
            <a:ext cx="33972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fontAlgn="base">
              <a:spcBef>
                <a:spcPct val="0"/>
              </a:spcBef>
              <a:spcAft>
                <a:spcPct val="0"/>
              </a:spcAft>
            </a:pPr>
            <a:fld id="{3C8015B6-E926-4E1E-B8F4-D55B612949DD}" type="slidenum">
              <a:rPr lang="en-GB" sz="1000">
                <a:solidFill>
                  <a:srgbClr val="969696"/>
                </a:solidFill>
              </a:rPr>
              <a:pPr algn="r" fontAlgn="base">
                <a:spcBef>
                  <a:spcPct val="0"/>
                </a:spcBef>
                <a:spcAft>
                  <a:spcPct val="0"/>
                </a:spcAft>
              </a:pPr>
              <a:t>‹#›</a:t>
            </a:fld>
            <a:endParaRPr lang="en-GB" sz="1000">
              <a:solidFill>
                <a:srgbClr val="969696"/>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1" fontAlgn="base" hangingPunct="1">
        <a:lnSpc>
          <a:spcPct val="95000"/>
        </a:lnSpc>
        <a:spcBef>
          <a:spcPct val="0"/>
        </a:spcBef>
        <a:spcAft>
          <a:spcPct val="0"/>
        </a:spcAft>
        <a:defRPr sz="2400">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51"/>
          <p:cNvGrpSpPr>
            <a:grpSpLocks/>
          </p:cNvGrpSpPr>
          <p:nvPr/>
        </p:nvGrpSpPr>
        <p:grpSpPr bwMode="auto">
          <a:xfrm>
            <a:off x="0" y="-7938"/>
            <a:ext cx="9144000" cy="384176"/>
            <a:chOff x="0" y="-5"/>
            <a:chExt cx="5760" cy="242"/>
          </a:xfrm>
        </p:grpSpPr>
        <p:sp>
          <p:nvSpPr>
            <p:cNvPr id="176"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nvGrpSpPr>
            <p:cNvPr id="4" name="Group 67"/>
            <p:cNvGrpSpPr>
              <a:grpSpLocks/>
            </p:cNvGrpSpPr>
            <p:nvPr userDrawn="1"/>
          </p:nvGrpSpPr>
          <p:grpSpPr bwMode="auto">
            <a:xfrm>
              <a:off x="0" y="-5"/>
              <a:ext cx="5597" cy="242"/>
              <a:chOff x="0" y="368"/>
              <a:chExt cx="4368" cy="173"/>
            </a:xfrm>
          </p:grpSpPr>
          <p:sp>
            <p:nvSpPr>
              <p:cNvPr id="155" name="Rectangle 68"/>
              <p:cNvSpPr>
                <a:spLocks noChangeArrowheads="1"/>
              </p:cNvSpPr>
              <p:nvPr/>
            </p:nvSpPr>
            <p:spPr bwMode="invGray">
              <a:xfrm>
                <a:off x="2784"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6" name="Rectangle 69"/>
              <p:cNvSpPr>
                <a:spLocks noChangeArrowheads="1"/>
              </p:cNvSpPr>
              <p:nvPr/>
            </p:nvSpPr>
            <p:spPr bwMode="invGray">
              <a:xfrm>
                <a:off x="2585"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7" name="Rectangle 72"/>
              <p:cNvSpPr>
                <a:spLocks noChangeArrowheads="1"/>
              </p:cNvSpPr>
              <p:nvPr/>
            </p:nvSpPr>
            <p:spPr bwMode="invGray">
              <a:xfrm>
                <a:off x="1988"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8" name="Rectangle 73"/>
              <p:cNvSpPr>
                <a:spLocks noChangeArrowheads="1"/>
              </p:cNvSpPr>
              <p:nvPr/>
            </p:nvSpPr>
            <p:spPr bwMode="invGray">
              <a:xfrm>
                <a:off x="1789"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9" name="Rectangle 76"/>
              <p:cNvSpPr>
                <a:spLocks noChangeArrowheads="1"/>
              </p:cNvSpPr>
              <p:nvPr/>
            </p:nvSpPr>
            <p:spPr bwMode="invGray">
              <a:xfrm>
                <a:off x="1193"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0" name="Rectangle 77"/>
              <p:cNvSpPr>
                <a:spLocks noChangeArrowheads="1"/>
              </p:cNvSpPr>
              <p:nvPr/>
            </p:nvSpPr>
            <p:spPr bwMode="invGray">
              <a:xfrm>
                <a:off x="994"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1" name="Rectangle 79"/>
              <p:cNvSpPr>
                <a:spLocks noChangeArrowheads="1"/>
              </p:cNvSpPr>
              <p:nvPr/>
            </p:nvSpPr>
            <p:spPr bwMode="invGray">
              <a:xfrm>
                <a:off x="596" y="368"/>
                <a:ext cx="192" cy="173"/>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2" name="Rectangle 82"/>
              <p:cNvSpPr>
                <a:spLocks noChangeArrowheads="1"/>
              </p:cNvSpPr>
              <p:nvPr/>
            </p:nvSpPr>
            <p:spPr bwMode="invGray">
              <a:xfrm>
                <a:off x="0" y="368"/>
                <a:ext cx="192" cy="173"/>
              </a:xfrm>
              <a:prstGeom prst="rect">
                <a:avLst/>
              </a:prstGeom>
              <a:solidFill>
                <a:schemeClr val="accent1">
                  <a:lumMod val="60000"/>
                  <a:lumOff val="40000"/>
                </a:schemeClr>
              </a:solidFill>
              <a:ln w="9525" algn="ctr">
                <a:noFill/>
                <a:miter lim="800000"/>
                <a:headEnd/>
                <a:tailEnd/>
              </a:ln>
            </p:spPr>
            <p:txBody>
              <a:bodyPr wrap="none" anchor="ctr"/>
              <a:lstStyle/>
              <a:p>
                <a:pPr>
                  <a:defRPr/>
                </a:pPr>
                <a:endParaRPr lang="en-US" kern="0">
                  <a:solidFill>
                    <a:sysClr val="windowText" lastClr="000000"/>
                  </a:solidFill>
                </a:endParaRPr>
              </a:p>
            </p:txBody>
          </p:sp>
          <p:sp>
            <p:nvSpPr>
              <p:cNvPr id="163" name="Rectangle 90"/>
              <p:cNvSpPr>
                <a:spLocks noChangeArrowheads="1"/>
              </p:cNvSpPr>
              <p:nvPr/>
            </p:nvSpPr>
            <p:spPr bwMode="invGray">
              <a:xfrm>
                <a:off x="4176"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4" name="Rectangle 91"/>
              <p:cNvSpPr>
                <a:spLocks noChangeArrowheads="1"/>
              </p:cNvSpPr>
              <p:nvPr/>
            </p:nvSpPr>
            <p:spPr bwMode="invGray">
              <a:xfrm>
                <a:off x="3977"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5" name="Rectangle 92"/>
              <p:cNvSpPr>
                <a:spLocks noChangeArrowheads="1"/>
              </p:cNvSpPr>
              <p:nvPr/>
            </p:nvSpPr>
            <p:spPr bwMode="invGray">
              <a:xfrm>
                <a:off x="3778" y="368"/>
                <a:ext cx="192" cy="173"/>
              </a:xfrm>
              <a:prstGeom prst="rect">
                <a:avLst/>
              </a:prstGeom>
              <a:solidFill>
                <a:srgbClr val="D10811">
                  <a:alpha val="0"/>
                </a:srgbClr>
              </a:solidFill>
              <a:ln w="9525">
                <a:noFill/>
                <a:miter lim="800000"/>
                <a:headEnd/>
                <a:tailEnd/>
              </a:ln>
            </p:spPr>
            <p:txBody>
              <a:bodyPr wrap="none" anchor="ctr"/>
              <a:lstStyle/>
              <a:p>
                <a:pPr>
                  <a:defRPr/>
                </a:pPr>
                <a:endParaRPr lang="en-US" kern="0">
                  <a:solidFill>
                    <a:sysClr val="windowText" lastClr="000000"/>
                  </a:solidFill>
                </a:endParaRPr>
              </a:p>
            </p:txBody>
          </p:sp>
          <p:sp>
            <p:nvSpPr>
              <p:cNvPr id="166" name="Rectangle 93"/>
              <p:cNvSpPr>
                <a:spLocks noChangeArrowheads="1"/>
              </p:cNvSpPr>
              <p:nvPr/>
            </p:nvSpPr>
            <p:spPr bwMode="invGray">
              <a:xfrm>
                <a:off x="3579" y="368"/>
                <a:ext cx="192" cy="173"/>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grpSp>
        <p:sp>
          <p:nvSpPr>
            <p:cNvPr id="167" name="Rectangle 6"/>
            <p:cNvSpPr>
              <a:spLocks noChangeArrowheads="1"/>
            </p:cNvSpPr>
            <p:nvPr userDrawn="1"/>
          </p:nvSpPr>
          <p:spPr bwMode="invGray">
            <a:xfrm>
              <a:off x="0" y="-5"/>
              <a:ext cx="5760" cy="240"/>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323232"/>
                </a:solidFill>
              </a:endParaRPr>
            </a:p>
          </p:txBody>
        </p:sp>
      </p:grpSp>
      <p:pic>
        <p:nvPicPr>
          <p:cNvPr id="1029" name="Picture 598" descr="subtle gray background"/>
          <p:cNvPicPr>
            <a:picLocks noChangeAspect="1" noChangeArrowheads="1"/>
          </p:cNvPicPr>
          <p:nvPr/>
        </p:nvPicPr>
        <p:blipFill>
          <a:blip r:embed="rId16" cstate="print"/>
          <a:srcRect t="5840"/>
          <a:stretch>
            <a:fillRect/>
          </a:stretch>
        </p:blipFill>
        <p:spPr bwMode="auto">
          <a:xfrm>
            <a:off x="0" y="360363"/>
            <a:ext cx="9144000" cy="6503987"/>
          </a:xfrm>
          <a:prstGeom prst="rect">
            <a:avLst/>
          </a:prstGeom>
          <a:noFill/>
          <a:ln w="9525">
            <a:noFill/>
            <a:miter lim="800000"/>
            <a:headEnd/>
            <a:tailEnd/>
          </a:ln>
        </p:spPr>
      </p:pic>
      <p:pic>
        <p:nvPicPr>
          <p:cNvPr id="1030" name="Picture 624" descr="subtle gray background"/>
          <p:cNvPicPr>
            <a:picLocks noChangeAspect="1" noChangeArrowheads="1"/>
          </p:cNvPicPr>
          <p:nvPr/>
        </p:nvPicPr>
        <p:blipFill>
          <a:blip r:embed="rId17" cstate="print"/>
          <a:srcRect t="58356" b="3288"/>
          <a:stretch>
            <a:fillRect/>
          </a:stretch>
        </p:blipFill>
        <p:spPr bwMode="auto">
          <a:xfrm>
            <a:off x="0" y="5524500"/>
            <a:ext cx="9144000" cy="1333500"/>
          </a:xfrm>
          <a:prstGeom prst="rect">
            <a:avLst/>
          </a:prstGeom>
          <a:noFill/>
          <a:ln w="9525">
            <a:noFill/>
            <a:miter lim="800000"/>
            <a:headEnd/>
            <a:tailEnd/>
          </a:ln>
        </p:spPr>
      </p:pic>
      <p:sp>
        <p:nvSpPr>
          <p:cNvPr id="1031" name="Rectangle 3"/>
          <p:cNvSpPr>
            <a:spLocks noGrp="1" noChangeArrowheads="1"/>
          </p:cNvSpPr>
          <p:nvPr>
            <p:ph type="body" idx="1"/>
          </p:nvPr>
        </p:nvSpPr>
        <p:spPr bwMode="auto">
          <a:xfrm>
            <a:off x="457200" y="1323975"/>
            <a:ext cx="82296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Bullet level one</a:t>
            </a:r>
          </a:p>
          <a:p>
            <a:pPr lvl="1"/>
            <a:r>
              <a:rPr lang="en-GB" smtClean="0"/>
              <a:t>Bullet level two</a:t>
            </a:r>
          </a:p>
          <a:p>
            <a:pPr lvl="2"/>
            <a:r>
              <a:rPr lang="en-GB" smtClean="0"/>
              <a:t>Bullet level three</a:t>
            </a:r>
          </a:p>
          <a:p>
            <a:pPr lvl="3"/>
            <a:r>
              <a:rPr lang="en-GB" smtClean="0"/>
              <a:t>Bullet level four</a:t>
            </a:r>
          </a:p>
        </p:txBody>
      </p:sp>
      <p:sp>
        <p:nvSpPr>
          <p:cNvPr id="1033" name="Rectangle 2"/>
          <p:cNvSpPr>
            <a:spLocks noGrp="1" noChangeArrowheads="1"/>
          </p:cNvSpPr>
          <p:nvPr>
            <p:ph type="title"/>
          </p:nvPr>
        </p:nvSpPr>
        <p:spPr bwMode="auto">
          <a:xfrm>
            <a:off x="457200" y="384175"/>
            <a:ext cx="6705600" cy="7635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2" name="Rectangle 5"/>
          <p:cNvSpPr>
            <a:spLocks noChangeArrowheads="1"/>
          </p:cNvSpPr>
          <p:nvPr/>
        </p:nvSpPr>
        <p:spPr bwMode="auto">
          <a:xfrm>
            <a:off x="512763" y="6588125"/>
            <a:ext cx="2895600" cy="214313"/>
          </a:xfrm>
          <a:prstGeom prst="rect">
            <a:avLst/>
          </a:prstGeom>
          <a:noFill/>
          <a:ln w="9525">
            <a:noFill/>
            <a:miter lim="800000"/>
            <a:headEnd/>
            <a:tailEnd/>
          </a:ln>
        </p:spPr>
        <p:txBody>
          <a:bodyPr anchor="b">
            <a:spAutoFit/>
          </a:bodyPr>
          <a:lstStyle/>
          <a:p>
            <a:pPr fontAlgn="base">
              <a:spcBef>
                <a:spcPct val="0"/>
              </a:spcBef>
              <a:spcAft>
                <a:spcPct val="0"/>
              </a:spcAft>
            </a:pPr>
            <a:r>
              <a:rPr lang="en-GB" sz="800">
                <a:solidFill>
                  <a:srgbClr val="848484"/>
                </a:solidFill>
              </a:rPr>
              <a:t>© 2011 Avaya Inc. All rights reserved.</a:t>
            </a:r>
            <a:endParaRPr lang="en-GB" sz="1400">
              <a:solidFill>
                <a:srgbClr val="323232"/>
              </a:solidFill>
            </a:endParaRPr>
          </a:p>
        </p:txBody>
      </p:sp>
      <p:grpSp>
        <p:nvGrpSpPr>
          <p:cNvPr id="5" name="Group 127"/>
          <p:cNvGrpSpPr>
            <a:grpSpLocks/>
          </p:cNvGrpSpPr>
          <p:nvPr/>
        </p:nvGrpSpPr>
        <p:grpSpPr bwMode="auto">
          <a:xfrm>
            <a:off x="7908916" y="80554"/>
            <a:ext cx="858838" cy="242887"/>
            <a:chOff x="4707" y="440"/>
            <a:chExt cx="700" cy="198"/>
          </a:xfrm>
          <a:solidFill>
            <a:sysClr val="window" lastClr="FFFFFF"/>
          </a:solidFill>
        </p:grpSpPr>
        <p:sp>
          <p:nvSpPr>
            <p:cNvPr id="169" name="Freeform 128"/>
            <p:cNvSpPr>
              <a:spLocks/>
            </p:cNvSpPr>
            <p:nvPr/>
          </p:nvSpPr>
          <p:spPr bwMode="invGray">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0" name="Freeform 129"/>
            <p:cNvSpPr>
              <a:spLocks/>
            </p:cNvSpPr>
            <p:nvPr/>
          </p:nvSpPr>
          <p:spPr bwMode="invGray">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1" name="Freeform 130"/>
            <p:cNvSpPr>
              <a:spLocks/>
            </p:cNvSpPr>
            <p:nvPr/>
          </p:nvSpPr>
          <p:spPr bwMode="invGray">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2" name="Freeform 131"/>
            <p:cNvSpPr>
              <a:spLocks/>
            </p:cNvSpPr>
            <p:nvPr/>
          </p:nvSpPr>
          <p:spPr bwMode="invGray">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173" name="Freeform 132"/>
            <p:cNvSpPr>
              <a:spLocks/>
            </p:cNvSpPr>
            <p:nvPr/>
          </p:nvSpPr>
          <p:spPr bwMode="invGray">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a:defRPr/>
              </a:pPr>
              <a:endParaRPr lang="en-US" kern="0">
                <a:solidFill>
                  <a:sysClr val="windowText" lastClr="000000"/>
                </a:solidFill>
              </a:endParaRPr>
            </a:p>
          </p:txBody>
        </p:sp>
      </p:grpSp>
      <p:sp>
        <p:nvSpPr>
          <p:cNvPr id="1073" name="Text Box 49"/>
          <p:cNvSpPr txBox="1">
            <a:spLocks noChangeArrowheads="1"/>
          </p:cNvSpPr>
          <p:nvPr/>
        </p:nvSpPr>
        <p:spPr bwMode="auto">
          <a:xfrm>
            <a:off x="8347075" y="6557963"/>
            <a:ext cx="33972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fontAlgn="base">
              <a:spcBef>
                <a:spcPct val="0"/>
              </a:spcBef>
              <a:spcAft>
                <a:spcPct val="0"/>
              </a:spcAft>
            </a:pPr>
            <a:fld id="{3C8015B6-E926-4E1E-B8F4-D55B612949DD}" type="slidenum">
              <a:rPr lang="en-GB" sz="1000">
                <a:solidFill>
                  <a:srgbClr val="969696"/>
                </a:solidFill>
              </a:rPr>
              <a:pPr algn="r" fontAlgn="base">
                <a:spcBef>
                  <a:spcPct val="0"/>
                </a:spcBef>
                <a:spcAft>
                  <a:spcPct val="0"/>
                </a:spcAft>
              </a:pPr>
              <a:t>‹#›</a:t>
            </a:fld>
            <a:endParaRPr lang="en-GB" sz="1000">
              <a:solidFill>
                <a:srgbClr val="969696"/>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1" fontAlgn="base" hangingPunct="1">
        <a:lnSpc>
          <a:spcPct val="95000"/>
        </a:lnSpc>
        <a:spcBef>
          <a:spcPct val="0"/>
        </a:spcBef>
        <a:spcAft>
          <a:spcPct val="0"/>
        </a:spcAft>
        <a:defRPr sz="2400">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Arial" pitchFamily="34" charset="0"/>
        </a:defRPr>
      </a:lvl2pPr>
      <a:lvl3pPr algn="l" rtl="0" eaLnBrk="1" fontAlgn="base" hangingPunct="1">
        <a:lnSpc>
          <a:spcPct val="95000"/>
        </a:lnSpc>
        <a:spcBef>
          <a:spcPct val="0"/>
        </a:spcBef>
        <a:spcAft>
          <a:spcPct val="0"/>
        </a:spcAft>
        <a:defRPr sz="2400">
          <a:solidFill>
            <a:schemeClr val="tx1"/>
          </a:solidFill>
          <a:latin typeface="Arial" pitchFamily="34" charset="0"/>
        </a:defRPr>
      </a:lvl3pPr>
      <a:lvl4pPr algn="l" rtl="0" eaLnBrk="1" fontAlgn="base" hangingPunct="1">
        <a:lnSpc>
          <a:spcPct val="95000"/>
        </a:lnSpc>
        <a:spcBef>
          <a:spcPct val="0"/>
        </a:spcBef>
        <a:spcAft>
          <a:spcPct val="0"/>
        </a:spcAft>
        <a:defRPr sz="2400">
          <a:solidFill>
            <a:schemeClr val="tx1"/>
          </a:solidFill>
          <a:latin typeface="Arial" pitchFamily="34" charset="0"/>
        </a:defRPr>
      </a:lvl4pPr>
      <a:lvl5pPr algn="l" rtl="0" eaLnBrk="1" fontAlgn="base" hangingPunct="1">
        <a:lnSpc>
          <a:spcPct val="95000"/>
        </a:lnSpc>
        <a:spcBef>
          <a:spcPct val="0"/>
        </a:spcBef>
        <a:spcAft>
          <a:spcPct val="0"/>
        </a:spcAft>
        <a:defRPr sz="2400">
          <a:solidFill>
            <a:schemeClr val="tx1"/>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rgbClr val="323232"/>
              </a:solidFill>
            </a:endParaRPr>
          </a:p>
        </p:txBody>
      </p:sp>
      <p:sp>
        <p:nvSpPr>
          <p:cNvPr id="9" name="Rectangle 68"/>
          <p:cNvSpPr>
            <a:spLocks noChangeArrowheads="1"/>
          </p:cNvSpPr>
          <p:nvPr/>
        </p:nvSpPr>
        <p:spPr bwMode="invGray">
          <a:xfrm>
            <a:off x="5663119" y="-7938"/>
            <a:ext cx="390560" cy="365760"/>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0" name="Rectangle 69"/>
          <p:cNvSpPr>
            <a:spLocks noChangeArrowheads="1"/>
          </p:cNvSpPr>
          <p:nvPr/>
        </p:nvSpPr>
        <p:spPr bwMode="invGray">
          <a:xfrm>
            <a:off x="5258320" y="-7938"/>
            <a:ext cx="390560" cy="365760"/>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1" name="Rectangle 72"/>
          <p:cNvSpPr>
            <a:spLocks noChangeArrowheads="1"/>
          </p:cNvSpPr>
          <p:nvPr/>
        </p:nvSpPr>
        <p:spPr bwMode="invGray">
          <a:xfrm>
            <a:off x="4043922" y="-7938"/>
            <a:ext cx="390560" cy="365760"/>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2" name="Rectangle 73"/>
          <p:cNvSpPr>
            <a:spLocks noChangeArrowheads="1"/>
          </p:cNvSpPr>
          <p:nvPr/>
        </p:nvSpPr>
        <p:spPr bwMode="invGray">
          <a:xfrm>
            <a:off x="3639123" y="-7938"/>
            <a:ext cx="390560" cy="365760"/>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3" name="Rectangle 76"/>
          <p:cNvSpPr>
            <a:spLocks noChangeArrowheads="1"/>
          </p:cNvSpPr>
          <p:nvPr/>
        </p:nvSpPr>
        <p:spPr bwMode="invGray">
          <a:xfrm>
            <a:off x="2426760" y="-7938"/>
            <a:ext cx="390560" cy="365760"/>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4" name="Rectangle 77"/>
          <p:cNvSpPr>
            <a:spLocks noChangeArrowheads="1"/>
          </p:cNvSpPr>
          <p:nvPr/>
        </p:nvSpPr>
        <p:spPr bwMode="invGray">
          <a:xfrm>
            <a:off x="2021961" y="-7938"/>
            <a:ext cx="390560" cy="365760"/>
          </a:xfrm>
          <a:prstGeom prst="rect">
            <a:avLst/>
          </a:prstGeom>
          <a:solidFill>
            <a:schemeClr val="accent1">
              <a:lumMod val="75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5" name="Rectangle 79"/>
          <p:cNvSpPr>
            <a:spLocks noChangeArrowheads="1"/>
          </p:cNvSpPr>
          <p:nvPr/>
        </p:nvSpPr>
        <p:spPr bwMode="invGray">
          <a:xfrm>
            <a:off x="1212363" y="-7938"/>
            <a:ext cx="390560" cy="365760"/>
          </a:xfrm>
          <a:prstGeom prst="rect">
            <a:avLst/>
          </a:prstGeom>
          <a:solidFill>
            <a:schemeClr val="accent1">
              <a:lumMod val="60000"/>
              <a:lumOff val="40000"/>
            </a:schemeClr>
          </a:solidFill>
          <a:ln w="9525">
            <a:noFill/>
            <a:miter lim="800000"/>
            <a:headEnd/>
            <a:tailEnd/>
          </a:ln>
        </p:spPr>
        <p:txBody>
          <a:bodyPr wrap="none" anchor="ctr"/>
          <a:lstStyle/>
          <a:p>
            <a:pPr>
              <a:defRPr/>
            </a:pPr>
            <a:endParaRPr lang="en-US" kern="0">
              <a:solidFill>
                <a:sysClr val="windowText" lastClr="000000"/>
              </a:solidFill>
            </a:endParaRPr>
          </a:p>
        </p:txBody>
      </p:sp>
      <p:sp>
        <p:nvSpPr>
          <p:cNvPr id="16" name="Rectangle 82"/>
          <p:cNvSpPr>
            <a:spLocks noChangeArrowheads="1"/>
          </p:cNvSpPr>
          <p:nvPr/>
        </p:nvSpPr>
        <p:spPr bwMode="invGray">
          <a:xfrm>
            <a:off x="0" y="-7938"/>
            <a:ext cx="390560" cy="365760"/>
          </a:xfrm>
          <a:prstGeom prst="rect">
            <a:avLst/>
          </a:prstGeom>
          <a:solidFill>
            <a:schemeClr val="accent1">
              <a:lumMod val="60000"/>
              <a:lumOff val="40000"/>
            </a:schemeClr>
          </a:solidFill>
          <a:ln w="9525" algn="ctr">
            <a:noFill/>
            <a:miter lim="800000"/>
            <a:headEnd/>
            <a:tailEnd/>
          </a:ln>
        </p:spPr>
        <p:txBody>
          <a:bodyPr wrap="none" anchor="ctr"/>
          <a:lstStyle/>
          <a:p>
            <a:pPr>
              <a:defRPr/>
            </a:pPr>
            <a:endParaRPr lang="en-US" kern="0">
              <a:solidFill>
                <a:sysClr val="windowText" lastClr="000000"/>
              </a:solidFill>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a:defRPr/>
            </a:pPr>
            <a:endParaRPr lang="en-US">
              <a:solidFill>
                <a:srgbClr val="323232"/>
              </a:solidFill>
            </a:endParaRPr>
          </a:p>
        </p:txBody>
      </p:sp>
      <p:grpSp>
        <p:nvGrpSpPr>
          <p:cNvPr id="5"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a:defRPr/>
              </a:pPr>
              <a:endParaRPr lang="en-US" kern="0">
                <a:solidFill>
                  <a:sysClr val="windowText" lastClr="000000"/>
                </a:solidFill>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a:defRPr/>
              </a:pPr>
              <a:endParaRPr lang="en-US" kern="0">
                <a:solidFill>
                  <a:sysClr val="windowText" lastClr="000000"/>
                </a:solidFill>
              </a:endParaRPr>
            </a:p>
          </p:txBody>
        </p:sp>
      </p:grpSp>
      <p:sp>
        <p:nvSpPr>
          <p:cNvPr id="2" name="Title Placeholder 1"/>
          <p:cNvSpPr>
            <a:spLocks noGrp="1"/>
          </p:cNvSpPr>
          <p:nvPr>
            <p:ph type="title"/>
          </p:nvPr>
        </p:nvSpPr>
        <p:spPr>
          <a:xfrm>
            <a:off x="457200" y="434715"/>
            <a:ext cx="8229600" cy="8382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447800"/>
            <a:ext cx="8229600"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a:defRPr sz="800">
                <a:solidFill>
                  <a:schemeClr val="tx1">
                    <a:tint val="75000"/>
                  </a:schemeClr>
                </a:solidFill>
              </a:defRPr>
            </a:lvl1pPr>
          </a:lstStyle>
          <a:p>
            <a:fld id="{537244B6-3751-4B0D-931E-A1EABE3AFAEE}" type="datetime1">
              <a:rPr lang="en-US" smtClean="0">
                <a:solidFill>
                  <a:srgbClr val="323232">
                    <a:tint val="75000"/>
                  </a:srgbClr>
                </a:solidFill>
              </a:rPr>
              <a:pPr/>
              <a:t>18/01/2012</a:t>
            </a:fld>
            <a:endParaRPr lang="en-US">
              <a:solidFill>
                <a:srgbClr val="323232">
                  <a:tint val="75000"/>
                </a:srgbClr>
              </a:solidFill>
            </a:endParaRPr>
          </a:p>
        </p:txBody>
      </p:sp>
      <p:sp>
        <p:nvSpPr>
          <p:cNvPr id="28" name="TextBox 27"/>
          <p:cNvSpPr txBox="1"/>
          <p:nvPr/>
        </p:nvSpPr>
        <p:spPr>
          <a:xfrm>
            <a:off x="457200" y="6537960"/>
            <a:ext cx="1912703" cy="203133"/>
          </a:xfrm>
          <a:prstGeom prst="rect">
            <a:avLst/>
          </a:prstGeom>
          <a:noFill/>
        </p:spPr>
        <p:txBody>
          <a:bodyPr wrap="none" rtlCol="0" anchor="ctr">
            <a:spAutoFit/>
          </a:bodyPr>
          <a:lstStyle/>
          <a:p>
            <a:pPr>
              <a:lnSpc>
                <a:spcPct val="90000"/>
              </a:lnSpc>
              <a:defRPr/>
            </a:pPr>
            <a:r>
              <a:rPr lang="en-US" sz="800" dirty="0" smtClean="0">
                <a:solidFill>
                  <a:srgbClr val="8F8F8F"/>
                </a:solidFill>
              </a:rPr>
              <a:t>© 2011 Avaya Inc. All rights reserved.</a:t>
            </a:r>
          </a:p>
        </p:txBody>
      </p:sp>
      <p:sp>
        <p:nvSpPr>
          <p:cNvPr id="29" name="TextBox 28"/>
          <p:cNvSpPr txBox="1"/>
          <p:nvPr/>
        </p:nvSpPr>
        <p:spPr>
          <a:xfrm>
            <a:off x="8376920" y="6565900"/>
            <a:ext cx="309700" cy="203133"/>
          </a:xfrm>
          <a:prstGeom prst="rect">
            <a:avLst/>
          </a:prstGeom>
          <a:noFill/>
        </p:spPr>
        <p:txBody>
          <a:bodyPr wrap="none" rtlCol="0" anchor="ctr" anchorCtr="0">
            <a:spAutoFit/>
          </a:bodyPr>
          <a:lstStyle/>
          <a:p>
            <a:pPr algn="r">
              <a:lnSpc>
                <a:spcPct val="90000"/>
              </a:lnSpc>
            </a:pPr>
            <a:fld id="{758C98C5-C197-4167-B328-DA835286C05A}" type="slidenum">
              <a:rPr lang="en-US" sz="800" smtClean="0">
                <a:solidFill>
                  <a:srgbClr val="8F8F8F"/>
                </a:solidFill>
              </a:rPr>
              <a:pPr algn="r">
                <a:lnSpc>
                  <a:spcPct val="90000"/>
                </a:lnSpc>
              </a:pPr>
              <a:t>‹#›</a:t>
            </a:fld>
            <a:endParaRPr lang="en-US" sz="800" dirty="0" smtClean="0">
              <a:solidFill>
                <a:srgbClr val="8F8F8F"/>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Lst>
  <p:transition xmlns:p14="http://schemas.microsoft.com/office/powerpoint/2010/main">
    <p:fade/>
  </p:transition>
  <p:hf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365760" indent="-365760" algn="l" defTabSz="914400" rtl="0" eaLnBrk="1" latinLnBrk="0" hangingPunct="1">
        <a:lnSpc>
          <a:spcPct val="90000"/>
        </a:lnSpc>
        <a:spcBef>
          <a:spcPts val="1200"/>
        </a:spcBef>
        <a:buClr>
          <a:schemeClr val="accent1"/>
        </a:buClr>
        <a:buFont typeface="Webdings" pitchFamily="18" charset="2"/>
        <a:buChar char="4"/>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accent2"/>
        </a:buClr>
        <a:buFont typeface="Arial" pitchFamily="34" charset="0"/>
        <a:buChar char="–"/>
        <a:defRPr sz="2200" kern="1200">
          <a:solidFill>
            <a:schemeClr val="tx1"/>
          </a:solidFill>
          <a:latin typeface="+mn-lt"/>
          <a:ea typeface="+mn-ea"/>
          <a:cs typeface="+mn-cs"/>
        </a:defRPr>
      </a:lvl2pPr>
      <a:lvl3pPr marL="1097280" indent="-228600" algn="l" defTabSz="914400" rtl="0" eaLnBrk="1" latinLnBrk="0" hangingPunct="1">
        <a:lnSpc>
          <a:spcPct val="90000"/>
        </a:lnSpc>
        <a:spcBef>
          <a:spcPts val="600"/>
        </a:spcBef>
        <a:buClr>
          <a:schemeClr val="accent2"/>
        </a:buClr>
        <a:buFont typeface="Arial" pitchFamily="34" charset="0"/>
        <a:buChar char="–"/>
        <a:defRPr sz="1800" kern="1200">
          <a:solidFill>
            <a:schemeClr val="tx1"/>
          </a:solidFill>
          <a:latin typeface="+mn-lt"/>
          <a:ea typeface="+mn-ea"/>
          <a:cs typeface="+mn-cs"/>
        </a:defRPr>
      </a:lvl3pPr>
      <a:lvl4pPr marL="14630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4pPr>
      <a:lvl5pPr marL="182880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58.png"/><Relationship Id="rId1" Type="http://schemas.openxmlformats.org/officeDocument/2006/relationships/slideLayout" Target="../slideLayouts/slideLayout5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9.png"/><Relationship Id="rId5" Type="http://schemas.openxmlformats.org/officeDocument/2006/relationships/image" Target="../media/image58.png"/><Relationship Id="rId6" Type="http://schemas.openxmlformats.org/officeDocument/2006/relationships/image" Target="../media/image44.png"/><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47.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58.png"/><Relationship Id="rId1" Type="http://schemas.openxmlformats.org/officeDocument/2006/relationships/slideLayout" Target="../slideLayouts/slideLayout5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38.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 Id="rId11" Type="http://schemas.openxmlformats.org/officeDocument/2006/relationships/image" Target="../media/image70.png"/><Relationship Id="rId1" Type="http://schemas.openxmlformats.org/officeDocument/2006/relationships/slideLayout" Target="../slideLayouts/slideLayout5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71.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61.png"/><Relationship Id="rId8" Type="http://schemas.openxmlformats.org/officeDocument/2006/relationships/image" Target="../media/image58.png"/><Relationship Id="rId9" Type="http://schemas.openxmlformats.org/officeDocument/2006/relationships/image" Target="../media/image72.png"/><Relationship Id="rId1" Type="http://schemas.openxmlformats.org/officeDocument/2006/relationships/slideLayout" Target="../slideLayouts/slideLayout5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47.png"/><Relationship Id="rId9" Type="http://schemas.openxmlformats.org/officeDocument/2006/relationships/image" Target="../media/image77.png"/><Relationship Id="rId10" Type="http://schemas.openxmlformats.org/officeDocument/2006/relationships/image" Target="../media/image58.png"/><Relationship Id="rId1" Type="http://schemas.openxmlformats.org/officeDocument/2006/relationships/slideLayout" Target="../slideLayouts/slideLayout5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85.png"/><Relationship Id="rId12" Type="http://schemas.openxmlformats.org/officeDocument/2006/relationships/image" Target="../media/image86.png"/><Relationship Id="rId13" Type="http://schemas.openxmlformats.org/officeDocument/2006/relationships/image" Target="../media/image87.png"/><Relationship Id="rId14" Type="http://schemas.openxmlformats.org/officeDocument/2006/relationships/image" Target="../media/image88.png"/><Relationship Id="rId15" Type="http://schemas.openxmlformats.org/officeDocument/2006/relationships/image" Target="../media/image89.png"/><Relationship Id="rId1" Type="http://schemas.openxmlformats.org/officeDocument/2006/relationships/slideLayout" Target="../slideLayouts/slideLayout52.xml"/><Relationship Id="rId2" Type="http://schemas.openxmlformats.org/officeDocument/2006/relationships/notesSlide" Target="../notesSlides/notesSlide18.xml"/><Relationship Id="rId3" Type="http://schemas.openxmlformats.org/officeDocument/2006/relationships/image" Target="../media/image64.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82.png"/><Relationship Id="rId9" Type="http://schemas.openxmlformats.org/officeDocument/2006/relationships/image" Target="../media/image83.png"/><Relationship Id="rId10" Type="http://schemas.openxmlformats.org/officeDocument/2006/relationships/image" Target="../media/image84.png"/></Relationships>
</file>

<file path=ppt/slides/_rels/slide19.xml.rels><?xml version="1.0" encoding="UTF-8" standalone="yes"?>
<Relationships xmlns="http://schemas.openxmlformats.org/package/2006/relationships"><Relationship Id="rId9" Type="http://schemas.openxmlformats.org/officeDocument/2006/relationships/tags" Target="../tags/tag14.xml"/><Relationship Id="rId20" Type="http://schemas.openxmlformats.org/officeDocument/2006/relationships/image" Target="../media/image38.png"/><Relationship Id="rId21" Type="http://schemas.openxmlformats.org/officeDocument/2006/relationships/image" Target="../media/image37.png"/><Relationship Id="rId22" Type="http://schemas.openxmlformats.org/officeDocument/2006/relationships/image" Target="../media/image58.png"/><Relationship Id="rId23" Type="http://schemas.openxmlformats.org/officeDocument/2006/relationships/image" Target="../media/image90.png"/><Relationship Id="rId24" Type="http://schemas.openxmlformats.org/officeDocument/2006/relationships/image" Target="../media/image91.jpeg"/><Relationship Id="rId25" Type="http://schemas.openxmlformats.org/officeDocument/2006/relationships/image" Target="../media/image92.png"/><Relationship Id="rId26" Type="http://schemas.openxmlformats.org/officeDocument/2006/relationships/image" Target="../media/image93.png"/><Relationship Id="rId10" Type="http://schemas.openxmlformats.org/officeDocument/2006/relationships/tags" Target="../tags/tag15.xml"/><Relationship Id="rId11" Type="http://schemas.openxmlformats.org/officeDocument/2006/relationships/tags" Target="../tags/tag16.xml"/><Relationship Id="rId12" Type="http://schemas.openxmlformats.org/officeDocument/2006/relationships/tags" Target="../tags/tag17.xml"/><Relationship Id="rId13" Type="http://schemas.openxmlformats.org/officeDocument/2006/relationships/tags" Target="../tags/tag18.xml"/><Relationship Id="rId14" Type="http://schemas.openxmlformats.org/officeDocument/2006/relationships/tags" Target="../tags/tag19.xml"/><Relationship Id="rId15" Type="http://schemas.openxmlformats.org/officeDocument/2006/relationships/tags" Target="../tags/tag20.xml"/><Relationship Id="rId16" Type="http://schemas.openxmlformats.org/officeDocument/2006/relationships/slideLayout" Target="../slideLayouts/slideLayout52.xml"/><Relationship Id="rId17" Type="http://schemas.openxmlformats.org/officeDocument/2006/relationships/notesSlide" Target="../notesSlides/notesSlide19.xml"/><Relationship Id="rId18" Type="http://schemas.openxmlformats.org/officeDocument/2006/relationships/image" Target="../media/image36.png"/><Relationship Id="rId19" Type="http://schemas.openxmlformats.org/officeDocument/2006/relationships/image" Target="../media/image6.png"/><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tags" Target="../tags/tag11.xml"/><Relationship Id="rId7" Type="http://schemas.openxmlformats.org/officeDocument/2006/relationships/tags" Target="../tags/tag12.xml"/><Relationship Id="rId8"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jpeg"/><Relationship Id="rId5" Type="http://schemas.openxmlformats.org/officeDocument/2006/relationships/image" Target="../media/image96.jpeg"/><Relationship Id="rId6" Type="http://schemas.openxmlformats.org/officeDocument/2006/relationships/image" Target="../media/image45.jpeg"/><Relationship Id="rId7" Type="http://schemas.openxmlformats.org/officeDocument/2006/relationships/image" Target="../media/image97.jpeg"/><Relationship Id="rId8" Type="http://schemas.openxmlformats.org/officeDocument/2006/relationships/image" Target="../media/image98.jpeg"/><Relationship Id="rId9" Type="http://schemas.openxmlformats.org/officeDocument/2006/relationships/image" Target="../media/image99.jpeg"/><Relationship Id="rId10" Type="http://schemas.openxmlformats.org/officeDocument/2006/relationships/image" Target="../media/image100.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102.jpeg"/><Relationship Id="rId5" Type="http://schemas.openxmlformats.org/officeDocument/2006/relationships/image" Target="../media/image103.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5.jpeg"/></Relationships>
</file>

<file path=ppt/slides/_rels/slide27.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image" Target="../media/image98.jpeg"/><Relationship Id="rId5" Type="http://schemas.openxmlformats.org/officeDocument/2006/relationships/image" Target="../media/image99.jpeg"/><Relationship Id="rId6" Type="http://schemas.openxmlformats.org/officeDocument/2006/relationships/image" Target="../media/image9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107.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image" Target="../media/image109.png"/><Relationship Id="rId5" Type="http://schemas.openxmlformats.org/officeDocument/2006/relationships/image" Target="../media/image100.jpeg"/><Relationship Id="rId6" Type="http://schemas.openxmlformats.org/officeDocument/2006/relationships/image" Target="../media/image94.jpeg"/><Relationship Id="rId7" Type="http://schemas.openxmlformats.org/officeDocument/2006/relationships/image" Target="../media/image45.jpeg"/><Relationship Id="rId8" Type="http://schemas.openxmlformats.org/officeDocument/2006/relationships/image" Target="../media/image98.jpeg"/><Relationship Id="rId9" Type="http://schemas.openxmlformats.org/officeDocument/2006/relationships/image" Target="../media/image99.jpeg"/><Relationship Id="rId1" Type="http://schemas.openxmlformats.org/officeDocument/2006/relationships/slideLayout" Target="../slideLayouts/slideLayout3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0.jpeg"/></Relationships>
</file>

<file path=ppt/slides/_rels/slide36.xml.rels><?xml version="1.0" encoding="UTF-8" standalone="yes"?>
<Relationships xmlns="http://schemas.openxmlformats.org/package/2006/relationships"><Relationship Id="rId11" Type="http://schemas.openxmlformats.org/officeDocument/2006/relationships/image" Target="../media/image119.png"/><Relationship Id="rId12" Type="http://schemas.openxmlformats.org/officeDocument/2006/relationships/image" Target="../media/image120.png"/><Relationship Id="rId13" Type="http://schemas.openxmlformats.org/officeDocument/2006/relationships/image" Target="../media/image121.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11.png"/><Relationship Id="rId4" Type="http://schemas.openxmlformats.org/officeDocument/2006/relationships/image" Target="../media/image112.png"/><Relationship Id="rId5" Type="http://schemas.openxmlformats.org/officeDocument/2006/relationships/image" Target="../media/image113.png"/><Relationship Id="rId6" Type="http://schemas.openxmlformats.org/officeDocument/2006/relationships/image" Target="../media/image114.png"/><Relationship Id="rId7" Type="http://schemas.openxmlformats.org/officeDocument/2006/relationships/image" Target="../media/image115.png"/><Relationship Id="rId8" Type="http://schemas.openxmlformats.org/officeDocument/2006/relationships/image" Target="../media/image116.png"/><Relationship Id="rId9" Type="http://schemas.openxmlformats.org/officeDocument/2006/relationships/image" Target="../media/image117.png"/><Relationship Id="rId10" Type="http://schemas.openxmlformats.org/officeDocument/2006/relationships/image" Target="../media/image118.png"/></Relationships>
</file>

<file path=ppt/slides/_rels/slide37.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image" Target="../media/image123.jpeg"/><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4.xml"/><Relationship Id="rId6" Type="http://schemas.openxmlformats.org/officeDocument/2006/relationships/notesSlide" Target="../notesSlides/notesSlide7.xml"/><Relationship Id="rId7" Type="http://schemas.openxmlformats.org/officeDocument/2006/relationships/image" Target="../media/image26.png"/><Relationship Id="rId8" Type="http://schemas.openxmlformats.org/officeDocument/2006/relationships/image" Target="../media/image6.png"/><Relationship Id="rId9" Type="http://schemas.openxmlformats.org/officeDocument/2006/relationships/image" Target="../media/image27.png"/><Relationship Id="rId10" Type="http://schemas.openxmlformats.org/officeDocument/2006/relationships/image" Target="../media/image28.emf"/></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 Type="http://schemas.openxmlformats.org/officeDocument/2006/relationships/slideLayout" Target="../slideLayouts/slideLayout5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Avaya Ethernet Switching</a:t>
            </a:r>
            <a:endParaRPr lang="en-US" dirty="0"/>
          </a:p>
        </p:txBody>
      </p:sp>
      <p:sp>
        <p:nvSpPr>
          <p:cNvPr id="3" name="Subtitle 2"/>
          <p:cNvSpPr>
            <a:spLocks noGrp="1"/>
          </p:cNvSpPr>
          <p:nvPr>
            <p:ph type="subTitle" idx="1"/>
          </p:nvPr>
        </p:nvSpPr>
        <p:spPr>
          <a:xfrm>
            <a:off x="1676400" y="4876800"/>
            <a:ext cx="7000056" cy="990600"/>
          </a:xfrm>
        </p:spPr>
        <p:txBody>
          <a:bodyPr/>
          <a:lstStyle/>
          <a:p>
            <a:r>
              <a:rPr lang="en-GB" dirty="0" smtClean="0"/>
              <a:t>Level 3 –</a:t>
            </a:r>
          </a:p>
          <a:p>
            <a:r>
              <a:rPr lang="en-GB" dirty="0" smtClean="0"/>
              <a:t>Technical Decision Influencer Presentation</a:t>
            </a: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GB" dirty="0" smtClean="0"/>
              <a:t>Virtualizing the Campus Core</a:t>
            </a:r>
            <a:endParaRPr lang="en-US" dirty="0"/>
          </a:p>
        </p:txBody>
      </p:sp>
      <p:sp>
        <p:nvSpPr>
          <p:cNvPr id="3" name="Content Placeholder 2"/>
          <p:cNvSpPr>
            <a:spLocks noGrp="1"/>
          </p:cNvSpPr>
          <p:nvPr>
            <p:ph idx="1"/>
          </p:nvPr>
        </p:nvSpPr>
        <p:spPr>
          <a:xfrm>
            <a:off x="457200" y="1916112"/>
            <a:ext cx="4114800" cy="4321176"/>
          </a:xfrm>
        </p:spPr>
        <p:txBody>
          <a:bodyPr>
            <a:normAutofit fontScale="85000" lnSpcReduction="20000"/>
          </a:bodyPr>
          <a:lstStyle/>
          <a:p>
            <a:r>
              <a:rPr lang="en-GB" dirty="0" smtClean="0"/>
              <a:t>Delivers end-to-end application availability</a:t>
            </a:r>
          </a:p>
          <a:p>
            <a:pPr lvl="1"/>
            <a:r>
              <a:rPr lang="en-GB" sz="2100" dirty="0" smtClean="0"/>
              <a:t>Extends to Servers, etc</a:t>
            </a:r>
          </a:p>
          <a:p>
            <a:r>
              <a:rPr lang="en-GB" dirty="0" smtClean="0"/>
              <a:t>Solutions that scale Enterprise-wide </a:t>
            </a:r>
          </a:p>
          <a:p>
            <a:pPr lvl="1"/>
            <a:r>
              <a:rPr lang="en-GB" sz="2100" dirty="0" smtClean="0"/>
              <a:t>Cost-effective every network size</a:t>
            </a:r>
          </a:p>
          <a:p>
            <a:r>
              <a:rPr lang="en-GB" dirty="0" smtClean="0"/>
              <a:t>Greatly simplified hardware, software, configuration, &amp; maintenance solution</a:t>
            </a:r>
          </a:p>
          <a:p>
            <a:pPr lvl="1"/>
            <a:r>
              <a:rPr lang="en-GB" sz="2100" dirty="0" smtClean="0"/>
              <a:t>Simple to deploy, less complexity &amp; expense</a:t>
            </a:r>
          </a:p>
          <a:p>
            <a:r>
              <a:rPr lang="en-GB" dirty="0" smtClean="0"/>
              <a:t>Industry-leading sub-second failover &amp; recovery</a:t>
            </a:r>
          </a:p>
          <a:p>
            <a:pPr lvl="1"/>
            <a:r>
              <a:rPr lang="en-GB" sz="2100" dirty="0" smtClean="0"/>
              <a:t>Delivers availability &amp; in-service maintenance</a:t>
            </a:r>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Switch Clustering</a:t>
            </a:r>
          </a:p>
        </p:txBody>
      </p:sp>
      <p:pic>
        <p:nvPicPr>
          <p:cNvPr id="5" name="Picture 17" descr="l3_switch_corp_red"/>
          <p:cNvPicPr>
            <a:picLocks noChangeArrowheads="1"/>
          </p:cNvPicPr>
          <p:nvPr/>
        </p:nvPicPr>
        <p:blipFill>
          <a:blip r:embed="rId3" cstate="print">
            <a:duotone>
              <a:schemeClr val="accent1">
                <a:shade val="45000"/>
                <a:satMod val="135000"/>
              </a:schemeClr>
              <a:prstClr val="white"/>
            </a:duotone>
          </a:blip>
          <a:srcRect/>
          <a:stretch>
            <a:fillRect/>
          </a:stretch>
        </p:blipFill>
        <p:spPr bwMode="auto">
          <a:xfrm>
            <a:off x="5292400" y="3284984"/>
            <a:ext cx="2880000" cy="1440000"/>
          </a:xfrm>
          <a:prstGeom prst="rect">
            <a:avLst/>
          </a:prstGeom>
          <a:noFill/>
        </p:spPr>
      </p:pic>
      <p:pic>
        <p:nvPicPr>
          <p:cNvPr id="7" name="Picture 25" descr="9000 - Avaya VSP 9000 Front [lo-res]"/>
          <p:cNvPicPr>
            <a:picLocks noChangeAspect="1" noChangeArrowheads="1"/>
          </p:cNvPicPr>
          <p:nvPr/>
        </p:nvPicPr>
        <p:blipFill>
          <a:blip r:embed="rId4" cstate="print"/>
          <a:srcRect l="14174" t="6766" r="14679" b="9584"/>
          <a:stretch>
            <a:fillRect/>
          </a:stretch>
        </p:blipFill>
        <p:spPr bwMode="auto">
          <a:xfrm>
            <a:off x="5724128" y="3501008"/>
            <a:ext cx="691457" cy="972000"/>
          </a:xfrm>
          <a:prstGeom prst="rect">
            <a:avLst/>
          </a:prstGeom>
          <a:noFill/>
        </p:spPr>
      </p:pic>
      <p:pic>
        <p:nvPicPr>
          <p:cNvPr id="8" name="Picture 25" descr="9000 - Avaya VSP 9000 Front [lo-res]"/>
          <p:cNvPicPr>
            <a:picLocks noChangeAspect="1" noChangeArrowheads="1"/>
          </p:cNvPicPr>
          <p:nvPr/>
        </p:nvPicPr>
        <p:blipFill>
          <a:blip r:embed="rId4" cstate="print"/>
          <a:srcRect l="14174" t="6766" r="14679" b="9584"/>
          <a:stretch>
            <a:fillRect/>
          </a:stretch>
        </p:blipFill>
        <p:spPr bwMode="auto">
          <a:xfrm>
            <a:off x="7092280" y="3501008"/>
            <a:ext cx="691457" cy="972000"/>
          </a:xfrm>
          <a:prstGeom prst="rect">
            <a:avLst/>
          </a:prstGeom>
          <a:noFill/>
        </p:spPr>
      </p:pic>
      <p:sp>
        <p:nvSpPr>
          <p:cNvPr id="9" name="AutoShape 6"/>
          <p:cNvSpPr>
            <a:spLocks noChangeArrowheads="1"/>
          </p:cNvSpPr>
          <p:nvPr/>
        </p:nvSpPr>
        <p:spPr bwMode="auto">
          <a:xfrm>
            <a:off x="6564436" y="5083770"/>
            <a:ext cx="288925" cy="504825"/>
          </a:xfrm>
          <a:prstGeom prst="can">
            <a:avLst>
              <a:gd name="adj" fmla="val 13865"/>
            </a:avLst>
          </a:prstGeom>
          <a:solidFill>
            <a:srgbClr val="D2D2D2">
              <a:alpha val="50000"/>
            </a:srgbClr>
          </a:solidFill>
          <a:ln w="3175">
            <a:solidFill>
              <a:srgbClr val="D2D2D2"/>
            </a:solidFill>
            <a:round/>
            <a:headEnd/>
            <a:tailEnd/>
          </a:ln>
          <a:effectLst/>
        </p:spPr>
        <p:txBody>
          <a:bodyPr wrap="none" tIns="90000" bIns="90000" anchor="ctr"/>
          <a:lstStyle/>
          <a:p>
            <a:pPr>
              <a:defRPr/>
            </a:pPr>
            <a:endParaRPr lang="en-GB" kern="0" smtClean="0">
              <a:solidFill>
                <a:sysClr val="windowText" lastClr="000000"/>
              </a:solidFill>
            </a:endParaRPr>
          </a:p>
        </p:txBody>
      </p:sp>
      <p:sp>
        <p:nvSpPr>
          <p:cNvPr id="10" name="AutoShape 7"/>
          <p:cNvSpPr>
            <a:spLocks noChangeArrowheads="1"/>
          </p:cNvSpPr>
          <p:nvPr/>
        </p:nvSpPr>
        <p:spPr bwMode="auto">
          <a:xfrm rot="10800000">
            <a:off x="6564436" y="2354857"/>
            <a:ext cx="288925" cy="433388"/>
          </a:xfrm>
          <a:prstGeom prst="can">
            <a:avLst>
              <a:gd name="adj" fmla="val 11903"/>
            </a:avLst>
          </a:prstGeom>
          <a:solidFill>
            <a:srgbClr val="D2D2D2">
              <a:alpha val="50000"/>
            </a:srgbClr>
          </a:solidFill>
          <a:ln w="3175">
            <a:solidFill>
              <a:srgbClr val="D2D2D2"/>
            </a:solidFill>
            <a:round/>
            <a:headEnd/>
            <a:tailEnd/>
          </a:ln>
          <a:effectLst/>
        </p:spPr>
        <p:txBody>
          <a:bodyPr wrap="none" tIns="90000" bIns="90000" anchor="ctr"/>
          <a:lstStyle/>
          <a:p>
            <a:pPr>
              <a:defRPr/>
            </a:pPr>
            <a:endParaRPr lang="en-GB" kern="0" smtClean="0">
              <a:solidFill>
                <a:sysClr val="windowText" lastClr="000000"/>
              </a:solidFill>
            </a:endParaRPr>
          </a:p>
        </p:txBody>
      </p:sp>
      <p:sp>
        <p:nvSpPr>
          <p:cNvPr id="11" name="Text Box 8"/>
          <p:cNvSpPr txBox="1">
            <a:spLocks noChangeArrowheads="1"/>
          </p:cNvSpPr>
          <p:nvPr/>
        </p:nvSpPr>
        <p:spPr bwMode="auto">
          <a:xfrm>
            <a:off x="7074024" y="2173882"/>
            <a:ext cx="1439862" cy="244475"/>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000" b="1" dirty="0">
                <a:solidFill>
                  <a:srgbClr val="CC0000"/>
                </a:solidFill>
                <a:latin typeface="Arial" pitchFamily="34" charset="0"/>
                <a:cs typeface="Arial" pitchFamily="34" charset="0"/>
              </a:rPr>
              <a:t>Open &amp; interoperable</a:t>
            </a:r>
          </a:p>
        </p:txBody>
      </p:sp>
      <p:sp>
        <p:nvSpPr>
          <p:cNvPr id="12" name="Text Box 9"/>
          <p:cNvSpPr txBox="1">
            <a:spLocks noChangeArrowheads="1"/>
          </p:cNvSpPr>
          <p:nvPr/>
        </p:nvSpPr>
        <p:spPr bwMode="auto">
          <a:xfrm>
            <a:off x="7074024" y="2708870"/>
            <a:ext cx="1439862" cy="396875"/>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000" b="1">
                <a:solidFill>
                  <a:srgbClr val="CC0000"/>
                </a:solidFill>
                <a:latin typeface="Arial" pitchFamily="34" charset="0"/>
                <a:cs typeface="Arial" pitchFamily="34" charset="0"/>
              </a:rPr>
              <a:t>All Links &amp; Resources</a:t>
            </a:r>
          </a:p>
          <a:p>
            <a:pPr algn="ctr" fontAlgn="base">
              <a:spcBef>
                <a:spcPct val="0"/>
              </a:spcBef>
              <a:spcAft>
                <a:spcPct val="0"/>
              </a:spcAft>
            </a:pPr>
            <a:r>
              <a:rPr lang="en-GB" sz="1000" b="1">
                <a:solidFill>
                  <a:srgbClr val="CC0000"/>
                </a:solidFill>
                <a:latin typeface="Arial" pitchFamily="34" charset="0"/>
                <a:cs typeface="Arial" pitchFamily="34" charset="0"/>
              </a:rPr>
              <a:t>are fully active</a:t>
            </a:r>
          </a:p>
        </p:txBody>
      </p:sp>
      <p:sp>
        <p:nvSpPr>
          <p:cNvPr id="13" name="Text Box 11"/>
          <p:cNvSpPr txBox="1">
            <a:spLocks noChangeArrowheads="1"/>
          </p:cNvSpPr>
          <p:nvPr/>
        </p:nvSpPr>
        <p:spPr bwMode="auto">
          <a:xfrm>
            <a:off x="6713661" y="5318720"/>
            <a:ext cx="1439863" cy="396875"/>
          </a:xfrm>
          <a:prstGeom prst="rect">
            <a:avLst/>
          </a:prstGeom>
          <a:noFill/>
          <a:ln w="9525">
            <a:noFill/>
            <a:miter lim="800000"/>
            <a:headEnd/>
            <a:tailEnd/>
          </a:ln>
          <a:effectLst/>
        </p:spPr>
        <p:txBody>
          <a:bodyPr lIns="0" rIns="0">
            <a:spAutoFit/>
          </a:bodyPr>
          <a:lstStyle/>
          <a:p>
            <a:pPr algn="ctr">
              <a:defRPr/>
            </a:pPr>
            <a:r>
              <a:rPr lang="en-GB" sz="1000" b="1" kern="0" smtClean="0">
                <a:solidFill>
                  <a:srgbClr val="000000"/>
                </a:solidFill>
                <a:latin typeface="Arial" pitchFamily="34" charset="0"/>
                <a:cs typeface="Arial" pitchFamily="34" charset="0"/>
              </a:rPr>
              <a:t>Applications</a:t>
            </a:r>
          </a:p>
          <a:p>
            <a:pPr algn="ctr">
              <a:defRPr/>
            </a:pPr>
            <a:r>
              <a:rPr lang="en-GB" sz="1000" b="1" kern="0" smtClean="0">
                <a:solidFill>
                  <a:srgbClr val="000000"/>
                </a:solidFill>
                <a:latin typeface="Arial" pitchFamily="34" charset="0"/>
                <a:cs typeface="Arial" pitchFamily="34" charset="0"/>
              </a:rPr>
              <a:t>&amp; Services</a:t>
            </a:r>
          </a:p>
        </p:txBody>
      </p:sp>
      <p:pic>
        <p:nvPicPr>
          <p:cNvPr id="14" name="Picture 14" descr="server_grey"/>
          <p:cNvPicPr>
            <a:picLocks noChangeAspect="1" noChangeArrowheads="1"/>
          </p:cNvPicPr>
          <p:nvPr/>
        </p:nvPicPr>
        <p:blipFill>
          <a:blip r:embed="rId5" cstate="print"/>
          <a:srcRect/>
          <a:stretch>
            <a:fillRect/>
          </a:stretch>
        </p:blipFill>
        <p:spPr bwMode="auto">
          <a:xfrm>
            <a:off x="6477124" y="5188545"/>
            <a:ext cx="460375" cy="719137"/>
          </a:xfrm>
          <a:prstGeom prst="rect">
            <a:avLst/>
          </a:prstGeom>
          <a:noFill/>
        </p:spPr>
      </p:pic>
      <p:sp>
        <p:nvSpPr>
          <p:cNvPr id="15" name="Text Box 16"/>
          <p:cNvSpPr txBox="1">
            <a:spLocks noChangeArrowheads="1"/>
          </p:cNvSpPr>
          <p:nvPr/>
        </p:nvSpPr>
        <p:spPr bwMode="auto">
          <a:xfrm>
            <a:off x="6248524" y="1624607"/>
            <a:ext cx="914400" cy="244475"/>
          </a:xfrm>
          <a:prstGeom prst="rect">
            <a:avLst/>
          </a:prstGeom>
          <a:noFill/>
          <a:ln w="9525">
            <a:noFill/>
            <a:miter lim="800000"/>
            <a:headEnd/>
            <a:tailEnd/>
          </a:ln>
          <a:effectLst/>
        </p:spPr>
        <p:txBody>
          <a:bodyPr lIns="0" rIns="0">
            <a:spAutoFit/>
          </a:bodyPr>
          <a:lstStyle/>
          <a:p>
            <a:pPr algn="ctr">
              <a:defRPr/>
            </a:pPr>
            <a:r>
              <a:rPr lang="en-GB" sz="1000" b="1" kern="0" dirty="0" smtClean="0">
                <a:solidFill>
                  <a:srgbClr val="000000"/>
                </a:solidFill>
                <a:latin typeface="Arial" pitchFamily="34" charset="0"/>
                <a:cs typeface="Arial" pitchFamily="34" charset="0"/>
              </a:rPr>
              <a:t>User Access</a:t>
            </a:r>
          </a:p>
        </p:txBody>
      </p:sp>
      <p:pic>
        <p:nvPicPr>
          <p:cNvPr id="16" name="Picture 17" descr="pc_grey"/>
          <p:cNvPicPr>
            <a:picLocks noChangeAspect="1" noChangeArrowheads="1"/>
          </p:cNvPicPr>
          <p:nvPr/>
        </p:nvPicPr>
        <p:blipFill>
          <a:blip r:embed="rId6" cstate="print"/>
          <a:srcRect/>
          <a:stretch>
            <a:fillRect/>
          </a:stretch>
        </p:blipFill>
        <p:spPr bwMode="auto">
          <a:xfrm>
            <a:off x="5629399" y="1435695"/>
            <a:ext cx="523875" cy="620712"/>
          </a:xfrm>
          <a:prstGeom prst="rect">
            <a:avLst/>
          </a:prstGeom>
          <a:noFill/>
        </p:spPr>
      </p:pic>
      <p:pic>
        <p:nvPicPr>
          <p:cNvPr id="17" name="Picture 18" descr="phone_grey"/>
          <p:cNvPicPr>
            <a:picLocks noChangeAspect="1" noChangeArrowheads="1"/>
          </p:cNvPicPr>
          <p:nvPr/>
        </p:nvPicPr>
        <p:blipFill>
          <a:blip r:embed="rId7" cstate="print"/>
          <a:srcRect/>
          <a:stretch>
            <a:fillRect/>
          </a:stretch>
        </p:blipFill>
        <p:spPr bwMode="auto">
          <a:xfrm>
            <a:off x="7285161" y="1486495"/>
            <a:ext cx="501650" cy="417512"/>
          </a:xfrm>
          <a:prstGeom prst="rect">
            <a:avLst/>
          </a:prstGeom>
          <a:noFill/>
        </p:spPr>
      </p:pic>
      <p:cxnSp>
        <p:nvCxnSpPr>
          <p:cNvPr id="18" name="AutoShape 19"/>
          <p:cNvCxnSpPr>
            <a:cxnSpLocks noChangeShapeType="1"/>
            <a:stCxn id="10" idx="0"/>
            <a:endCxn id="7" idx="0"/>
          </p:cNvCxnSpPr>
          <p:nvPr/>
        </p:nvCxnSpPr>
        <p:spPr bwMode="auto">
          <a:xfrm rot="5400000">
            <a:off x="6015801" y="2807911"/>
            <a:ext cx="747154" cy="639041"/>
          </a:xfrm>
          <a:prstGeom prst="curvedConnector3">
            <a:avLst>
              <a:gd name="adj1" fmla="val 50000"/>
            </a:avLst>
          </a:prstGeom>
          <a:noFill/>
          <a:ln w="38100">
            <a:solidFill>
              <a:srgbClr val="646464"/>
            </a:solidFill>
            <a:round/>
            <a:headEnd/>
            <a:tailEnd/>
          </a:ln>
          <a:effectLst/>
        </p:spPr>
      </p:cxnSp>
      <p:cxnSp>
        <p:nvCxnSpPr>
          <p:cNvPr id="19" name="AutoShape 20"/>
          <p:cNvCxnSpPr>
            <a:cxnSpLocks noChangeShapeType="1"/>
            <a:stCxn id="10" idx="0"/>
            <a:endCxn id="8" idx="0"/>
          </p:cNvCxnSpPr>
          <p:nvPr/>
        </p:nvCxnSpPr>
        <p:spPr bwMode="auto">
          <a:xfrm rot="16200000" flipH="1">
            <a:off x="6699876" y="2762875"/>
            <a:ext cx="747154" cy="729111"/>
          </a:xfrm>
          <a:prstGeom prst="curvedConnector3">
            <a:avLst>
              <a:gd name="adj1" fmla="val 50000"/>
            </a:avLst>
          </a:prstGeom>
          <a:noFill/>
          <a:ln w="38100">
            <a:solidFill>
              <a:srgbClr val="646464"/>
            </a:solidFill>
            <a:round/>
            <a:headEnd/>
            <a:tailEnd/>
          </a:ln>
          <a:effectLst/>
        </p:spPr>
      </p:cxnSp>
      <p:cxnSp>
        <p:nvCxnSpPr>
          <p:cNvPr id="20" name="AutoShape 21"/>
          <p:cNvCxnSpPr>
            <a:cxnSpLocks noChangeShapeType="1"/>
            <a:stCxn id="7" idx="2"/>
            <a:endCxn id="9" idx="0"/>
          </p:cNvCxnSpPr>
          <p:nvPr/>
        </p:nvCxnSpPr>
        <p:spPr bwMode="auto">
          <a:xfrm rot="16200000" flipH="1">
            <a:off x="6063968" y="4478897"/>
            <a:ext cx="650821" cy="639042"/>
          </a:xfrm>
          <a:prstGeom prst="curvedConnector3">
            <a:avLst>
              <a:gd name="adj1" fmla="val 50000"/>
            </a:avLst>
          </a:prstGeom>
          <a:noFill/>
          <a:ln w="38100">
            <a:solidFill>
              <a:srgbClr val="646464"/>
            </a:solidFill>
            <a:round/>
            <a:headEnd/>
            <a:tailEnd/>
          </a:ln>
          <a:effectLst/>
        </p:spPr>
      </p:cxnSp>
      <p:cxnSp>
        <p:nvCxnSpPr>
          <p:cNvPr id="21" name="AutoShape 22"/>
          <p:cNvCxnSpPr>
            <a:cxnSpLocks noChangeShapeType="1"/>
            <a:stCxn id="9" idx="0"/>
            <a:endCxn id="8" idx="2"/>
          </p:cNvCxnSpPr>
          <p:nvPr/>
        </p:nvCxnSpPr>
        <p:spPr bwMode="auto">
          <a:xfrm rot="5400000" flipH="1" flipV="1">
            <a:off x="6748044" y="4433864"/>
            <a:ext cx="650821" cy="729110"/>
          </a:xfrm>
          <a:prstGeom prst="curvedConnector3">
            <a:avLst>
              <a:gd name="adj1" fmla="val 50000"/>
            </a:avLst>
          </a:prstGeom>
          <a:noFill/>
          <a:ln w="38100">
            <a:solidFill>
              <a:srgbClr val="646464"/>
            </a:solidFill>
            <a:round/>
            <a:headEnd/>
            <a:tailEnd/>
          </a:ln>
          <a:effectLst/>
        </p:spPr>
      </p:cxnSp>
      <p:pic>
        <p:nvPicPr>
          <p:cNvPr id="22" name="Picture 23" descr="l2_switch_grey"/>
          <p:cNvPicPr>
            <a:picLocks noChangeAspect="1" noChangeArrowheads="1"/>
          </p:cNvPicPr>
          <p:nvPr/>
        </p:nvPicPr>
        <p:blipFill>
          <a:blip r:embed="rId8" cstate="print"/>
          <a:srcRect/>
          <a:stretch>
            <a:fillRect/>
          </a:stretch>
        </p:blipFill>
        <p:spPr bwMode="auto">
          <a:xfrm>
            <a:off x="6345361" y="2205632"/>
            <a:ext cx="719138" cy="506413"/>
          </a:xfrm>
          <a:prstGeom prst="rect">
            <a:avLst/>
          </a:prstGeom>
          <a:noFill/>
        </p:spPr>
      </p:pic>
      <p:sp>
        <p:nvSpPr>
          <p:cNvPr id="23" name="Text Box 24"/>
          <p:cNvSpPr txBox="1">
            <a:spLocks noChangeArrowheads="1"/>
          </p:cNvSpPr>
          <p:nvPr/>
        </p:nvSpPr>
        <p:spPr bwMode="auto">
          <a:xfrm>
            <a:off x="4788024" y="4934545"/>
            <a:ext cx="1439862" cy="396875"/>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000" b="1">
                <a:solidFill>
                  <a:srgbClr val="CC0000"/>
                </a:solidFill>
                <a:latin typeface="Arial" pitchFamily="34" charset="0"/>
                <a:cs typeface="Arial" pitchFamily="34" charset="0"/>
              </a:rPr>
              <a:t>Fault tolerance</a:t>
            </a:r>
          </a:p>
          <a:p>
            <a:pPr algn="ctr" fontAlgn="base">
              <a:spcBef>
                <a:spcPct val="0"/>
              </a:spcBef>
              <a:spcAft>
                <a:spcPct val="0"/>
              </a:spcAft>
            </a:pPr>
            <a:r>
              <a:rPr lang="en-GB" sz="1000" b="1">
                <a:solidFill>
                  <a:srgbClr val="CC0000"/>
                </a:solidFill>
                <a:latin typeface="Arial" pitchFamily="34" charset="0"/>
                <a:cs typeface="Arial" pitchFamily="34" charset="0"/>
              </a:rPr>
              <a:t>&amp; instant recovery</a:t>
            </a:r>
          </a:p>
        </p:txBody>
      </p:sp>
      <p:sp>
        <p:nvSpPr>
          <p:cNvPr id="24" name="Line 25"/>
          <p:cNvSpPr>
            <a:spLocks noChangeShapeType="1"/>
          </p:cNvSpPr>
          <p:nvPr/>
        </p:nvSpPr>
        <p:spPr bwMode="auto">
          <a:xfrm flipH="1">
            <a:off x="8532440" y="2443757"/>
            <a:ext cx="0" cy="3330575"/>
          </a:xfrm>
          <a:prstGeom prst="line">
            <a:avLst/>
          </a:prstGeom>
          <a:noFill/>
          <a:ln w="9525">
            <a:solidFill>
              <a:srgbClr val="C0C0C0"/>
            </a:solidFill>
            <a:round/>
            <a:headEnd type="triangle" w="med" len="med"/>
            <a:tailEnd type="triangle" w="med" len="med"/>
          </a:ln>
          <a:effectLst/>
        </p:spPr>
        <p:txBody>
          <a:bodyPr wrap="none" tIns="90000" bIns="90000" anchor="ctr"/>
          <a:lstStyle/>
          <a:p>
            <a:pPr>
              <a:defRPr/>
            </a:pPr>
            <a:endParaRPr lang="en-GB" kern="0" smtClean="0">
              <a:solidFill>
                <a:sysClr val="windowText" lastClr="000000"/>
              </a:solidFill>
            </a:endParaRPr>
          </a:p>
        </p:txBody>
      </p:sp>
      <p:sp>
        <p:nvSpPr>
          <p:cNvPr id="25" name="Text Box 26"/>
          <p:cNvSpPr txBox="1">
            <a:spLocks noChangeArrowheads="1"/>
          </p:cNvSpPr>
          <p:nvPr/>
        </p:nvSpPr>
        <p:spPr bwMode="auto">
          <a:xfrm>
            <a:off x="7074024" y="4921845"/>
            <a:ext cx="1439862" cy="396875"/>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000" b="1">
                <a:solidFill>
                  <a:srgbClr val="CC0000"/>
                </a:solidFill>
                <a:latin typeface="Arial" pitchFamily="34" charset="0"/>
                <a:cs typeface="Arial" pitchFamily="34" charset="0"/>
              </a:rPr>
              <a:t>Optimises end-to-end availability</a:t>
            </a:r>
          </a:p>
        </p:txBody>
      </p:sp>
      <p:sp>
        <p:nvSpPr>
          <p:cNvPr id="26" name="Text Box 27"/>
          <p:cNvSpPr txBox="1">
            <a:spLocks noChangeArrowheads="1"/>
          </p:cNvSpPr>
          <p:nvPr/>
        </p:nvSpPr>
        <p:spPr bwMode="auto">
          <a:xfrm>
            <a:off x="4913436" y="2443757"/>
            <a:ext cx="1439863" cy="396875"/>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000" b="1" dirty="0">
                <a:solidFill>
                  <a:srgbClr val="CC0000"/>
                </a:solidFill>
                <a:latin typeface="Arial" pitchFamily="34" charset="0"/>
                <a:cs typeface="Arial" pitchFamily="34" charset="0"/>
              </a:rPr>
              <a:t>Leverages simple &amp; ubiquitous functionality</a:t>
            </a:r>
          </a:p>
        </p:txBody>
      </p:sp>
      <p:cxnSp>
        <p:nvCxnSpPr>
          <p:cNvPr id="27" name="AutoShape 28"/>
          <p:cNvCxnSpPr>
            <a:cxnSpLocks noChangeShapeType="1"/>
          </p:cNvCxnSpPr>
          <p:nvPr/>
        </p:nvCxnSpPr>
        <p:spPr bwMode="auto">
          <a:xfrm rot="16200000" flipH="1">
            <a:off x="6223917" y="1723826"/>
            <a:ext cx="149225" cy="814388"/>
          </a:xfrm>
          <a:prstGeom prst="curvedConnector3">
            <a:avLst>
              <a:gd name="adj1" fmla="val 48935"/>
            </a:avLst>
          </a:prstGeom>
          <a:noFill/>
          <a:ln w="19050">
            <a:solidFill>
              <a:srgbClr val="646464"/>
            </a:solidFill>
            <a:round/>
            <a:headEnd/>
            <a:tailEnd/>
          </a:ln>
          <a:effectLst/>
        </p:spPr>
      </p:cxnSp>
      <p:cxnSp>
        <p:nvCxnSpPr>
          <p:cNvPr id="28" name="AutoShape 29"/>
          <p:cNvCxnSpPr>
            <a:cxnSpLocks noChangeShapeType="1"/>
          </p:cNvCxnSpPr>
          <p:nvPr/>
        </p:nvCxnSpPr>
        <p:spPr bwMode="auto">
          <a:xfrm rot="5400000">
            <a:off x="6970042" y="1639689"/>
            <a:ext cx="301625" cy="830262"/>
          </a:xfrm>
          <a:prstGeom prst="curvedConnector3">
            <a:avLst>
              <a:gd name="adj1" fmla="val 49472"/>
            </a:avLst>
          </a:prstGeom>
          <a:noFill/>
          <a:ln w="19050">
            <a:solidFill>
              <a:srgbClr val="646464"/>
            </a:solidFill>
            <a:round/>
            <a:headEnd/>
            <a:tailEnd/>
          </a:ln>
          <a:effectLst/>
        </p:spPr>
      </p:cxnSp>
      <p:sp>
        <p:nvSpPr>
          <p:cNvPr id="29" name="Text Box 30"/>
          <p:cNvSpPr txBox="1">
            <a:spLocks noChangeArrowheads="1"/>
          </p:cNvSpPr>
          <p:nvPr/>
        </p:nvSpPr>
        <p:spPr bwMode="auto">
          <a:xfrm>
            <a:off x="4788024" y="5972770"/>
            <a:ext cx="3887787" cy="336550"/>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600" b="1" dirty="0" smtClean="0">
                <a:solidFill>
                  <a:srgbClr val="CC0000"/>
                </a:solidFill>
                <a:latin typeface="Arial" pitchFamily="34" charset="0"/>
                <a:cs typeface="Arial" pitchFamily="34" charset="0"/>
              </a:rPr>
              <a:t>Switch Clustering</a:t>
            </a:r>
            <a:endParaRPr lang="en-GB" sz="1600" b="1" dirty="0">
              <a:solidFill>
                <a:srgbClr val="CC0000"/>
              </a:solidFill>
              <a:latin typeface="Arial" pitchFamily="34" charset="0"/>
              <a:cs typeface="Arial" pitchFamily="34" charset="0"/>
            </a:endParaRPr>
          </a:p>
        </p:txBody>
      </p:sp>
      <p:cxnSp>
        <p:nvCxnSpPr>
          <p:cNvPr id="30" name="AutoShape 19"/>
          <p:cNvCxnSpPr>
            <a:cxnSpLocks noChangeShapeType="1"/>
            <a:stCxn id="8" idx="1"/>
            <a:endCxn id="7" idx="3"/>
          </p:cNvCxnSpPr>
          <p:nvPr/>
        </p:nvCxnSpPr>
        <p:spPr bwMode="auto">
          <a:xfrm rot="10800000">
            <a:off x="6415586" y="3987008"/>
            <a:ext cx="676695" cy="1588"/>
          </a:xfrm>
          <a:prstGeom prst="curvedConnector3">
            <a:avLst>
              <a:gd name="adj1" fmla="val 50000"/>
            </a:avLst>
          </a:prstGeom>
          <a:noFill/>
          <a:ln w="57150">
            <a:solidFill>
              <a:srgbClr val="FF0000"/>
            </a:solidFill>
            <a:round/>
            <a:headEnd/>
            <a:tailEnd/>
          </a:ln>
          <a:effec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53"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53"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par>
                                <p:cTn id="74" presetID="53" presetClass="entr" presetSubtype="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53"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0"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par>
                                <p:cTn id="89" presetID="53"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animEffect transition="in" filter="fade">
                                      <p:cBhvr>
                                        <p:cTn id="93" dur="500"/>
                                        <p:tgtEl>
                                          <p:spTgt spid="28"/>
                                        </p:tgtEl>
                                      </p:cBhvr>
                                    </p:animEffect>
                                  </p:childTnLst>
                                </p:cTn>
                              </p:par>
                            </p:childTnLst>
                          </p:cTn>
                        </p:par>
                        <p:par>
                          <p:cTn id="94" fill="hold">
                            <p:stCondLst>
                              <p:cond delay="1500"/>
                            </p:stCondLst>
                            <p:childTnLst>
                              <p:par>
                                <p:cTn id="95" presetID="53" presetClass="entr" presetSubtype="0" fill="hold" grpId="0" nodeType="afterEffect">
                                  <p:stCondLst>
                                    <p:cond delay="50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0" fill="hold" grpId="0" nodeType="withEffect">
                                  <p:stCondLst>
                                    <p:cond delay="50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par>
                                <p:cTn id="105" presetID="53" presetClass="entr" presetSubtype="0" fill="hold" grpId="0" nodeType="withEffect">
                                  <p:stCondLst>
                                    <p:cond delay="50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animEffect transition="in" filter="fade">
                                      <p:cBhvr>
                                        <p:cTn id="109" dur="500"/>
                                        <p:tgtEl>
                                          <p:spTgt spid="23"/>
                                        </p:tgtEl>
                                      </p:cBhvr>
                                    </p:animEffect>
                                  </p:childTnLst>
                                </p:cTn>
                              </p:par>
                              <p:par>
                                <p:cTn id="110" presetID="53" presetClass="entr" presetSubtype="0" fill="hold" grpId="0" nodeType="withEffect">
                                  <p:stCondLst>
                                    <p:cond delay="50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500" fill="hold"/>
                                        <p:tgtEl>
                                          <p:spTgt spid="12"/>
                                        </p:tgtEl>
                                        <p:attrNameLst>
                                          <p:attrName>ppt_w</p:attrName>
                                        </p:attrNameLst>
                                      </p:cBhvr>
                                      <p:tavLst>
                                        <p:tav tm="0">
                                          <p:val>
                                            <p:fltVal val="0"/>
                                          </p:val>
                                        </p:tav>
                                        <p:tav tm="100000">
                                          <p:val>
                                            <p:strVal val="#ppt_w"/>
                                          </p:val>
                                        </p:tav>
                                      </p:tavLst>
                                    </p:anim>
                                    <p:anim calcmode="lin" valueType="num">
                                      <p:cBhvr>
                                        <p:cTn id="113" dur="500" fill="hold"/>
                                        <p:tgtEl>
                                          <p:spTgt spid="12"/>
                                        </p:tgtEl>
                                        <p:attrNameLst>
                                          <p:attrName>ppt_h</p:attrName>
                                        </p:attrNameLst>
                                      </p:cBhvr>
                                      <p:tavLst>
                                        <p:tav tm="0">
                                          <p:val>
                                            <p:fltVal val="0"/>
                                          </p:val>
                                        </p:tav>
                                        <p:tav tm="100000">
                                          <p:val>
                                            <p:strVal val="#ppt_h"/>
                                          </p:val>
                                        </p:tav>
                                      </p:tavLst>
                                    </p:anim>
                                    <p:animEffect transition="in" filter="fade">
                                      <p:cBhvr>
                                        <p:cTn id="114" dur="500"/>
                                        <p:tgtEl>
                                          <p:spTgt spid="12"/>
                                        </p:tgtEl>
                                      </p:cBhvr>
                                    </p:animEffect>
                                  </p:childTnLst>
                                </p:cTn>
                              </p:par>
                              <p:par>
                                <p:cTn id="115" presetID="53" presetClass="entr" presetSubtype="0" fill="hold" grpId="0" nodeType="withEffect">
                                  <p:stCondLst>
                                    <p:cond delay="50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par>
                                <p:cTn id="120" presetID="53" presetClass="entr" presetSubtype="0" fill="hold" grpId="0" nodeType="withEffect">
                                  <p:stCondLst>
                                    <p:cond delay="500"/>
                                  </p:stCondLst>
                                  <p:childTnLst>
                                    <p:set>
                                      <p:cBhvr>
                                        <p:cTn id="121" dur="1" fill="hold">
                                          <p:stCondLst>
                                            <p:cond delay="0"/>
                                          </p:stCondLst>
                                        </p:cTn>
                                        <p:tgtEl>
                                          <p:spTgt spid="25"/>
                                        </p:tgtEl>
                                        <p:attrNameLst>
                                          <p:attrName>style.visibility</p:attrName>
                                        </p:attrNameLst>
                                      </p:cBhvr>
                                      <p:to>
                                        <p:strVal val="visible"/>
                                      </p:to>
                                    </p:set>
                                    <p:anim calcmode="lin" valueType="num">
                                      <p:cBhvr>
                                        <p:cTn id="122" dur="500" fill="hold"/>
                                        <p:tgtEl>
                                          <p:spTgt spid="25"/>
                                        </p:tgtEl>
                                        <p:attrNameLst>
                                          <p:attrName>ppt_w</p:attrName>
                                        </p:attrNameLst>
                                      </p:cBhvr>
                                      <p:tavLst>
                                        <p:tav tm="0">
                                          <p:val>
                                            <p:fltVal val="0"/>
                                          </p:val>
                                        </p:tav>
                                        <p:tav tm="100000">
                                          <p:val>
                                            <p:strVal val="#ppt_w"/>
                                          </p:val>
                                        </p:tav>
                                      </p:tavLst>
                                    </p:anim>
                                    <p:anim calcmode="lin" valueType="num">
                                      <p:cBhvr>
                                        <p:cTn id="123" dur="500" fill="hold"/>
                                        <p:tgtEl>
                                          <p:spTgt spid="25"/>
                                        </p:tgtEl>
                                        <p:attrNameLst>
                                          <p:attrName>ppt_h</p:attrName>
                                        </p:attrNameLst>
                                      </p:cBhvr>
                                      <p:tavLst>
                                        <p:tav tm="0">
                                          <p:val>
                                            <p:fltVal val="0"/>
                                          </p:val>
                                        </p:tav>
                                        <p:tav tm="100000">
                                          <p:val>
                                            <p:strVal val="#ppt_h"/>
                                          </p:val>
                                        </p:tav>
                                      </p:tavLst>
                                    </p:anim>
                                    <p:animEffect transition="in" filter="fade">
                                      <p:cBhvr>
                                        <p:cTn id="124" dur="500"/>
                                        <p:tgtEl>
                                          <p:spTgt spid="25"/>
                                        </p:tgtEl>
                                      </p:cBhvr>
                                    </p:animEffect>
                                  </p:childTnLst>
                                </p:cTn>
                              </p:par>
                              <p:par>
                                <p:cTn id="125" presetID="53" presetClass="entr" presetSubtype="0" fill="hold" nodeType="withEffect">
                                  <p:stCondLst>
                                    <p:cond delay="500"/>
                                  </p:stCondLst>
                                  <p:childTnLst>
                                    <p:set>
                                      <p:cBhvr>
                                        <p:cTn id="126" dur="1" fill="hold">
                                          <p:stCondLst>
                                            <p:cond delay="0"/>
                                          </p:stCondLst>
                                        </p:cTn>
                                        <p:tgtEl>
                                          <p:spTgt spid="29"/>
                                        </p:tgtEl>
                                        <p:attrNameLst>
                                          <p:attrName>style.visibility</p:attrName>
                                        </p:attrNameLst>
                                      </p:cBhvr>
                                      <p:to>
                                        <p:strVal val="visible"/>
                                      </p:to>
                                    </p:set>
                                    <p:anim calcmode="lin" valueType="num">
                                      <p:cBhvr>
                                        <p:cTn id="127" dur="500" fill="hold"/>
                                        <p:tgtEl>
                                          <p:spTgt spid="29"/>
                                        </p:tgtEl>
                                        <p:attrNameLst>
                                          <p:attrName>ppt_w</p:attrName>
                                        </p:attrNameLst>
                                      </p:cBhvr>
                                      <p:tavLst>
                                        <p:tav tm="0">
                                          <p:val>
                                            <p:fltVal val="0"/>
                                          </p:val>
                                        </p:tav>
                                        <p:tav tm="100000">
                                          <p:val>
                                            <p:strVal val="#ppt_w"/>
                                          </p:val>
                                        </p:tav>
                                      </p:tavLst>
                                    </p:anim>
                                    <p:anim calcmode="lin" valueType="num">
                                      <p:cBhvr>
                                        <p:cTn id="128" dur="500" fill="hold"/>
                                        <p:tgtEl>
                                          <p:spTgt spid="29"/>
                                        </p:tgtEl>
                                        <p:attrNameLst>
                                          <p:attrName>ppt_h</p:attrName>
                                        </p:attrNameLst>
                                      </p:cBhvr>
                                      <p:tavLst>
                                        <p:tav tm="0">
                                          <p:val>
                                            <p:fltVal val="0"/>
                                          </p:val>
                                        </p:tav>
                                        <p:tav tm="100000">
                                          <p:val>
                                            <p:strVal val="#ppt_h"/>
                                          </p:val>
                                        </p:tav>
                                      </p:tavLst>
                                    </p:anim>
                                    <p:animEffect transition="in" filter="fade">
                                      <p:cBhvr>
                                        <p:cTn id="1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5" grpId="0"/>
      <p:bldP spid="23" grpId="0"/>
      <p:bldP spid="24"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GB" dirty="0" smtClean="0"/>
              <a:t>Future-proofing Performance</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smtClean="0"/>
              <a:t>Standards &amp; features are constantly evolving</a:t>
            </a:r>
          </a:p>
          <a:p>
            <a:r>
              <a:rPr lang="en-GB" sz="2000" dirty="0" smtClean="0"/>
              <a:t>Avaya’s RSP supports in-life upgrades </a:t>
            </a:r>
          </a:p>
          <a:p>
            <a:pPr lvl="1"/>
            <a:r>
              <a:rPr lang="en-GB" sz="1800" dirty="0" smtClean="0"/>
              <a:t>Empowers continual evolution</a:t>
            </a:r>
          </a:p>
          <a:p>
            <a:r>
              <a:rPr lang="en-GB" sz="2000" dirty="0" smtClean="0"/>
              <a:t>Maintains full-life optimization</a:t>
            </a:r>
          </a:p>
          <a:p>
            <a:r>
              <a:rPr lang="en-GB" sz="2000" dirty="0" smtClean="0"/>
              <a:t>Traditional ASIC-based designs cannot flexibly adapt</a:t>
            </a:r>
          </a:p>
          <a:p>
            <a:pPr lvl="1"/>
            <a:r>
              <a:rPr lang="en-GB" sz="1800" dirty="0" smtClean="0"/>
              <a:t>Capabilities are locked-in during the product design</a:t>
            </a:r>
          </a:p>
          <a:p>
            <a:pPr lvl="1"/>
            <a:r>
              <a:rPr lang="en-GB" sz="1800" dirty="0" smtClean="0"/>
              <a:t>Newer applications diverted to the CPU for processing</a:t>
            </a:r>
          </a:p>
          <a:p>
            <a:pPr lvl="1"/>
            <a:r>
              <a:rPr lang="en-GB" sz="1800" dirty="0" smtClean="0"/>
              <a:t>Reducing performance &amp; increasing latency</a:t>
            </a:r>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Route Switch Processor</a:t>
            </a:r>
          </a:p>
        </p:txBody>
      </p:sp>
      <p:pic>
        <p:nvPicPr>
          <p:cNvPr id="5" name="Picture 33" descr="l3_switch_corp_purple"/>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010275" y="1806575"/>
            <a:ext cx="1439863" cy="1439863"/>
          </a:xfrm>
          <a:prstGeom prst="rect">
            <a:avLst/>
          </a:prstGeom>
          <a:noFill/>
        </p:spPr>
      </p:pic>
      <p:pic>
        <p:nvPicPr>
          <p:cNvPr id="7" name="Picture 17" descr="hub_corp_red"/>
          <p:cNvPicPr>
            <a:picLocks noChangeArrowheads="1"/>
          </p:cNvPicPr>
          <p:nvPr/>
        </p:nvPicPr>
        <p:blipFill>
          <a:blip r:embed="rId4" cstate="print"/>
          <a:srcRect/>
          <a:stretch>
            <a:fillRect/>
          </a:stretch>
        </p:blipFill>
        <p:spPr bwMode="auto">
          <a:xfrm>
            <a:off x="6480588" y="2348880"/>
            <a:ext cx="504000" cy="288000"/>
          </a:xfrm>
          <a:prstGeom prst="rect">
            <a:avLst/>
          </a:prstGeom>
          <a:noFill/>
        </p:spPr>
      </p:pic>
      <p:pic>
        <p:nvPicPr>
          <p:cNvPr id="8" name="Picture 17" descr="fiber_channel_switch_corp_red"/>
          <p:cNvPicPr>
            <a:picLocks noChangeArrowheads="1"/>
          </p:cNvPicPr>
          <p:nvPr/>
        </p:nvPicPr>
        <p:blipFill>
          <a:blip r:embed="rId5" cstate="print">
            <a:duotone>
              <a:schemeClr val="accent1">
                <a:shade val="45000"/>
                <a:satMod val="135000"/>
              </a:schemeClr>
              <a:prstClr val="white"/>
            </a:duotone>
          </a:blip>
          <a:srcRect/>
          <a:stretch>
            <a:fillRect/>
          </a:stretch>
        </p:blipFill>
        <p:spPr bwMode="auto">
          <a:xfrm>
            <a:off x="6480588" y="2709200"/>
            <a:ext cx="504000" cy="288000"/>
          </a:xfrm>
          <a:prstGeom prst="rect">
            <a:avLst/>
          </a:prstGeom>
          <a:noFill/>
        </p:spPr>
      </p:pic>
      <p:sp>
        <p:nvSpPr>
          <p:cNvPr id="9" name="Text Box 24"/>
          <p:cNvSpPr txBox="1">
            <a:spLocks noChangeArrowheads="1"/>
          </p:cNvSpPr>
          <p:nvPr/>
        </p:nvSpPr>
        <p:spPr bwMode="auto">
          <a:xfrm>
            <a:off x="4810125" y="3532188"/>
            <a:ext cx="914400" cy="457200"/>
          </a:xfrm>
          <a:prstGeom prst="rect">
            <a:avLst/>
          </a:prstGeom>
          <a:noFill/>
          <a:ln w="9525">
            <a:noFill/>
            <a:miter lim="800000"/>
            <a:headEnd/>
            <a:tailEnd/>
          </a:ln>
          <a:effectLst/>
        </p:spPr>
        <p:txBody>
          <a:bodyPr lIns="0" rIns="0">
            <a:spAutoFit/>
          </a:bodyPr>
          <a:lstStyle/>
          <a:p>
            <a:pPr algn="ctr"/>
            <a:r>
              <a:rPr lang="en-GB" sz="1200" b="1">
                <a:solidFill>
                  <a:schemeClr val="tx1"/>
                </a:solidFill>
                <a:latin typeface="Arial" pitchFamily="34" charset="0"/>
                <a:cs typeface="Arial" pitchFamily="34" charset="0"/>
              </a:rPr>
              <a:t>User</a:t>
            </a:r>
          </a:p>
          <a:p>
            <a:pPr algn="ctr"/>
            <a:r>
              <a:rPr lang="en-GB" sz="1200" b="1">
                <a:solidFill>
                  <a:schemeClr val="tx1"/>
                </a:solidFill>
                <a:latin typeface="Arial" pitchFamily="34" charset="0"/>
                <a:cs typeface="Arial" pitchFamily="34" charset="0"/>
              </a:rPr>
              <a:t>Access</a:t>
            </a:r>
          </a:p>
        </p:txBody>
      </p:sp>
      <p:sp>
        <p:nvSpPr>
          <p:cNvPr id="10" name="Text Box 26"/>
          <p:cNvSpPr txBox="1">
            <a:spLocks noChangeArrowheads="1"/>
          </p:cNvSpPr>
          <p:nvPr/>
        </p:nvSpPr>
        <p:spPr bwMode="auto">
          <a:xfrm>
            <a:off x="7669213" y="3548063"/>
            <a:ext cx="1295400" cy="457200"/>
          </a:xfrm>
          <a:prstGeom prst="rect">
            <a:avLst/>
          </a:prstGeom>
          <a:noFill/>
          <a:ln w="9525">
            <a:noFill/>
            <a:miter lim="800000"/>
            <a:headEnd/>
            <a:tailEnd/>
          </a:ln>
          <a:effectLst/>
        </p:spPr>
        <p:txBody>
          <a:bodyPr lIns="0" rIns="0">
            <a:spAutoFit/>
          </a:bodyPr>
          <a:lstStyle/>
          <a:p>
            <a:pPr algn="ctr"/>
            <a:r>
              <a:rPr lang="en-GB" sz="1200" b="1" dirty="0" smtClean="0">
                <a:solidFill>
                  <a:schemeClr val="tx1"/>
                </a:solidFill>
                <a:latin typeface="Arial" pitchFamily="34" charset="0"/>
                <a:cs typeface="Arial" pitchFamily="34" charset="0"/>
              </a:rPr>
              <a:t>Business</a:t>
            </a:r>
            <a:endParaRPr lang="en-GB" sz="1200" b="1" dirty="0">
              <a:solidFill>
                <a:schemeClr val="tx1"/>
              </a:solidFill>
              <a:latin typeface="Arial" pitchFamily="34" charset="0"/>
              <a:cs typeface="Arial" pitchFamily="34" charset="0"/>
            </a:endParaRPr>
          </a:p>
          <a:p>
            <a:pPr algn="ctr"/>
            <a:r>
              <a:rPr lang="en-GB" sz="1200" b="1" dirty="0" smtClean="0">
                <a:solidFill>
                  <a:schemeClr val="tx1"/>
                </a:solidFill>
                <a:latin typeface="Arial" pitchFamily="34" charset="0"/>
                <a:cs typeface="Arial" pitchFamily="34" charset="0"/>
              </a:rPr>
              <a:t>Content</a:t>
            </a:r>
            <a:endParaRPr lang="en-GB" sz="1200" b="1" dirty="0">
              <a:solidFill>
                <a:schemeClr val="tx1"/>
              </a:solidFill>
              <a:latin typeface="Arial" pitchFamily="34" charset="0"/>
              <a:cs typeface="Arial" pitchFamily="34" charset="0"/>
            </a:endParaRPr>
          </a:p>
        </p:txBody>
      </p:sp>
      <p:pic>
        <p:nvPicPr>
          <p:cNvPr id="11" name="Picture 34" descr="cloud3_grey_grey"/>
          <p:cNvPicPr>
            <a:picLocks noChangeAspect="1" noChangeArrowheads="1"/>
          </p:cNvPicPr>
          <p:nvPr/>
        </p:nvPicPr>
        <p:blipFill>
          <a:blip r:embed="rId6" cstate="print"/>
          <a:srcRect/>
          <a:stretch>
            <a:fillRect/>
          </a:stretch>
        </p:blipFill>
        <p:spPr bwMode="auto">
          <a:xfrm>
            <a:off x="7954963" y="2095500"/>
            <a:ext cx="720725" cy="720725"/>
          </a:xfrm>
          <a:prstGeom prst="rect">
            <a:avLst/>
          </a:prstGeom>
          <a:noFill/>
        </p:spPr>
      </p:pic>
      <p:pic>
        <p:nvPicPr>
          <p:cNvPr id="12" name="Picture 37" descr="user_grey"/>
          <p:cNvPicPr>
            <a:picLocks noChangeAspect="1" noChangeArrowheads="1"/>
          </p:cNvPicPr>
          <p:nvPr/>
        </p:nvPicPr>
        <p:blipFill>
          <a:blip r:embed="rId7" cstate="print"/>
          <a:srcRect/>
          <a:stretch>
            <a:fillRect/>
          </a:stretch>
        </p:blipFill>
        <p:spPr bwMode="auto">
          <a:xfrm>
            <a:off x="5002213" y="2166938"/>
            <a:ext cx="504825" cy="576262"/>
          </a:xfrm>
          <a:prstGeom prst="rect">
            <a:avLst/>
          </a:prstGeom>
          <a:noFill/>
        </p:spPr>
      </p:pic>
      <p:cxnSp>
        <p:nvCxnSpPr>
          <p:cNvPr id="13" name="AutoShape 38"/>
          <p:cNvCxnSpPr>
            <a:cxnSpLocks noChangeShapeType="1"/>
          </p:cNvCxnSpPr>
          <p:nvPr/>
        </p:nvCxnSpPr>
        <p:spPr bwMode="auto">
          <a:xfrm flipV="1">
            <a:off x="5507038" y="2454275"/>
            <a:ext cx="971550" cy="1588"/>
          </a:xfrm>
          <a:prstGeom prst="curvedConnector3">
            <a:avLst>
              <a:gd name="adj1" fmla="val 50000"/>
            </a:avLst>
          </a:prstGeom>
          <a:noFill/>
          <a:ln w="28575">
            <a:solidFill>
              <a:srgbClr val="12AD2B"/>
            </a:solidFill>
            <a:round/>
            <a:headEnd/>
            <a:tailEnd type="triangle" w="med" len="med"/>
          </a:ln>
          <a:effectLst/>
        </p:spPr>
      </p:cxnSp>
      <p:cxnSp>
        <p:nvCxnSpPr>
          <p:cNvPr id="14" name="AutoShape 39"/>
          <p:cNvCxnSpPr>
            <a:cxnSpLocks noChangeShapeType="1"/>
          </p:cNvCxnSpPr>
          <p:nvPr/>
        </p:nvCxnSpPr>
        <p:spPr bwMode="auto">
          <a:xfrm>
            <a:off x="6983413" y="2454275"/>
            <a:ext cx="971550" cy="1588"/>
          </a:xfrm>
          <a:prstGeom prst="curvedConnector3">
            <a:avLst>
              <a:gd name="adj1" fmla="val 50000"/>
            </a:avLst>
          </a:prstGeom>
          <a:noFill/>
          <a:ln w="28575">
            <a:solidFill>
              <a:srgbClr val="12AD2B"/>
            </a:solidFill>
            <a:round/>
            <a:headEnd/>
            <a:tailEnd type="triangle" w="med" len="med"/>
          </a:ln>
          <a:effectLst/>
        </p:spPr>
      </p:cxnSp>
      <p:sp>
        <p:nvSpPr>
          <p:cNvPr id="15" name="Text Box 40"/>
          <p:cNvSpPr txBox="1">
            <a:spLocks noChangeArrowheads="1"/>
          </p:cNvSpPr>
          <p:nvPr/>
        </p:nvSpPr>
        <p:spPr bwMode="auto">
          <a:xfrm>
            <a:off x="6010275" y="3248025"/>
            <a:ext cx="1439863"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Arial" pitchFamily="34" charset="0"/>
                <a:cs typeface="Arial" pitchFamily="34" charset="0"/>
              </a:rPr>
              <a:t>All traffic supported by the fast-path RSP</a:t>
            </a:r>
          </a:p>
        </p:txBody>
      </p:sp>
      <p:sp>
        <p:nvSpPr>
          <p:cNvPr id="16" name="Text Box 41"/>
          <p:cNvSpPr txBox="1">
            <a:spLocks noChangeArrowheads="1"/>
          </p:cNvSpPr>
          <p:nvPr/>
        </p:nvSpPr>
        <p:spPr bwMode="auto">
          <a:xfrm>
            <a:off x="5002213" y="1447800"/>
            <a:ext cx="3671887" cy="336550"/>
          </a:xfrm>
          <a:prstGeom prst="rect">
            <a:avLst/>
          </a:prstGeom>
          <a:noFill/>
          <a:ln w="9525">
            <a:noFill/>
            <a:miter lim="800000"/>
            <a:headEnd/>
            <a:tailEnd/>
          </a:ln>
          <a:effectLst/>
        </p:spPr>
        <p:txBody>
          <a:bodyPr lIns="0" rIns="0">
            <a:spAutoFit/>
          </a:bodyPr>
          <a:lstStyle/>
          <a:p>
            <a:r>
              <a:rPr lang="en-GB" sz="1600" b="1" dirty="0">
                <a:solidFill>
                  <a:srgbClr val="CC0000"/>
                </a:solidFill>
                <a:latin typeface="Arial" pitchFamily="34" charset="0"/>
                <a:cs typeface="Arial" pitchFamily="34" charset="0"/>
              </a:rPr>
              <a:t>Re-Programmable Packet Processor</a:t>
            </a:r>
          </a:p>
        </p:txBody>
      </p:sp>
      <p:sp>
        <p:nvSpPr>
          <p:cNvPr id="17" name="Text Box 42"/>
          <p:cNvSpPr txBox="1">
            <a:spLocks noChangeArrowheads="1"/>
          </p:cNvSpPr>
          <p:nvPr/>
        </p:nvSpPr>
        <p:spPr bwMode="auto">
          <a:xfrm>
            <a:off x="6084168" y="2204864"/>
            <a:ext cx="504825" cy="244475"/>
          </a:xfrm>
          <a:prstGeom prst="rect">
            <a:avLst/>
          </a:prstGeom>
          <a:noFill/>
          <a:ln w="9525">
            <a:noFill/>
            <a:miter lim="800000"/>
            <a:headEnd/>
            <a:tailEnd/>
          </a:ln>
          <a:effectLst/>
        </p:spPr>
        <p:txBody>
          <a:bodyPr lIns="0" rIns="0">
            <a:spAutoFit/>
          </a:bodyPr>
          <a:lstStyle/>
          <a:p>
            <a:pPr algn="ctr"/>
            <a:r>
              <a:rPr lang="en-GB" sz="1000" b="1" dirty="0">
                <a:solidFill>
                  <a:schemeClr val="bg1"/>
                </a:solidFill>
                <a:latin typeface="Arial" pitchFamily="34" charset="0"/>
                <a:cs typeface="Arial" pitchFamily="34" charset="0"/>
              </a:rPr>
              <a:t>RSP </a:t>
            </a:r>
          </a:p>
        </p:txBody>
      </p:sp>
      <p:sp>
        <p:nvSpPr>
          <p:cNvPr id="18" name="Text Box 43"/>
          <p:cNvSpPr txBox="1">
            <a:spLocks noChangeArrowheads="1"/>
          </p:cNvSpPr>
          <p:nvPr/>
        </p:nvSpPr>
        <p:spPr bwMode="auto">
          <a:xfrm>
            <a:off x="6084888" y="2752725"/>
            <a:ext cx="504825" cy="244475"/>
          </a:xfrm>
          <a:prstGeom prst="rect">
            <a:avLst/>
          </a:prstGeom>
          <a:noFill/>
          <a:ln w="9525">
            <a:noFill/>
            <a:miter lim="800000"/>
            <a:headEnd/>
            <a:tailEnd/>
          </a:ln>
          <a:effectLst/>
        </p:spPr>
        <p:txBody>
          <a:bodyPr lIns="0" rIns="0">
            <a:spAutoFit/>
          </a:bodyPr>
          <a:lstStyle/>
          <a:p>
            <a:pPr algn="ctr"/>
            <a:r>
              <a:rPr lang="en-GB" sz="1000" b="1" dirty="0">
                <a:solidFill>
                  <a:srgbClr val="C00000"/>
                </a:solidFill>
                <a:latin typeface="Arial" pitchFamily="34" charset="0"/>
                <a:cs typeface="Arial" pitchFamily="34" charset="0"/>
              </a:rPr>
              <a:t>CPU</a:t>
            </a:r>
          </a:p>
        </p:txBody>
      </p:sp>
      <p:grpSp>
        <p:nvGrpSpPr>
          <p:cNvPr id="19" name="Group 44"/>
          <p:cNvGrpSpPr>
            <a:grpSpLocks/>
          </p:cNvGrpSpPr>
          <p:nvPr/>
        </p:nvGrpSpPr>
        <p:grpSpPr bwMode="auto">
          <a:xfrm>
            <a:off x="6011863" y="4651375"/>
            <a:ext cx="1439862" cy="1439863"/>
            <a:chOff x="3456" y="1584"/>
            <a:chExt cx="340" cy="370"/>
          </a:xfrm>
        </p:grpSpPr>
        <p:pic>
          <p:nvPicPr>
            <p:cNvPr id="20" name="Picture 45" descr="l3_switch_grey"/>
            <p:cNvPicPr>
              <a:picLocks noChangeAspect="1" noChangeArrowheads="1"/>
            </p:cNvPicPr>
            <p:nvPr/>
          </p:nvPicPr>
          <p:blipFill>
            <a:blip r:embed="rId8" cstate="print">
              <a:lum bright="70000" contrast="-70000"/>
            </a:blip>
            <a:srcRect/>
            <a:stretch>
              <a:fillRect/>
            </a:stretch>
          </p:blipFill>
          <p:spPr bwMode="auto">
            <a:xfrm>
              <a:off x="3456" y="1584"/>
              <a:ext cx="340" cy="370"/>
            </a:xfrm>
            <a:prstGeom prst="rect">
              <a:avLst/>
            </a:prstGeom>
            <a:noFill/>
          </p:spPr>
        </p:pic>
        <p:sp>
          <p:nvSpPr>
            <p:cNvPr id="21" name="Line 46"/>
            <p:cNvSpPr>
              <a:spLocks noChangeShapeType="1"/>
            </p:cNvSpPr>
            <p:nvPr/>
          </p:nvSpPr>
          <p:spPr bwMode="auto">
            <a:xfrm>
              <a:off x="3628" y="1584"/>
              <a:ext cx="0" cy="182"/>
            </a:xfrm>
            <a:prstGeom prst="line">
              <a:avLst/>
            </a:prstGeom>
            <a:noFill/>
            <a:ln w="9525">
              <a:noFill/>
              <a:round/>
              <a:headEnd/>
              <a:tailEnd/>
            </a:ln>
            <a:effectLst/>
          </p:spPr>
          <p:txBody>
            <a:bodyPr/>
            <a:lstStyle/>
            <a:p>
              <a:endParaRPr lang="en-GB" b="1"/>
            </a:p>
          </p:txBody>
        </p:sp>
      </p:grpSp>
      <p:cxnSp>
        <p:nvCxnSpPr>
          <p:cNvPr id="22" name="AutoShape 47"/>
          <p:cNvCxnSpPr>
            <a:cxnSpLocks noChangeShapeType="1"/>
          </p:cNvCxnSpPr>
          <p:nvPr/>
        </p:nvCxnSpPr>
        <p:spPr bwMode="auto">
          <a:xfrm rot="10800000" flipH="1" flipV="1">
            <a:off x="6480175" y="5300663"/>
            <a:ext cx="1588" cy="358775"/>
          </a:xfrm>
          <a:prstGeom prst="curvedConnector3">
            <a:avLst>
              <a:gd name="adj1" fmla="val -14400000"/>
            </a:avLst>
          </a:prstGeom>
          <a:noFill/>
          <a:ln w="28575">
            <a:solidFill>
              <a:srgbClr val="FF0000"/>
            </a:solidFill>
            <a:round/>
            <a:headEnd/>
            <a:tailEnd type="triangle" w="med" len="med"/>
          </a:ln>
          <a:effectLst/>
        </p:spPr>
      </p:cxnSp>
      <p:pic>
        <p:nvPicPr>
          <p:cNvPr id="23" name="Picture 49" descr="cloud3_grey_grey"/>
          <p:cNvPicPr>
            <a:picLocks noChangeAspect="1" noChangeArrowheads="1"/>
          </p:cNvPicPr>
          <p:nvPr/>
        </p:nvPicPr>
        <p:blipFill>
          <a:blip r:embed="rId6" cstate="print"/>
          <a:srcRect/>
          <a:stretch>
            <a:fillRect/>
          </a:stretch>
        </p:blipFill>
        <p:spPr bwMode="auto">
          <a:xfrm>
            <a:off x="7954963" y="4940300"/>
            <a:ext cx="720725" cy="720725"/>
          </a:xfrm>
          <a:prstGeom prst="rect">
            <a:avLst/>
          </a:prstGeom>
          <a:noFill/>
        </p:spPr>
      </p:pic>
      <p:pic>
        <p:nvPicPr>
          <p:cNvPr id="24" name="Picture 50" descr="user_grey"/>
          <p:cNvPicPr>
            <a:picLocks noChangeAspect="1" noChangeArrowheads="1"/>
          </p:cNvPicPr>
          <p:nvPr/>
        </p:nvPicPr>
        <p:blipFill>
          <a:blip r:embed="rId7" cstate="print"/>
          <a:srcRect/>
          <a:stretch>
            <a:fillRect/>
          </a:stretch>
        </p:blipFill>
        <p:spPr bwMode="auto">
          <a:xfrm>
            <a:off x="5003800" y="5011738"/>
            <a:ext cx="504825" cy="576262"/>
          </a:xfrm>
          <a:prstGeom prst="rect">
            <a:avLst/>
          </a:prstGeom>
          <a:noFill/>
        </p:spPr>
      </p:pic>
      <p:cxnSp>
        <p:nvCxnSpPr>
          <p:cNvPr id="25" name="AutoShape 51"/>
          <p:cNvCxnSpPr>
            <a:cxnSpLocks noChangeShapeType="1"/>
          </p:cNvCxnSpPr>
          <p:nvPr/>
        </p:nvCxnSpPr>
        <p:spPr bwMode="auto">
          <a:xfrm>
            <a:off x="5508625" y="5300663"/>
            <a:ext cx="971550" cy="0"/>
          </a:xfrm>
          <a:prstGeom prst="straightConnector1">
            <a:avLst/>
          </a:prstGeom>
          <a:noFill/>
          <a:ln w="28575">
            <a:solidFill>
              <a:srgbClr val="12AD2B"/>
            </a:solidFill>
            <a:round/>
            <a:headEnd/>
            <a:tailEnd type="triangle" w="med" len="med"/>
          </a:ln>
          <a:effectLst/>
        </p:spPr>
      </p:cxnSp>
      <p:pic>
        <p:nvPicPr>
          <p:cNvPr id="26" name="Picture 52" descr="hub_grey"/>
          <p:cNvPicPr>
            <a:picLocks noChangeAspect="1" noChangeArrowheads="1"/>
          </p:cNvPicPr>
          <p:nvPr/>
        </p:nvPicPr>
        <p:blipFill>
          <a:blip r:embed="rId9" cstate="print"/>
          <a:srcRect/>
          <a:stretch>
            <a:fillRect/>
          </a:stretch>
        </p:blipFill>
        <p:spPr bwMode="auto">
          <a:xfrm>
            <a:off x="6480175" y="5156200"/>
            <a:ext cx="504825" cy="288925"/>
          </a:xfrm>
          <a:prstGeom prst="rect">
            <a:avLst/>
          </a:prstGeom>
          <a:noFill/>
        </p:spPr>
      </p:pic>
      <p:pic>
        <p:nvPicPr>
          <p:cNvPr id="27" name="Picture 53" descr="fiber_channel_switch_grey"/>
          <p:cNvPicPr>
            <a:picLocks noChangeAspect="1" noChangeArrowheads="1"/>
          </p:cNvPicPr>
          <p:nvPr/>
        </p:nvPicPr>
        <p:blipFill>
          <a:blip r:embed="rId10" cstate="print"/>
          <a:srcRect/>
          <a:stretch>
            <a:fillRect/>
          </a:stretch>
        </p:blipFill>
        <p:spPr bwMode="auto">
          <a:xfrm>
            <a:off x="6480175" y="5514975"/>
            <a:ext cx="504825" cy="288925"/>
          </a:xfrm>
          <a:prstGeom prst="rect">
            <a:avLst/>
          </a:prstGeom>
          <a:noFill/>
        </p:spPr>
      </p:pic>
      <p:cxnSp>
        <p:nvCxnSpPr>
          <p:cNvPr id="28" name="AutoShape 54"/>
          <p:cNvCxnSpPr>
            <a:cxnSpLocks noChangeShapeType="1"/>
          </p:cNvCxnSpPr>
          <p:nvPr/>
        </p:nvCxnSpPr>
        <p:spPr bwMode="auto">
          <a:xfrm>
            <a:off x="6985000" y="5300663"/>
            <a:ext cx="969963" cy="0"/>
          </a:xfrm>
          <a:prstGeom prst="straightConnector1">
            <a:avLst/>
          </a:prstGeom>
          <a:noFill/>
          <a:ln w="28575">
            <a:solidFill>
              <a:srgbClr val="FF0000"/>
            </a:solidFill>
            <a:round/>
            <a:headEnd/>
            <a:tailEnd type="triangle" w="med" len="med"/>
          </a:ln>
          <a:effectLst/>
        </p:spPr>
      </p:cxnSp>
      <p:sp>
        <p:nvSpPr>
          <p:cNvPr id="29" name="Text Box 55"/>
          <p:cNvSpPr txBox="1">
            <a:spLocks noChangeArrowheads="1"/>
          </p:cNvSpPr>
          <p:nvPr/>
        </p:nvSpPr>
        <p:spPr bwMode="auto">
          <a:xfrm>
            <a:off x="5003800" y="4292600"/>
            <a:ext cx="3671888" cy="336550"/>
          </a:xfrm>
          <a:prstGeom prst="rect">
            <a:avLst/>
          </a:prstGeom>
          <a:noFill/>
          <a:ln w="9525">
            <a:noFill/>
            <a:miter lim="800000"/>
            <a:headEnd/>
            <a:tailEnd/>
          </a:ln>
          <a:effectLst/>
        </p:spPr>
        <p:txBody>
          <a:bodyPr lIns="0" rIns="0">
            <a:spAutoFit/>
          </a:bodyPr>
          <a:lstStyle/>
          <a:p>
            <a:r>
              <a:rPr lang="en-GB" sz="1600" b="1" dirty="0">
                <a:solidFill>
                  <a:schemeClr val="tx1"/>
                </a:solidFill>
                <a:latin typeface="Arial" pitchFamily="34" charset="0"/>
                <a:cs typeface="Arial" pitchFamily="34" charset="0"/>
              </a:rPr>
              <a:t>Traditional ASIC</a:t>
            </a:r>
          </a:p>
        </p:txBody>
      </p:sp>
      <p:sp>
        <p:nvSpPr>
          <p:cNvPr id="30" name="Text Box 56"/>
          <p:cNvSpPr txBox="1">
            <a:spLocks noChangeArrowheads="1"/>
          </p:cNvSpPr>
          <p:nvPr/>
        </p:nvSpPr>
        <p:spPr bwMode="auto">
          <a:xfrm>
            <a:off x="6011863" y="6091238"/>
            <a:ext cx="1439862" cy="553998"/>
          </a:xfrm>
          <a:prstGeom prst="rect">
            <a:avLst/>
          </a:prstGeom>
          <a:noFill/>
          <a:ln w="9525">
            <a:noFill/>
            <a:miter lim="800000"/>
            <a:headEnd/>
            <a:tailEnd/>
          </a:ln>
          <a:effectLst/>
        </p:spPr>
        <p:txBody>
          <a:bodyPr lIns="0" rIns="0">
            <a:spAutoFit/>
          </a:bodyPr>
          <a:lstStyle/>
          <a:p>
            <a:pPr algn="ctr"/>
            <a:r>
              <a:rPr lang="en-GB" sz="1000" b="1">
                <a:latin typeface="Arial" pitchFamily="34" charset="0"/>
                <a:cs typeface="Arial" pitchFamily="34" charset="0"/>
              </a:rPr>
              <a:t>Complex traffic routed from the ASIC to the CPU </a:t>
            </a:r>
          </a:p>
        </p:txBody>
      </p:sp>
      <p:sp>
        <p:nvSpPr>
          <p:cNvPr id="31" name="Text Box 57"/>
          <p:cNvSpPr txBox="1">
            <a:spLocks noChangeArrowheads="1"/>
          </p:cNvSpPr>
          <p:nvPr/>
        </p:nvSpPr>
        <p:spPr bwMode="auto">
          <a:xfrm>
            <a:off x="6084888" y="5048250"/>
            <a:ext cx="504825" cy="244475"/>
          </a:xfrm>
          <a:prstGeom prst="rect">
            <a:avLst/>
          </a:prstGeom>
          <a:noFill/>
          <a:ln w="9525">
            <a:noFill/>
            <a:miter lim="800000"/>
            <a:headEnd/>
            <a:tailEnd/>
          </a:ln>
          <a:effectLst/>
        </p:spPr>
        <p:txBody>
          <a:bodyPr lIns="0" rIns="0">
            <a:spAutoFit/>
          </a:bodyPr>
          <a:lstStyle/>
          <a:p>
            <a:pPr algn="ctr"/>
            <a:r>
              <a:rPr lang="en-GB" sz="1000" b="1">
                <a:latin typeface="Arial" pitchFamily="34" charset="0"/>
                <a:cs typeface="Arial" pitchFamily="34" charset="0"/>
              </a:rPr>
              <a:t>ASIC </a:t>
            </a:r>
          </a:p>
        </p:txBody>
      </p:sp>
      <p:sp>
        <p:nvSpPr>
          <p:cNvPr id="32" name="Text Box 58"/>
          <p:cNvSpPr txBox="1">
            <a:spLocks noChangeArrowheads="1"/>
          </p:cNvSpPr>
          <p:nvPr/>
        </p:nvSpPr>
        <p:spPr bwMode="auto">
          <a:xfrm>
            <a:off x="6084888" y="5624513"/>
            <a:ext cx="504825" cy="244475"/>
          </a:xfrm>
          <a:prstGeom prst="rect">
            <a:avLst/>
          </a:prstGeom>
          <a:noFill/>
          <a:ln w="9525">
            <a:noFill/>
            <a:miter lim="800000"/>
            <a:headEnd/>
            <a:tailEnd/>
          </a:ln>
          <a:effectLst/>
        </p:spPr>
        <p:txBody>
          <a:bodyPr lIns="0" rIns="0">
            <a:spAutoFit/>
          </a:bodyPr>
          <a:lstStyle/>
          <a:p>
            <a:pPr algn="ctr"/>
            <a:r>
              <a:rPr lang="en-GB" sz="1000" b="1">
                <a:latin typeface="Arial" pitchFamily="34" charset="0"/>
                <a:cs typeface="Arial" pitchFamily="34" charset="0"/>
              </a:rPr>
              <a:t>CPU</a:t>
            </a:r>
          </a:p>
        </p:txBody>
      </p:sp>
      <p:cxnSp>
        <p:nvCxnSpPr>
          <p:cNvPr id="33" name="AutoShape 60"/>
          <p:cNvCxnSpPr>
            <a:cxnSpLocks noChangeShapeType="1"/>
          </p:cNvCxnSpPr>
          <p:nvPr/>
        </p:nvCxnSpPr>
        <p:spPr bwMode="auto">
          <a:xfrm flipV="1">
            <a:off x="6985000" y="5300663"/>
            <a:ext cx="1588" cy="358775"/>
          </a:xfrm>
          <a:prstGeom prst="curvedConnector3">
            <a:avLst>
              <a:gd name="adj1" fmla="val 14400000"/>
            </a:avLst>
          </a:prstGeom>
          <a:noFill/>
          <a:ln w="28575">
            <a:solidFill>
              <a:srgbClr val="FF0000"/>
            </a:solidFill>
            <a:round/>
            <a:headEnd/>
            <a:tailEnd type="triangle" w="med" len="med"/>
          </a:ln>
          <a:effectLst/>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0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1000"/>
                                        <p:tgtEl>
                                          <p:spTgt spid="28"/>
                                        </p:tgtEl>
                                      </p:cBhvr>
                                    </p:animEffect>
                                  </p:childTnLst>
                                </p:cTn>
                              </p:par>
                            </p:childTnLst>
                          </p:cTn>
                        </p:par>
                        <p:par>
                          <p:cTn id="26" fill="hold">
                            <p:stCondLst>
                              <p:cond delay="3500"/>
                            </p:stCondLst>
                            <p:childTnLst>
                              <p:par>
                                <p:cTn id="27" presetID="53"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7"/>
          <p:cNvSpPr>
            <a:spLocks noChangeArrowheads="1"/>
          </p:cNvSpPr>
          <p:nvPr/>
        </p:nvSpPr>
        <p:spPr bwMode="auto">
          <a:xfrm rot="10800000">
            <a:off x="6587331" y="4221163"/>
            <a:ext cx="288925" cy="433387"/>
          </a:xfrm>
          <a:prstGeom prst="can">
            <a:avLst>
              <a:gd name="adj" fmla="val 11903"/>
            </a:avLst>
          </a:prstGeom>
          <a:solidFill>
            <a:schemeClr val="bg2">
              <a:alpha val="50000"/>
            </a:schemeClr>
          </a:solidFill>
          <a:ln w="3175">
            <a:solidFill>
              <a:schemeClr val="bg2"/>
            </a:solidFill>
            <a:round/>
            <a:headEnd/>
            <a:tailEnd/>
          </a:ln>
          <a:effectLst/>
        </p:spPr>
        <p:txBody>
          <a:bodyPr wrap="none" tIns="90000" bIns="90000" anchor="ctr"/>
          <a:lstStyle/>
          <a:p>
            <a:endParaRPr lang="en-GB"/>
          </a:p>
        </p:txBody>
      </p:sp>
      <p:pic>
        <p:nvPicPr>
          <p:cNvPr id="66" name="Picture 17" descr="l3_switch_corp_red"/>
          <p:cNvPicPr>
            <a:picLocks noChangeArrowheads="1"/>
          </p:cNvPicPr>
          <p:nvPr/>
        </p:nvPicPr>
        <p:blipFill>
          <a:blip r:embed="rId3" cstate="print">
            <a:duotone>
              <a:schemeClr val="accent1">
                <a:shade val="45000"/>
                <a:satMod val="135000"/>
              </a:schemeClr>
              <a:prstClr val="white"/>
            </a:duotone>
          </a:blip>
          <a:srcRect/>
          <a:stretch>
            <a:fillRect/>
          </a:stretch>
        </p:blipFill>
        <p:spPr bwMode="auto">
          <a:xfrm>
            <a:off x="6012508" y="2492896"/>
            <a:ext cx="1440160" cy="2016224"/>
          </a:xfrm>
          <a:prstGeom prst="rect">
            <a:avLst/>
          </a:prstGeom>
          <a:noFill/>
        </p:spPr>
      </p:pic>
      <p:sp>
        <p:nvSpPr>
          <p:cNvPr id="2" name="Title 1"/>
          <p:cNvSpPr>
            <a:spLocks noGrp="1"/>
          </p:cNvSpPr>
          <p:nvPr>
            <p:ph type="title"/>
          </p:nvPr>
        </p:nvSpPr>
        <p:spPr>
          <a:xfrm>
            <a:off x="457200" y="434715"/>
            <a:ext cx="8229600" cy="838200"/>
          </a:xfrm>
        </p:spPr>
        <p:txBody>
          <a:bodyPr/>
          <a:lstStyle/>
          <a:p>
            <a:r>
              <a:rPr lang="en-GB" dirty="0" smtClean="0"/>
              <a:t>No-compromise Edge Networking</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smtClean="0"/>
              <a:t>Virtual hot-swap capability</a:t>
            </a:r>
          </a:p>
          <a:p>
            <a:pPr lvl="1"/>
            <a:r>
              <a:rPr lang="en-GB" sz="1800" dirty="0" smtClean="0"/>
              <a:t>Enables in-service maintenance &amp; restoration</a:t>
            </a:r>
          </a:p>
          <a:p>
            <a:r>
              <a:rPr lang="en-GB" sz="2000" dirty="0" smtClean="0"/>
              <a:t>No single point-of-failure</a:t>
            </a:r>
          </a:p>
          <a:p>
            <a:pPr lvl="1"/>
            <a:r>
              <a:rPr lang="en-GB" sz="1800" dirty="0" smtClean="0"/>
              <a:t>Distributed power and forwarding</a:t>
            </a:r>
          </a:p>
          <a:p>
            <a:r>
              <a:rPr lang="en-GB" sz="2000" dirty="0" smtClean="0"/>
              <a:t>High-capacity virtual backplane</a:t>
            </a:r>
          </a:p>
          <a:p>
            <a:pPr lvl="1"/>
            <a:r>
              <a:rPr lang="en-GB" sz="1800" dirty="0" smtClean="0"/>
              <a:t>Industry-leading, pay-as-you-grow scalable capacity</a:t>
            </a:r>
          </a:p>
          <a:p>
            <a:r>
              <a:rPr lang="en-GB" sz="2000" dirty="0" smtClean="0"/>
              <a:t>Simplified implementation &amp; management</a:t>
            </a:r>
          </a:p>
          <a:p>
            <a:pPr lvl="1"/>
            <a:r>
              <a:rPr lang="en-GB" sz="1800" dirty="0" smtClean="0"/>
              <a:t>Centralised management, automatic software &amp; configuration control</a:t>
            </a:r>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Stackable Chassis</a:t>
            </a:r>
          </a:p>
        </p:txBody>
      </p:sp>
      <p:sp>
        <p:nvSpPr>
          <p:cNvPr id="38" name="Text Box 10"/>
          <p:cNvSpPr txBox="1">
            <a:spLocks noChangeArrowheads="1"/>
          </p:cNvSpPr>
          <p:nvPr/>
        </p:nvSpPr>
        <p:spPr bwMode="auto">
          <a:xfrm>
            <a:off x="7236594" y="4095750"/>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Bi-directional</a:t>
            </a:r>
          </a:p>
          <a:p>
            <a:pPr algn="ctr"/>
            <a:r>
              <a:rPr lang="en-GB" sz="1000" b="1">
                <a:solidFill>
                  <a:srgbClr val="CC0000"/>
                </a:solidFill>
                <a:latin typeface="Calibri" pitchFamily="34" charset="0"/>
              </a:rPr>
              <a:t>multi-path forwarding</a:t>
            </a:r>
          </a:p>
        </p:txBody>
      </p:sp>
      <p:sp>
        <p:nvSpPr>
          <p:cNvPr id="39" name="Text Box 11"/>
          <p:cNvSpPr txBox="1">
            <a:spLocks noChangeArrowheads="1"/>
          </p:cNvSpPr>
          <p:nvPr/>
        </p:nvSpPr>
        <p:spPr bwMode="auto">
          <a:xfrm>
            <a:off x="6228304" y="1772816"/>
            <a:ext cx="1008000" cy="244475"/>
          </a:xfrm>
          <a:prstGeom prst="rect">
            <a:avLst/>
          </a:prstGeom>
          <a:noFill/>
          <a:ln w="9525">
            <a:noFill/>
            <a:miter lim="800000"/>
            <a:headEnd/>
            <a:tailEnd/>
          </a:ln>
          <a:effectLst/>
        </p:spPr>
        <p:txBody>
          <a:bodyPr lIns="0" rIns="0">
            <a:spAutoFit/>
          </a:bodyPr>
          <a:lstStyle/>
          <a:p>
            <a:pPr algn="ctr"/>
            <a:r>
              <a:rPr lang="en-GB" sz="1000" b="1" dirty="0">
                <a:solidFill>
                  <a:schemeClr val="tx1"/>
                </a:solidFill>
                <a:latin typeface="Calibri" pitchFamily="34" charset="0"/>
              </a:rPr>
              <a:t>User Access</a:t>
            </a:r>
          </a:p>
        </p:txBody>
      </p:sp>
      <p:pic>
        <p:nvPicPr>
          <p:cNvPr id="40" name="Picture 12" descr="pc_grey"/>
          <p:cNvPicPr>
            <a:picLocks noChangeAspect="1" noChangeArrowheads="1"/>
          </p:cNvPicPr>
          <p:nvPr/>
        </p:nvPicPr>
        <p:blipFill>
          <a:blip r:embed="rId4" cstate="print"/>
          <a:srcRect/>
          <a:stretch>
            <a:fillRect/>
          </a:stretch>
        </p:blipFill>
        <p:spPr bwMode="auto">
          <a:xfrm>
            <a:off x="5724128" y="1678782"/>
            <a:ext cx="523875" cy="620712"/>
          </a:xfrm>
          <a:prstGeom prst="rect">
            <a:avLst/>
          </a:prstGeom>
          <a:noFill/>
        </p:spPr>
      </p:pic>
      <p:pic>
        <p:nvPicPr>
          <p:cNvPr id="41" name="Picture 13" descr="phone_grey"/>
          <p:cNvPicPr>
            <a:picLocks noChangeAspect="1" noChangeArrowheads="1"/>
          </p:cNvPicPr>
          <p:nvPr/>
        </p:nvPicPr>
        <p:blipFill>
          <a:blip r:embed="rId5" cstate="print"/>
          <a:srcRect/>
          <a:stretch>
            <a:fillRect/>
          </a:stretch>
        </p:blipFill>
        <p:spPr bwMode="auto">
          <a:xfrm>
            <a:off x="7238702" y="1780381"/>
            <a:ext cx="501650" cy="417513"/>
          </a:xfrm>
          <a:prstGeom prst="rect">
            <a:avLst/>
          </a:prstGeom>
          <a:noFill/>
        </p:spPr>
      </p:pic>
      <p:cxnSp>
        <p:nvCxnSpPr>
          <p:cNvPr id="42" name="AutoShape 14"/>
          <p:cNvCxnSpPr>
            <a:cxnSpLocks noChangeShapeType="1"/>
            <a:stCxn id="35" idx="1"/>
            <a:endCxn id="71" idx="1"/>
          </p:cNvCxnSpPr>
          <p:nvPr/>
        </p:nvCxnSpPr>
        <p:spPr bwMode="auto">
          <a:xfrm rot="5400000">
            <a:off x="5904707" y="4762004"/>
            <a:ext cx="934541" cy="719633"/>
          </a:xfrm>
          <a:prstGeom prst="curvedConnector4">
            <a:avLst>
              <a:gd name="adj1" fmla="val 30745"/>
              <a:gd name="adj2" fmla="val 131766"/>
            </a:avLst>
          </a:prstGeom>
          <a:noFill/>
          <a:ln w="38100">
            <a:solidFill>
              <a:schemeClr val="bg2"/>
            </a:solidFill>
            <a:round/>
            <a:headEnd/>
            <a:tailEnd/>
          </a:ln>
          <a:effectLst/>
        </p:spPr>
      </p:cxnSp>
      <p:cxnSp>
        <p:nvCxnSpPr>
          <p:cNvPr id="43" name="AutoShape 15"/>
          <p:cNvCxnSpPr>
            <a:cxnSpLocks noChangeShapeType="1"/>
            <a:stCxn id="35" idx="0"/>
            <a:endCxn id="71" idx="3"/>
          </p:cNvCxnSpPr>
          <p:nvPr/>
        </p:nvCxnSpPr>
        <p:spPr bwMode="auto">
          <a:xfrm rot="16200000" flipH="1">
            <a:off x="6607590" y="4744361"/>
            <a:ext cx="968932" cy="720527"/>
          </a:xfrm>
          <a:prstGeom prst="curvedConnector4">
            <a:avLst>
              <a:gd name="adj1" fmla="val 29654"/>
              <a:gd name="adj2" fmla="val 131727"/>
            </a:avLst>
          </a:prstGeom>
          <a:noFill/>
          <a:ln w="38100">
            <a:solidFill>
              <a:schemeClr val="bg2"/>
            </a:solidFill>
            <a:round/>
            <a:headEnd/>
            <a:tailEnd/>
          </a:ln>
          <a:effectLst/>
        </p:spPr>
      </p:cxnSp>
      <p:sp>
        <p:nvSpPr>
          <p:cNvPr id="44" name="Text Box 16"/>
          <p:cNvSpPr txBox="1">
            <a:spLocks noChangeArrowheads="1"/>
          </p:cNvSpPr>
          <p:nvPr/>
        </p:nvSpPr>
        <p:spPr bwMode="auto">
          <a:xfrm>
            <a:off x="7236594" y="2474913"/>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Standards-based</a:t>
            </a:r>
          </a:p>
          <a:p>
            <a:pPr algn="ctr"/>
            <a:r>
              <a:rPr lang="en-GB" sz="1000" b="1">
                <a:solidFill>
                  <a:srgbClr val="CC0000"/>
                </a:solidFill>
                <a:latin typeface="Calibri" pitchFamily="34" charset="0"/>
              </a:rPr>
              <a:t>Access features</a:t>
            </a:r>
          </a:p>
        </p:txBody>
      </p:sp>
      <p:sp>
        <p:nvSpPr>
          <p:cNvPr id="45" name="Text Box 17"/>
          <p:cNvSpPr txBox="1">
            <a:spLocks noChangeArrowheads="1"/>
          </p:cNvSpPr>
          <p:nvPr/>
        </p:nvSpPr>
        <p:spPr bwMode="auto">
          <a:xfrm>
            <a:off x="4717231" y="3933825"/>
            <a:ext cx="1439863" cy="396875"/>
          </a:xfrm>
          <a:prstGeom prst="rect">
            <a:avLst/>
          </a:prstGeom>
          <a:noFill/>
          <a:ln w="9525">
            <a:noFill/>
            <a:miter lim="800000"/>
            <a:headEnd/>
            <a:tailEnd/>
          </a:ln>
          <a:effectLst/>
        </p:spPr>
        <p:txBody>
          <a:bodyPr lIns="0" rIns="0">
            <a:spAutoFit/>
          </a:bodyPr>
          <a:lstStyle/>
          <a:p>
            <a:pPr algn="ctr"/>
            <a:r>
              <a:rPr lang="en-GB" sz="1000" b="1" dirty="0" smtClean="0">
                <a:solidFill>
                  <a:srgbClr val="CC0000"/>
                </a:solidFill>
                <a:latin typeface="Calibri" pitchFamily="34" charset="0"/>
              </a:rPr>
              <a:t>Linear</a:t>
            </a:r>
            <a:endParaRPr lang="en-GB" sz="1000" b="1" dirty="0">
              <a:solidFill>
                <a:srgbClr val="CC0000"/>
              </a:solidFill>
              <a:latin typeface="Calibri" pitchFamily="34" charset="0"/>
            </a:endParaRPr>
          </a:p>
          <a:p>
            <a:pPr algn="ctr"/>
            <a:r>
              <a:rPr lang="en-GB" sz="1000" b="1" dirty="0">
                <a:solidFill>
                  <a:srgbClr val="CC0000"/>
                </a:solidFill>
                <a:latin typeface="Calibri" pitchFamily="34" charset="0"/>
              </a:rPr>
              <a:t>scalability</a:t>
            </a:r>
          </a:p>
        </p:txBody>
      </p:sp>
      <p:sp>
        <p:nvSpPr>
          <p:cNvPr id="50" name="Text Box 22"/>
          <p:cNvSpPr txBox="1">
            <a:spLocks noChangeArrowheads="1"/>
          </p:cNvSpPr>
          <p:nvPr/>
        </p:nvSpPr>
        <p:spPr bwMode="auto">
          <a:xfrm>
            <a:off x="4717231" y="3286125"/>
            <a:ext cx="1439863"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Automatic Unit Replacement</a:t>
            </a:r>
          </a:p>
        </p:txBody>
      </p:sp>
      <p:sp>
        <p:nvSpPr>
          <p:cNvPr id="51" name="Text Box 23"/>
          <p:cNvSpPr txBox="1">
            <a:spLocks noChangeArrowheads="1"/>
          </p:cNvSpPr>
          <p:nvPr/>
        </p:nvSpPr>
        <p:spPr bwMode="auto">
          <a:xfrm>
            <a:off x="7236594" y="3286125"/>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Distributed</a:t>
            </a:r>
          </a:p>
          <a:p>
            <a:pPr algn="ctr"/>
            <a:r>
              <a:rPr lang="en-GB" sz="1000" b="1">
                <a:solidFill>
                  <a:srgbClr val="CC0000"/>
                </a:solidFill>
                <a:latin typeface="Calibri" pitchFamily="34" charset="0"/>
              </a:rPr>
              <a:t>architecture</a:t>
            </a:r>
          </a:p>
        </p:txBody>
      </p:sp>
      <p:sp>
        <p:nvSpPr>
          <p:cNvPr id="52" name="Text Box 24"/>
          <p:cNvSpPr txBox="1">
            <a:spLocks noChangeArrowheads="1"/>
          </p:cNvSpPr>
          <p:nvPr/>
        </p:nvSpPr>
        <p:spPr bwMode="auto">
          <a:xfrm>
            <a:off x="6012457" y="4941168"/>
            <a:ext cx="1439863" cy="274638"/>
          </a:xfrm>
          <a:prstGeom prst="rect">
            <a:avLst/>
          </a:prstGeom>
          <a:noFill/>
          <a:ln w="9525">
            <a:noFill/>
            <a:miter lim="800000"/>
            <a:headEnd/>
            <a:tailEnd/>
          </a:ln>
          <a:effectLst/>
        </p:spPr>
        <p:txBody>
          <a:bodyPr lIns="0" rIns="0">
            <a:spAutoFit/>
          </a:bodyPr>
          <a:lstStyle/>
          <a:p>
            <a:pPr algn="ctr"/>
            <a:r>
              <a:rPr lang="en-GB" sz="1200" b="1" dirty="0">
                <a:solidFill>
                  <a:schemeClr val="tx1"/>
                </a:solidFill>
                <a:latin typeface="Calibri" pitchFamily="34" charset="0"/>
              </a:rPr>
              <a:t>Virtualized Core</a:t>
            </a:r>
          </a:p>
        </p:txBody>
      </p:sp>
      <p:cxnSp>
        <p:nvCxnSpPr>
          <p:cNvPr id="56" name="AutoShape 28"/>
          <p:cNvCxnSpPr>
            <a:cxnSpLocks noChangeShapeType="1"/>
            <a:stCxn id="41" idx="2"/>
            <a:endCxn id="62" idx="0"/>
          </p:cNvCxnSpPr>
          <p:nvPr/>
        </p:nvCxnSpPr>
        <p:spPr bwMode="auto">
          <a:xfrm rot="5400000">
            <a:off x="6927399" y="2002776"/>
            <a:ext cx="367010" cy="757247"/>
          </a:xfrm>
          <a:prstGeom prst="curvedConnector3">
            <a:avLst>
              <a:gd name="adj1" fmla="val 50000"/>
            </a:avLst>
          </a:prstGeom>
          <a:noFill/>
          <a:ln w="19050">
            <a:solidFill>
              <a:schemeClr val="tx1"/>
            </a:solidFill>
            <a:round/>
            <a:headEnd/>
            <a:tailEnd/>
          </a:ln>
          <a:effectLst/>
        </p:spPr>
      </p:cxnSp>
      <p:cxnSp>
        <p:nvCxnSpPr>
          <p:cNvPr id="57" name="AutoShape 29"/>
          <p:cNvCxnSpPr>
            <a:cxnSpLocks noChangeShapeType="1"/>
            <a:stCxn id="40" idx="2"/>
            <a:endCxn id="62" idx="0"/>
          </p:cNvCxnSpPr>
          <p:nvPr/>
        </p:nvCxnSpPr>
        <p:spPr bwMode="auto">
          <a:xfrm rot="16200000" flipH="1">
            <a:off x="6226468" y="2059092"/>
            <a:ext cx="265410" cy="746214"/>
          </a:xfrm>
          <a:prstGeom prst="curvedConnector3">
            <a:avLst>
              <a:gd name="adj1" fmla="val 50000"/>
            </a:avLst>
          </a:prstGeom>
          <a:noFill/>
          <a:ln w="19050">
            <a:solidFill>
              <a:schemeClr val="tx1"/>
            </a:solidFill>
            <a:round/>
            <a:headEnd/>
            <a:tailEnd/>
          </a:ln>
          <a:effectLst/>
        </p:spPr>
      </p:cxnSp>
      <p:sp>
        <p:nvSpPr>
          <p:cNvPr id="58" name="Text Box 30"/>
          <p:cNvSpPr txBox="1">
            <a:spLocks noChangeArrowheads="1"/>
          </p:cNvSpPr>
          <p:nvPr/>
        </p:nvSpPr>
        <p:spPr bwMode="auto">
          <a:xfrm>
            <a:off x="4645794" y="2560638"/>
            <a:ext cx="1439862" cy="581025"/>
          </a:xfrm>
          <a:prstGeom prst="rect">
            <a:avLst/>
          </a:prstGeom>
          <a:noFill/>
          <a:ln w="9525">
            <a:noFill/>
            <a:miter lim="800000"/>
            <a:headEnd/>
            <a:tailEnd/>
          </a:ln>
          <a:effectLst/>
        </p:spPr>
        <p:txBody>
          <a:bodyPr lIns="0" rIns="0">
            <a:spAutoFit/>
          </a:bodyPr>
          <a:lstStyle/>
          <a:p>
            <a:pPr algn="ctr"/>
            <a:r>
              <a:rPr lang="en-GB" sz="1600" b="1">
                <a:solidFill>
                  <a:schemeClr val="tx1"/>
                </a:solidFill>
                <a:latin typeface="Calibri" pitchFamily="34" charset="0"/>
              </a:rPr>
              <a:t>Stackable Chassis</a:t>
            </a:r>
          </a:p>
        </p:txBody>
      </p:sp>
      <p:sp>
        <p:nvSpPr>
          <p:cNvPr id="59" name="Text Box 31"/>
          <p:cNvSpPr txBox="1">
            <a:spLocks noChangeArrowheads="1"/>
          </p:cNvSpPr>
          <p:nvPr/>
        </p:nvSpPr>
        <p:spPr bwMode="auto">
          <a:xfrm>
            <a:off x="4717231" y="6045200"/>
            <a:ext cx="3887788" cy="336550"/>
          </a:xfrm>
          <a:prstGeom prst="rect">
            <a:avLst/>
          </a:prstGeom>
          <a:noFill/>
          <a:ln w="9525">
            <a:noFill/>
            <a:miter lim="800000"/>
            <a:headEnd/>
            <a:tailEnd/>
          </a:ln>
          <a:effectLst/>
        </p:spPr>
        <p:txBody>
          <a:bodyPr lIns="0" rIns="0">
            <a:spAutoFit/>
          </a:bodyPr>
          <a:lstStyle/>
          <a:p>
            <a:pPr algn="ctr"/>
            <a:r>
              <a:rPr lang="en-GB" sz="1600" b="1">
                <a:solidFill>
                  <a:srgbClr val="CC0000"/>
                </a:solidFill>
                <a:latin typeface="Calibri" pitchFamily="34" charset="0"/>
              </a:rPr>
              <a:t>Flexible Advanced Stacking Technology</a:t>
            </a:r>
          </a:p>
        </p:txBody>
      </p:sp>
      <p:pic>
        <p:nvPicPr>
          <p:cNvPr id="62" name="Picture 17" descr="small-l3-switch_corp_red"/>
          <p:cNvPicPr>
            <a:picLocks noChangeAspect="1" noChangeArrowheads="1"/>
          </p:cNvPicPr>
          <p:nvPr/>
        </p:nvPicPr>
        <p:blipFill>
          <a:blip r:embed="rId6" cstate="print"/>
          <a:srcRect/>
          <a:stretch>
            <a:fillRect/>
          </a:stretch>
        </p:blipFill>
        <p:spPr bwMode="auto">
          <a:xfrm>
            <a:off x="6372280" y="2564904"/>
            <a:ext cx="720000" cy="506283"/>
          </a:xfrm>
          <a:prstGeom prst="rect">
            <a:avLst/>
          </a:prstGeom>
          <a:noFill/>
          <a:ln w="9525">
            <a:noFill/>
            <a:miter lim="800000"/>
            <a:headEnd/>
            <a:tailEnd/>
          </a:ln>
        </p:spPr>
      </p:pic>
      <p:pic>
        <p:nvPicPr>
          <p:cNvPr id="63" name="Picture 17" descr="small-l3-switch_corp_red"/>
          <p:cNvPicPr>
            <a:picLocks noChangeAspect="1" noChangeArrowheads="1"/>
          </p:cNvPicPr>
          <p:nvPr/>
        </p:nvPicPr>
        <p:blipFill>
          <a:blip r:embed="rId6" cstate="print"/>
          <a:srcRect/>
          <a:stretch>
            <a:fillRect/>
          </a:stretch>
        </p:blipFill>
        <p:spPr bwMode="auto">
          <a:xfrm>
            <a:off x="6372280" y="2996952"/>
            <a:ext cx="720000" cy="506283"/>
          </a:xfrm>
          <a:prstGeom prst="rect">
            <a:avLst/>
          </a:prstGeom>
          <a:noFill/>
          <a:ln w="9525">
            <a:noFill/>
            <a:miter lim="800000"/>
            <a:headEnd/>
            <a:tailEnd/>
          </a:ln>
        </p:spPr>
      </p:pic>
      <p:pic>
        <p:nvPicPr>
          <p:cNvPr id="64" name="Picture 17" descr="small-l3-switch_corp_red"/>
          <p:cNvPicPr>
            <a:picLocks noChangeAspect="1" noChangeArrowheads="1"/>
          </p:cNvPicPr>
          <p:nvPr/>
        </p:nvPicPr>
        <p:blipFill>
          <a:blip r:embed="rId6" cstate="print"/>
          <a:srcRect/>
          <a:stretch>
            <a:fillRect/>
          </a:stretch>
        </p:blipFill>
        <p:spPr bwMode="auto">
          <a:xfrm>
            <a:off x="6372280" y="3429000"/>
            <a:ext cx="720000" cy="506283"/>
          </a:xfrm>
          <a:prstGeom prst="rect">
            <a:avLst/>
          </a:prstGeom>
          <a:noFill/>
          <a:ln w="9525">
            <a:noFill/>
            <a:miter lim="800000"/>
            <a:headEnd/>
            <a:tailEnd/>
          </a:ln>
        </p:spPr>
      </p:pic>
      <p:pic>
        <p:nvPicPr>
          <p:cNvPr id="65" name="Picture 17" descr="small-l3-switch_corp_red"/>
          <p:cNvPicPr>
            <a:picLocks noChangeAspect="1" noChangeArrowheads="1"/>
          </p:cNvPicPr>
          <p:nvPr/>
        </p:nvPicPr>
        <p:blipFill>
          <a:blip r:embed="rId6" cstate="print"/>
          <a:srcRect/>
          <a:stretch>
            <a:fillRect/>
          </a:stretch>
        </p:blipFill>
        <p:spPr bwMode="auto">
          <a:xfrm>
            <a:off x="6372280" y="3861048"/>
            <a:ext cx="720000" cy="506283"/>
          </a:xfrm>
          <a:prstGeom prst="rect">
            <a:avLst/>
          </a:prstGeom>
          <a:noFill/>
          <a:ln w="9525">
            <a:noFill/>
            <a:miter lim="800000"/>
            <a:headEnd/>
            <a:tailEnd/>
          </a:ln>
        </p:spPr>
      </p:pic>
      <p:pic>
        <p:nvPicPr>
          <p:cNvPr id="71" name="Picture 17" descr="l3_switch_corp_red"/>
          <p:cNvPicPr>
            <a:picLocks noChangeArrowheads="1"/>
          </p:cNvPicPr>
          <p:nvPr/>
        </p:nvPicPr>
        <p:blipFill>
          <a:blip r:embed="rId3" cstate="print">
            <a:duotone>
              <a:schemeClr val="bg2">
                <a:shade val="45000"/>
                <a:satMod val="135000"/>
              </a:schemeClr>
              <a:prstClr val="white"/>
            </a:duotone>
          </a:blip>
          <a:srcRect/>
          <a:stretch>
            <a:fillRect/>
          </a:stretch>
        </p:blipFill>
        <p:spPr bwMode="auto">
          <a:xfrm>
            <a:off x="6012160" y="5229200"/>
            <a:ext cx="1440160" cy="719782"/>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0"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par>
                                <p:cTn id="25" presetID="53"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animEffect transition="in" filter="fade">
                                      <p:cBhvr>
                                        <p:cTn id="29" dur="500"/>
                                        <p:tgtEl>
                                          <p:spTgt spid="6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par>
                                <p:cTn id="50" presetID="53"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53"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53" presetClass="entr" presetSubtype="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0" fill="hold"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childTnLst>
                          </p:cTn>
                        </p:par>
                        <p:par>
                          <p:cTn id="80" fill="hold">
                            <p:stCondLst>
                              <p:cond delay="500"/>
                            </p:stCondLst>
                            <p:childTnLst>
                              <p:par>
                                <p:cTn id="81" presetID="53" presetClass="entr" presetSubtype="0" fill="hold" nodeType="afterEffect">
                                  <p:stCondLst>
                                    <p:cond delay="1000"/>
                                  </p:stCondLst>
                                  <p:childTnLst>
                                    <p:set>
                                      <p:cBhvr>
                                        <p:cTn id="82" dur="1" fill="hold">
                                          <p:stCondLst>
                                            <p:cond delay="0"/>
                                          </p:stCondLst>
                                        </p:cTn>
                                        <p:tgtEl>
                                          <p:spTgt spid="66"/>
                                        </p:tgtEl>
                                        <p:attrNameLst>
                                          <p:attrName>style.visibility</p:attrName>
                                        </p:attrNameLst>
                                      </p:cBhvr>
                                      <p:to>
                                        <p:strVal val="visible"/>
                                      </p:to>
                                    </p:set>
                                    <p:anim calcmode="lin" valueType="num">
                                      <p:cBhvr>
                                        <p:cTn id="83" dur="500" fill="hold"/>
                                        <p:tgtEl>
                                          <p:spTgt spid="66"/>
                                        </p:tgtEl>
                                        <p:attrNameLst>
                                          <p:attrName>ppt_w</p:attrName>
                                        </p:attrNameLst>
                                      </p:cBhvr>
                                      <p:tavLst>
                                        <p:tav tm="0">
                                          <p:val>
                                            <p:fltVal val="0"/>
                                          </p:val>
                                        </p:tav>
                                        <p:tav tm="100000">
                                          <p:val>
                                            <p:strVal val="#ppt_w"/>
                                          </p:val>
                                        </p:tav>
                                      </p:tavLst>
                                    </p:anim>
                                    <p:anim calcmode="lin" valueType="num">
                                      <p:cBhvr>
                                        <p:cTn id="84" dur="500" fill="hold"/>
                                        <p:tgtEl>
                                          <p:spTgt spid="66"/>
                                        </p:tgtEl>
                                        <p:attrNameLst>
                                          <p:attrName>ppt_h</p:attrName>
                                        </p:attrNameLst>
                                      </p:cBhvr>
                                      <p:tavLst>
                                        <p:tav tm="0">
                                          <p:val>
                                            <p:fltVal val="0"/>
                                          </p:val>
                                        </p:tav>
                                        <p:tav tm="100000">
                                          <p:val>
                                            <p:strVal val="#ppt_h"/>
                                          </p:val>
                                        </p:tav>
                                      </p:tavLst>
                                    </p:anim>
                                    <p:animEffect transition="in" filter="fade">
                                      <p:cBhvr>
                                        <p:cTn id="85" dur="500"/>
                                        <p:tgtEl>
                                          <p:spTgt spid="66"/>
                                        </p:tgtEl>
                                      </p:cBhvr>
                                    </p:animEffect>
                                  </p:childTnLst>
                                </p:cTn>
                              </p:par>
                              <p:par>
                                <p:cTn id="86" presetID="53" presetClass="entr" presetSubtype="0" fill="hold" grpId="0" nodeType="withEffect">
                                  <p:stCondLst>
                                    <p:cond delay="100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par>
                                <p:cTn id="91" presetID="53" presetClass="entr" presetSubtype="0" fill="hold" grpId="0" nodeType="withEffect">
                                  <p:stCondLst>
                                    <p:cond delay="100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0" fill="hold" grpId="0" nodeType="withEffect">
                                  <p:stCondLst>
                                    <p:cond delay="10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par>
                                <p:cTn id="101" presetID="53" presetClass="entr" presetSubtype="0" fill="hold" grpId="0" nodeType="withEffect">
                                  <p:stCondLst>
                                    <p:cond delay="1000"/>
                                  </p:stCondLst>
                                  <p:childTnLst>
                                    <p:set>
                                      <p:cBhvr>
                                        <p:cTn id="102" dur="1" fill="hold">
                                          <p:stCondLst>
                                            <p:cond delay="0"/>
                                          </p:stCondLst>
                                        </p:cTn>
                                        <p:tgtEl>
                                          <p:spTgt spid="51"/>
                                        </p:tgtEl>
                                        <p:attrNameLst>
                                          <p:attrName>style.visibility</p:attrName>
                                        </p:attrNameLst>
                                      </p:cBhvr>
                                      <p:to>
                                        <p:strVal val="visible"/>
                                      </p:to>
                                    </p:set>
                                    <p:anim calcmode="lin" valueType="num">
                                      <p:cBhvr>
                                        <p:cTn id="103" dur="500" fill="hold"/>
                                        <p:tgtEl>
                                          <p:spTgt spid="51"/>
                                        </p:tgtEl>
                                        <p:attrNameLst>
                                          <p:attrName>ppt_w</p:attrName>
                                        </p:attrNameLst>
                                      </p:cBhvr>
                                      <p:tavLst>
                                        <p:tav tm="0">
                                          <p:val>
                                            <p:fltVal val="0"/>
                                          </p:val>
                                        </p:tav>
                                        <p:tav tm="100000">
                                          <p:val>
                                            <p:strVal val="#ppt_w"/>
                                          </p:val>
                                        </p:tav>
                                      </p:tavLst>
                                    </p:anim>
                                    <p:anim calcmode="lin" valueType="num">
                                      <p:cBhvr>
                                        <p:cTn id="104" dur="500" fill="hold"/>
                                        <p:tgtEl>
                                          <p:spTgt spid="51"/>
                                        </p:tgtEl>
                                        <p:attrNameLst>
                                          <p:attrName>ppt_h</p:attrName>
                                        </p:attrNameLst>
                                      </p:cBhvr>
                                      <p:tavLst>
                                        <p:tav tm="0">
                                          <p:val>
                                            <p:fltVal val="0"/>
                                          </p:val>
                                        </p:tav>
                                        <p:tav tm="100000">
                                          <p:val>
                                            <p:strVal val="#ppt_h"/>
                                          </p:val>
                                        </p:tav>
                                      </p:tavLst>
                                    </p:anim>
                                    <p:animEffect transition="in" filter="fade">
                                      <p:cBhvr>
                                        <p:cTn id="105" dur="500"/>
                                        <p:tgtEl>
                                          <p:spTgt spid="51"/>
                                        </p:tgtEl>
                                      </p:cBhvr>
                                    </p:animEffect>
                                  </p:childTnLst>
                                </p:cTn>
                              </p:par>
                              <p:par>
                                <p:cTn id="106" presetID="53" presetClass="entr" presetSubtype="0" fill="hold" grpId="0" nodeType="withEffect">
                                  <p:stCondLst>
                                    <p:cond delay="100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0" fill="hold" grpId="0" nodeType="withEffect">
                                  <p:stCondLst>
                                    <p:cond delay="100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fltVal val="0"/>
                                          </p:val>
                                        </p:tav>
                                        <p:tav tm="100000">
                                          <p:val>
                                            <p:strVal val="#ppt_w"/>
                                          </p:val>
                                        </p:tav>
                                      </p:tavLst>
                                    </p:anim>
                                    <p:anim calcmode="lin" valueType="num">
                                      <p:cBhvr>
                                        <p:cTn id="114" dur="500" fill="hold"/>
                                        <p:tgtEl>
                                          <p:spTgt spid="59"/>
                                        </p:tgtEl>
                                        <p:attrNameLst>
                                          <p:attrName>ppt_h</p:attrName>
                                        </p:attrNameLst>
                                      </p:cBhvr>
                                      <p:tavLst>
                                        <p:tav tm="0">
                                          <p:val>
                                            <p:fltVal val="0"/>
                                          </p:val>
                                        </p:tav>
                                        <p:tav tm="100000">
                                          <p:val>
                                            <p:strVal val="#ppt_h"/>
                                          </p:val>
                                        </p:tav>
                                      </p:tavLst>
                                    </p:anim>
                                    <p:animEffect transition="in" filter="fade">
                                      <p:cBhvr>
                                        <p:cTn id="1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P spid="39" grpId="0"/>
      <p:bldP spid="44" grpId="0"/>
      <p:bldP spid="45" grpId="0"/>
      <p:bldP spid="50" grpId="0"/>
      <p:bldP spid="51" grpId="0"/>
      <p:bldP spid="52"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6"/>
          <p:cNvSpPr>
            <a:spLocks noChangeArrowheads="1"/>
          </p:cNvSpPr>
          <p:nvPr/>
        </p:nvSpPr>
        <p:spPr bwMode="auto">
          <a:xfrm>
            <a:off x="6769100" y="2614613"/>
            <a:ext cx="288925" cy="433387"/>
          </a:xfrm>
          <a:prstGeom prst="can">
            <a:avLst>
              <a:gd name="adj" fmla="val 11903"/>
            </a:avLst>
          </a:prstGeom>
          <a:solidFill>
            <a:schemeClr val="bg2">
              <a:alpha val="50000"/>
            </a:schemeClr>
          </a:solidFill>
          <a:ln w="3175">
            <a:solidFill>
              <a:schemeClr val="bg2"/>
            </a:solidFill>
            <a:round/>
            <a:headEnd/>
            <a:tailEnd/>
          </a:ln>
          <a:effectLst/>
        </p:spPr>
        <p:txBody>
          <a:bodyPr wrap="none" tIns="90000" bIns="90000" anchor="ctr"/>
          <a:lstStyle/>
          <a:p>
            <a:endParaRPr lang="en-GB"/>
          </a:p>
        </p:txBody>
      </p:sp>
      <p:sp>
        <p:nvSpPr>
          <p:cNvPr id="2" name="Title 1"/>
          <p:cNvSpPr>
            <a:spLocks noGrp="1"/>
          </p:cNvSpPr>
          <p:nvPr>
            <p:ph type="title"/>
          </p:nvPr>
        </p:nvSpPr>
        <p:spPr>
          <a:xfrm>
            <a:off x="457200" y="434715"/>
            <a:ext cx="8229600" cy="838200"/>
          </a:xfrm>
          <a:prstGeom prst="rect">
            <a:avLst/>
          </a:prstGeom>
        </p:spPr>
        <p:txBody>
          <a:bodyPr/>
          <a:lstStyle/>
          <a:p>
            <a:r>
              <a:rPr lang="en-US" dirty="0" smtClean="0"/>
              <a:t>Future-Proofing the Data Center</a:t>
            </a:r>
            <a:endParaRPr lang="en-US" dirty="0"/>
          </a:p>
        </p:txBody>
      </p:sp>
      <p:sp>
        <p:nvSpPr>
          <p:cNvPr id="3" name="Content Placeholder 2"/>
          <p:cNvSpPr>
            <a:spLocks noGrp="1"/>
          </p:cNvSpPr>
          <p:nvPr>
            <p:ph idx="1"/>
          </p:nvPr>
        </p:nvSpPr>
        <p:spPr>
          <a:xfrm>
            <a:off x="457200" y="1916112"/>
            <a:ext cx="4114800" cy="4321176"/>
          </a:xfrm>
          <a:prstGeom prst="rect">
            <a:avLst/>
          </a:prstGeom>
        </p:spPr>
        <p:txBody>
          <a:bodyPr>
            <a:noAutofit/>
          </a:bodyPr>
          <a:lstStyle/>
          <a:p>
            <a:r>
              <a:rPr lang="en-GB" sz="2000" dirty="0"/>
              <a:t>High bandwidth &amp; low latency</a:t>
            </a:r>
          </a:p>
          <a:p>
            <a:pPr lvl="1"/>
            <a:r>
              <a:rPr lang="en-GB" sz="1800" dirty="0"/>
              <a:t>Optimises Server-to-Server communication</a:t>
            </a:r>
          </a:p>
          <a:p>
            <a:r>
              <a:rPr lang="en-GB" sz="2000" dirty="0"/>
              <a:t>Reduces the number of ports required on the Core</a:t>
            </a:r>
          </a:p>
          <a:p>
            <a:pPr lvl="1"/>
            <a:r>
              <a:rPr lang="en-GB" sz="1800" dirty="0"/>
              <a:t>Reduces costs &amp; complexity</a:t>
            </a:r>
          </a:p>
          <a:p>
            <a:r>
              <a:rPr lang="en-GB" sz="2000" dirty="0"/>
              <a:t>Simplifies cabling between Server &amp; Switch</a:t>
            </a:r>
          </a:p>
          <a:p>
            <a:pPr lvl="1"/>
            <a:r>
              <a:rPr lang="en-GB" sz="1800" dirty="0"/>
              <a:t>Reduces complexity &amp; maintains rack cooling integrity</a:t>
            </a:r>
          </a:p>
          <a:p>
            <a:r>
              <a:rPr lang="en-GB" sz="2000" dirty="0"/>
              <a:t>Easily scale capacity (Switches &amp; Uplinks)</a:t>
            </a:r>
          </a:p>
          <a:p>
            <a:pPr lvl="1"/>
            <a:r>
              <a:rPr lang="en-GB" sz="1800" dirty="0"/>
              <a:t>Zero network downtime for maintenance or </a:t>
            </a:r>
            <a:r>
              <a:rPr lang="en-GB" sz="1800" dirty="0" smtClean="0"/>
              <a:t>failure</a:t>
            </a:r>
            <a:endParaRPr lang="en-GB" sz="1800" dirty="0"/>
          </a:p>
        </p:txBody>
      </p:sp>
      <p:pic>
        <p:nvPicPr>
          <p:cNvPr id="108" name="Picture 33" descr="l3_switch_corp_purple"/>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148064" y="2708920"/>
            <a:ext cx="3528392" cy="2160240"/>
          </a:xfrm>
          <a:prstGeom prst="rect">
            <a:avLst/>
          </a:prstGeom>
          <a:noFill/>
        </p:spPr>
      </p:pic>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Horizontal Chassis</a:t>
            </a:r>
          </a:p>
        </p:txBody>
      </p:sp>
      <p:cxnSp>
        <p:nvCxnSpPr>
          <p:cNvPr id="34" name="AutoShape 14"/>
          <p:cNvCxnSpPr>
            <a:cxnSpLocks noChangeShapeType="1"/>
            <a:stCxn id="109" idx="3"/>
            <a:endCxn id="54" idx="1"/>
          </p:cNvCxnSpPr>
          <p:nvPr/>
        </p:nvCxnSpPr>
        <p:spPr bwMode="auto">
          <a:xfrm flipH="1">
            <a:off x="5615782" y="3391883"/>
            <a:ext cx="324290" cy="1550005"/>
          </a:xfrm>
          <a:prstGeom prst="curvedConnector4">
            <a:avLst>
              <a:gd name="adj1" fmla="val -70492"/>
              <a:gd name="adj2" fmla="val 58166"/>
            </a:avLst>
          </a:prstGeom>
          <a:noFill/>
          <a:ln w="38100">
            <a:solidFill>
              <a:schemeClr val="bg2"/>
            </a:solidFill>
            <a:round/>
            <a:headEnd/>
            <a:tailEnd/>
          </a:ln>
          <a:effectLst/>
        </p:spPr>
      </p:cxnSp>
      <p:cxnSp>
        <p:nvCxnSpPr>
          <p:cNvPr id="36" name="AutoShape 15"/>
          <p:cNvCxnSpPr>
            <a:cxnSpLocks noChangeShapeType="1"/>
            <a:stCxn id="110" idx="3"/>
            <a:endCxn id="48" idx="0"/>
          </p:cNvCxnSpPr>
          <p:nvPr/>
        </p:nvCxnSpPr>
        <p:spPr bwMode="auto">
          <a:xfrm flipH="1">
            <a:off x="6479382" y="3391883"/>
            <a:ext cx="324786" cy="1599512"/>
          </a:xfrm>
          <a:prstGeom prst="curvedConnector4">
            <a:avLst>
              <a:gd name="adj1" fmla="val -70385"/>
              <a:gd name="adj2" fmla="val 56366"/>
            </a:avLst>
          </a:prstGeom>
          <a:noFill/>
          <a:ln w="38100">
            <a:solidFill>
              <a:schemeClr val="bg2"/>
            </a:solidFill>
            <a:round/>
            <a:headEnd/>
            <a:tailEnd/>
          </a:ln>
          <a:effectLst/>
        </p:spPr>
      </p:cxnSp>
      <p:cxnSp>
        <p:nvCxnSpPr>
          <p:cNvPr id="37" name="AutoShape 16"/>
          <p:cNvCxnSpPr>
            <a:cxnSpLocks noChangeShapeType="1"/>
            <a:stCxn id="111" idx="3"/>
            <a:endCxn id="49" idx="1"/>
          </p:cNvCxnSpPr>
          <p:nvPr/>
        </p:nvCxnSpPr>
        <p:spPr bwMode="auto">
          <a:xfrm flipH="1">
            <a:off x="7344569" y="3391883"/>
            <a:ext cx="323695" cy="1550005"/>
          </a:xfrm>
          <a:prstGeom prst="curvedConnector4">
            <a:avLst>
              <a:gd name="adj1" fmla="val -70622"/>
              <a:gd name="adj2" fmla="val 58166"/>
            </a:avLst>
          </a:prstGeom>
          <a:noFill/>
          <a:ln w="38100">
            <a:solidFill>
              <a:schemeClr val="bg2"/>
            </a:solidFill>
            <a:round/>
            <a:headEnd/>
            <a:tailEnd/>
          </a:ln>
          <a:effectLst/>
        </p:spPr>
      </p:cxnSp>
      <p:cxnSp>
        <p:nvCxnSpPr>
          <p:cNvPr id="46" name="AutoShape 17"/>
          <p:cNvCxnSpPr>
            <a:cxnSpLocks noChangeShapeType="1"/>
            <a:stCxn id="53" idx="1"/>
            <a:endCxn id="112" idx="3"/>
          </p:cNvCxnSpPr>
          <p:nvPr/>
        </p:nvCxnSpPr>
        <p:spPr bwMode="auto">
          <a:xfrm rot="5400000" flipH="1" flipV="1">
            <a:off x="7596056" y="4005585"/>
            <a:ext cx="1550005" cy="322603"/>
          </a:xfrm>
          <a:prstGeom prst="curvedConnector4">
            <a:avLst>
              <a:gd name="adj1" fmla="val 41834"/>
              <a:gd name="adj2" fmla="val 170861"/>
            </a:avLst>
          </a:prstGeom>
          <a:noFill/>
          <a:ln w="38100">
            <a:solidFill>
              <a:schemeClr val="bg2"/>
            </a:solidFill>
            <a:round/>
            <a:headEnd/>
            <a:tailEnd/>
          </a:ln>
          <a:effectLst/>
        </p:spPr>
      </p:cxnSp>
      <p:sp>
        <p:nvSpPr>
          <p:cNvPr id="47" name="Text Box 18"/>
          <p:cNvSpPr txBox="1">
            <a:spLocks noChangeArrowheads="1"/>
          </p:cNvSpPr>
          <p:nvPr/>
        </p:nvSpPr>
        <p:spPr bwMode="auto">
          <a:xfrm>
            <a:off x="4572000" y="4508500"/>
            <a:ext cx="1079500"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Fault-tolerant</a:t>
            </a:r>
          </a:p>
          <a:p>
            <a:pPr algn="ctr"/>
            <a:r>
              <a:rPr lang="en-GB" sz="1000" b="1" dirty="0">
                <a:solidFill>
                  <a:srgbClr val="CC0000"/>
                </a:solidFill>
                <a:latin typeface="Calibri" pitchFamily="34" charset="0"/>
              </a:rPr>
              <a:t>connectivity</a:t>
            </a:r>
          </a:p>
        </p:txBody>
      </p:sp>
      <p:sp>
        <p:nvSpPr>
          <p:cNvPr id="48" name="AutoShape 19"/>
          <p:cNvSpPr>
            <a:spLocks noChangeArrowheads="1"/>
          </p:cNvSpPr>
          <p:nvPr/>
        </p:nvSpPr>
        <p:spPr bwMode="auto">
          <a:xfrm>
            <a:off x="6299200" y="4941888"/>
            <a:ext cx="360363" cy="623887"/>
          </a:xfrm>
          <a:prstGeom prst="can">
            <a:avLst>
              <a:gd name="adj" fmla="val 13738"/>
            </a:avLst>
          </a:prstGeom>
          <a:solidFill>
            <a:schemeClr val="bg2">
              <a:alpha val="50000"/>
            </a:schemeClr>
          </a:solidFill>
          <a:ln w="3175">
            <a:solidFill>
              <a:schemeClr val="bg2"/>
            </a:solidFill>
            <a:round/>
            <a:headEnd/>
            <a:tailEnd/>
          </a:ln>
          <a:effectLst/>
        </p:spPr>
        <p:txBody>
          <a:bodyPr wrap="none" tIns="90000" bIns="90000" anchor="ctr"/>
          <a:lstStyle/>
          <a:p>
            <a:endParaRPr lang="en-GB"/>
          </a:p>
        </p:txBody>
      </p:sp>
      <p:sp>
        <p:nvSpPr>
          <p:cNvPr id="49" name="AutoShape 20"/>
          <p:cNvSpPr>
            <a:spLocks noChangeArrowheads="1"/>
          </p:cNvSpPr>
          <p:nvPr/>
        </p:nvSpPr>
        <p:spPr bwMode="auto">
          <a:xfrm>
            <a:off x="7164388" y="4941888"/>
            <a:ext cx="360362" cy="623887"/>
          </a:xfrm>
          <a:prstGeom prst="can">
            <a:avLst>
              <a:gd name="adj" fmla="val 13738"/>
            </a:avLst>
          </a:prstGeom>
          <a:solidFill>
            <a:schemeClr val="bg2">
              <a:alpha val="50000"/>
            </a:schemeClr>
          </a:solidFill>
          <a:ln w="3175">
            <a:solidFill>
              <a:schemeClr val="bg2"/>
            </a:solidFill>
            <a:round/>
            <a:headEnd/>
            <a:tailEnd/>
          </a:ln>
          <a:effectLst/>
        </p:spPr>
        <p:txBody>
          <a:bodyPr wrap="none" tIns="90000" bIns="90000" anchor="ctr"/>
          <a:lstStyle/>
          <a:p>
            <a:endParaRPr lang="en-GB"/>
          </a:p>
        </p:txBody>
      </p:sp>
      <p:sp>
        <p:nvSpPr>
          <p:cNvPr id="53" name="AutoShape 21"/>
          <p:cNvSpPr>
            <a:spLocks noChangeArrowheads="1"/>
          </p:cNvSpPr>
          <p:nvPr/>
        </p:nvSpPr>
        <p:spPr bwMode="auto">
          <a:xfrm>
            <a:off x="8029575" y="4941888"/>
            <a:ext cx="360363" cy="623887"/>
          </a:xfrm>
          <a:prstGeom prst="can">
            <a:avLst>
              <a:gd name="adj" fmla="val 13738"/>
            </a:avLst>
          </a:prstGeom>
          <a:solidFill>
            <a:schemeClr val="bg2">
              <a:alpha val="50000"/>
            </a:schemeClr>
          </a:solidFill>
          <a:ln w="3175">
            <a:solidFill>
              <a:schemeClr val="bg2"/>
            </a:solidFill>
            <a:round/>
            <a:headEnd/>
            <a:tailEnd/>
          </a:ln>
          <a:effectLst/>
        </p:spPr>
        <p:txBody>
          <a:bodyPr wrap="none" tIns="90000" bIns="90000" anchor="ctr"/>
          <a:lstStyle/>
          <a:p>
            <a:endParaRPr lang="en-GB"/>
          </a:p>
        </p:txBody>
      </p:sp>
      <p:sp>
        <p:nvSpPr>
          <p:cNvPr id="54" name="AutoShape 22"/>
          <p:cNvSpPr>
            <a:spLocks noChangeArrowheads="1"/>
          </p:cNvSpPr>
          <p:nvPr/>
        </p:nvSpPr>
        <p:spPr bwMode="auto">
          <a:xfrm>
            <a:off x="5435600" y="4941888"/>
            <a:ext cx="360363" cy="623887"/>
          </a:xfrm>
          <a:prstGeom prst="can">
            <a:avLst>
              <a:gd name="adj" fmla="val 13738"/>
            </a:avLst>
          </a:prstGeom>
          <a:solidFill>
            <a:schemeClr val="bg2">
              <a:alpha val="50000"/>
            </a:schemeClr>
          </a:solidFill>
          <a:ln w="3175">
            <a:solidFill>
              <a:schemeClr val="bg2"/>
            </a:solidFill>
            <a:round/>
            <a:headEnd/>
            <a:tailEnd/>
          </a:ln>
          <a:effectLst/>
        </p:spPr>
        <p:txBody>
          <a:bodyPr wrap="none" tIns="90000" bIns="90000" anchor="ctr"/>
          <a:lstStyle/>
          <a:p>
            <a:endParaRPr lang="en-GB"/>
          </a:p>
        </p:txBody>
      </p:sp>
      <p:pic>
        <p:nvPicPr>
          <p:cNvPr id="68" name="Picture 27" descr="rack_server_grey"/>
          <p:cNvPicPr>
            <a:picLocks noChangeAspect="1" noChangeArrowheads="1"/>
          </p:cNvPicPr>
          <p:nvPr/>
        </p:nvPicPr>
        <p:blipFill>
          <a:blip r:embed="rId4" cstate="print"/>
          <a:srcRect/>
          <a:stretch>
            <a:fillRect/>
          </a:stretch>
        </p:blipFill>
        <p:spPr bwMode="auto">
          <a:xfrm>
            <a:off x="5257800" y="5765800"/>
            <a:ext cx="719138" cy="436563"/>
          </a:xfrm>
          <a:prstGeom prst="rect">
            <a:avLst/>
          </a:prstGeom>
          <a:noFill/>
        </p:spPr>
      </p:pic>
      <p:pic>
        <p:nvPicPr>
          <p:cNvPr id="69" name="Picture 28" descr="rack_server_grey"/>
          <p:cNvPicPr>
            <a:picLocks noChangeAspect="1" noChangeArrowheads="1"/>
          </p:cNvPicPr>
          <p:nvPr/>
        </p:nvPicPr>
        <p:blipFill>
          <a:blip r:embed="rId4" cstate="print"/>
          <a:srcRect/>
          <a:stretch>
            <a:fillRect/>
          </a:stretch>
        </p:blipFill>
        <p:spPr bwMode="auto">
          <a:xfrm>
            <a:off x="5257800" y="5621338"/>
            <a:ext cx="719138" cy="436562"/>
          </a:xfrm>
          <a:prstGeom prst="rect">
            <a:avLst/>
          </a:prstGeom>
          <a:noFill/>
        </p:spPr>
      </p:pic>
      <p:pic>
        <p:nvPicPr>
          <p:cNvPr id="70" name="Picture 29" descr="rack_server_grey"/>
          <p:cNvPicPr>
            <a:picLocks noChangeAspect="1" noChangeArrowheads="1"/>
          </p:cNvPicPr>
          <p:nvPr/>
        </p:nvPicPr>
        <p:blipFill>
          <a:blip r:embed="rId4" cstate="print"/>
          <a:srcRect/>
          <a:stretch>
            <a:fillRect/>
          </a:stretch>
        </p:blipFill>
        <p:spPr bwMode="auto">
          <a:xfrm>
            <a:off x="6121400" y="5765800"/>
            <a:ext cx="719138" cy="436563"/>
          </a:xfrm>
          <a:prstGeom prst="rect">
            <a:avLst/>
          </a:prstGeom>
          <a:noFill/>
        </p:spPr>
      </p:pic>
      <p:pic>
        <p:nvPicPr>
          <p:cNvPr id="71" name="Picture 30" descr="rack_server_grey"/>
          <p:cNvPicPr>
            <a:picLocks noChangeAspect="1" noChangeArrowheads="1"/>
          </p:cNvPicPr>
          <p:nvPr/>
        </p:nvPicPr>
        <p:blipFill>
          <a:blip r:embed="rId4" cstate="print"/>
          <a:srcRect/>
          <a:stretch>
            <a:fillRect/>
          </a:stretch>
        </p:blipFill>
        <p:spPr bwMode="auto">
          <a:xfrm>
            <a:off x="6121400" y="5621338"/>
            <a:ext cx="719138" cy="436562"/>
          </a:xfrm>
          <a:prstGeom prst="rect">
            <a:avLst/>
          </a:prstGeom>
          <a:noFill/>
        </p:spPr>
      </p:pic>
      <p:pic>
        <p:nvPicPr>
          <p:cNvPr id="72" name="Picture 31" descr="rack_server_grey"/>
          <p:cNvPicPr>
            <a:picLocks noChangeAspect="1" noChangeArrowheads="1"/>
          </p:cNvPicPr>
          <p:nvPr/>
        </p:nvPicPr>
        <p:blipFill>
          <a:blip r:embed="rId4" cstate="print"/>
          <a:srcRect/>
          <a:stretch>
            <a:fillRect/>
          </a:stretch>
        </p:blipFill>
        <p:spPr bwMode="auto">
          <a:xfrm>
            <a:off x="6985000" y="5765800"/>
            <a:ext cx="719138" cy="436563"/>
          </a:xfrm>
          <a:prstGeom prst="rect">
            <a:avLst/>
          </a:prstGeom>
          <a:noFill/>
        </p:spPr>
      </p:pic>
      <p:pic>
        <p:nvPicPr>
          <p:cNvPr id="73" name="Picture 32" descr="rack_server_grey"/>
          <p:cNvPicPr>
            <a:picLocks noChangeAspect="1" noChangeArrowheads="1"/>
          </p:cNvPicPr>
          <p:nvPr/>
        </p:nvPicPr>
        <p:blipFill>
          <a:blip r:embed="rId4" cstate="print"/>
          <a:srcRect/>
          <a:stretch>
            <a:fillRect/>
          </a:stretch>
        </p:blipFill>
        <p:spPr bwMode="auto">
          <a:xfrm>
            <a:off x="6985000" y="5621338"/>
            <a:ext cx="719138" cy="436562"/>
          </a:xfrm>
          <a:prstGeom prst="rect">
            <a:avLst/>
          </a:prstGeom>
          <a:noFill/>
        </p:spPr>
      </p:pic>
      <p:pic>
        <p:nvPicPr>
          <p:cNvPr id="74" name="Picture 33" descr="rack_server_grey"/>
          <p:cNvPicPr>
            <a:picLocks noChangeAspect="1" noChangeArrowheads="1"/>
          </p:cNvPicPr>
          <p:nvPr/>
        </p:nvPicPr>
        <p:blipFill>
          <a:blip r:embed="rId4" cstate="print"/>
          <a:srcRect/>
          <a:stretch>
            <a:fillRect/>
          </a:stretch>
        </p:blipFill>
        <p:spPr bwMode="auto">
          <a:xfrm>
            <a:off x="7850188" y="5765800"/>
            <a:ext cx="719137" cy="436563"/>
          </a:xfrm>
          <a:prstGeom prst="rect">
            <a:avLst/>
          </a:prstGeom>
          <a:noFill/>
        </p:spPr>
      </p:pic>
      <p:pic>
        <p:nvPicPr>
          <p:cNvPr id="75" name="Picture 34" descr="rack_server_grey"/>
          <p:cNvPicPr>
            <a:picLocks noChangeAspect="1" noChangeArrowheads="1"/>
          </p:cNvPicPr>
          <p:nvPr/>
        </p:nvPicPr>
        <p:blipFill>
          <a:blip r:embed="rId4" cstate="print"/>
          <a:srcRect/>
          <a:stretch>
            <a:fillRect/>
          </a:stretch>
        </p:blipFill>
        <p:spPr bwMode="auto">
          <a:xfrm>
            <a:off x="7850188" y="5621338"/>
            <a:ext cx="719137" cy="436562"/>
          </a:xfrm>
          <a:prstGeom prst="rect">
            <a:avLst/>
          </a:prstGeom>
          <a:noFill/>
        </p:spPr>
      </p:pic>
      <p:pic>
        <p:nvPicPr>
          <p:cNvPr id="76" name="Picture 35" descr="rack_server_grey"/>
          <p:cNvPicPr>
            <a:picLocks noChangeAspect="1" noChangeArrowheads="1"/>
          </p:cNvPicPr>
          <p:nvPr/>
        </p:nvPicPr>
        <p:blipFill>
          <a:blip r:embed="rId4" cstate="print"/>
          <a:srcRect/>
          <a:stretch>
            <a:fillRect/>
          </a:stretch>
        </p:blipFill>
        <p:spPr bwMode="auto">
          <a:xfrm>
            <a:off x="5257800" y="5478463"/>
            <a:ext cx="719138" cy="436562"/>
          </a:xfrm>
          <a:prstGeom prst="rect">
            <a:avLst/>
          </a:prstGeom>
          <a:noFill/>
        </p:spPr>
      </p:pic>
      <p:pic>
        <p:nvPicPr>
          <p:cNvPr id="77" name="Picture 36" descr="rack_server_grey"/>
          <p:cNvPicPr>
            <a:picLocks noChangeAspect="1" noChangeArrowheads="1"/>
          </p:cNvPicPr>
          <p:nvPr/>
        </p:nvPicPr>
        <p:blipFill>
          <a:blip r:embed="rId4" cstate="print"/>
          <a:srcRect/>
          <a:stretch>
            <a:fillRect/>
          </a:stretch>
        </p:blipFill>
        <p:spPr bwMode="auto">
          <a:xfrm>
            <a:off x="6121400" y="5478463"/>
            <a:ext cx="719138" cy="436562"/>
          </a:xfrm>
          <a:prstGeom prst="rect">
            <a:avLst/>
          </a:prstGeom>
          <a:noFill/>
        </p:spPr>
      </p:pic>
      <p:pic>
        <p:nvPicPr>
          <p:cNvPr id="78" name="Picture 37" descr="rack_server_grey"/>
          <p:cNvPicPr>
            <a:picLocks noChangeAspect="1" noChangeArrowheads="1"/>
          </p:cNvPicPr>
          <p:nvPr/>
        </p:nvPicPr>
        <p:blipFill>
          <a:blip r:embed="rId4" cstate="print"/>
          <a:srcRect/>
          <a:stretch>
            <a:fillRect/>
          </a:stretch>
        </p:blipFill>
        <p:spPr bwMode="auto">
          <a:xfrm>
            <a:off x="6985000" y="5478463"/>
            <a:ext cx="719138" cy="436562"/>
          </a:xfrm>
          <a:prstGeom prst="rect">
            <a:avLst/>
          </a:prstGeom>
          <a:noFill/>
        </p:spPr>
      </p:pic>
      <p:pic>
        <p:nvPicPr>
          <p:cNvPr id="79" name="Picture 38" descr="rack_server_grey"/>
          <p:cNvPicPr>
            <a:picLocks noChangeAspect="1" noChangeArrowheads="1"/>
          </p:cNvPicPr>
          <p:nvPr/>
        </p:nvPicPr>
        <p:blipFill>
          <a:blip r:embed="rId4" cstate="print"/>
          <a:srcRect/>
          <a:stretch>
            <a:fillRect/>
          </a:stretch>
        </p:blipFill>
        <p:spPr bwMode="auto">
          <a:xfrm>
            <a:off x="7850188" y="5478463"/>
            <a:ext cx="719137" cy="436562"/>
          </a:xfrm>
          <a:prstGeom prst="rect">
            <a:avLst/>
          </a:prstGeom>
          <a:noFill/>
        </p:spPr>
      </p:pic>
      <p:pic>
        <p:nvPicPr>
          <p:cNvPr id="80" name="Picture 39" descr="rack_server_grey"/>
          <p:cNvPicPr>
            <a:picLocks noChangeAspect="1" noChangeArrowheads="1"/>
          </p:cNvPicPr>
          <p:nvPr/>
        </p:nvPicPr>
        <p:blipFill>
          <a:blip r:embed="rId4" cstate="print"/>
          <a:srcRect/>
          <a:stretch>
            <a:fillRect/>
          </a:stretch>
        </p:blipFill>
        <p:spPr bwMode="auto">
          <a:xfrm>
            <a:off x="5257800" y="5334000"/>
            <a:ext cx="719138" cy="436563"/>
          </a:xfrm>
          <a:prstGeom prst="rect">
            <a:avLst/>
          </a:prstGeom>
          <a:noFill/>
        </p:spPr>
      </p:pic>
      <p:pic>
        <p:nvPicPr>
          <p:cNvPr id="81" name="Picture 40" descr="rack_server_grey"/>
          <p:cNvPicPr>
            <a:picLocks noChangeAspect="1" noChangeArrowheads="1"/>
          </p:cNvPicPr>
          <p:nvPr/>
        </p:nvPicPr>
        <p:blipFill>
          <a:blip r:embed="rId4" cstate="print"/>
          <a:srcRect/>
          <a:stretch>
            <a:fillRect/>
          </a:stretch>
        </p:blipFill>
        <p:spPr bwMode="auto">
          <a:xfrm>
            <a:off x="6121400" y="5334000"/>
            <a:ext cx="719138" cy="436563"/>
          </a:xfrm>
          <a:prstGeom prst="rect">
            <a:avLst/>
          </a:prstGeom>
          <a:noFill/>
        </p:spPr>
      </p:pic>
      <p:pic>
        <p:nvPicPr>
          <p:cNvPr id="82" name="Picture 41" descr="rack_server_grey"/>
          <p:cNvPicPr>
            <a:picLocks noChangeAspect="1" noChangeArrowheads="1"/>
          </p:cNvPicPr>
          <p:nvPr/>
        </p:nvPicPr>
        <p:blipFill>
          <a:blip r:embed="rId4" cstate="print"/>
          <a:srcRect/>
          <a:stretch>
            <a:fillRect/>
          </a:stretch>
        </p:blipFill>
        <p:spPr bwMode="auto">
          <a:xfrm>
            <a:off x="6985000" y="5334000"/>
            <a:ext cx="719138" cy="436563"/>
          </a:xfrm>
          <a:prstGeom prst="rect">
            <a:avLst/>
          </a:prstGeom>
          <a:noFill/>
        </p:spPr>
      </p:pic>
      <p:pic>
        <p:nvPicPr>
          <p:cNvPr id="83" name="Picture 42" descr="rack_server_grey"/>
          <p:cNvPicPr>
            <a:picLocks noChangeAspect="1" noChangeArrowheads="1"/>
          </p:cNvPicPr>
          <p:nvPr/>
        </p:nvPicPr>
        <p:blipFill>
          <a:blip r:embed="rId4" cstate="print"/>
          <a:srcRect/>
          <a:stretch>
            <a:fillRect/>
          </a:stretch>
        </p:blipFill>
        <p:spPr bwMode="auto">
          <a:xfrm>
            <a:off x="7850188" y="5334000"/>
            <a:ext cx="719137" cy="436563"/>
          </a:xfrm>
          <a:prstGeom prst="rect">
            <a:avLst/>
          </a:prstGeom>
          <a:noFill/>
        </p:spPr>
      </p:pic>
      <p:pic>
        <p:nvPicPr>
          <p:cNvPr id="84" name="Picture 43" descr="rack_server_grey"/>
          <p:cNvPicPr>
            <a:picLocks noChangeAspect="1" noChangeArrowheads="1"/>
          </p:cNvPicPr>
          <p:nvPr/>
        </p:nvPicPr>
        <p:blipFill>
          <a:blip r:embed="rId4" cstate="print"/>
          <a:srcRect/>
          <a:stretch>
            <a:fillRect/>
          </a:stretch>
        </p:blipFill>
        <p:spPr bwMode="auto">
          <a:xfrm>
            <a:off x="5257800" y="5189538"/>
            <a:ext cx="719138" cy="436562"/>
          </a:xfrm>
          <a:prstGeom prst="rect">
            <a:avLst/>
          </a:prstGeom>
          <a:noFill/>
        </p:spPr>
      </p:pic>
      <p:pic>
        <p:nvPicPr>
          <p:cNvPr id="85" name="Picture 44" descr="rack_server_grey"/>
          <p:cNvPicPr>
            <a:picLocks noChangeAspect="1" noChangeArrowheads="1"/>
          </p:cNvPicPr>
          <p:nvPr/>
        </p:nvPicPr>
        <p:blipFill>
          <a:blip r:embed="rId4" cstate="print"/>
          <a:srcRect/>
          <a:stretch>
            <a:fillRect/>
          </a:stretch>
        </p:blipFill>
        <p:spPr bwMode="auto">
          <a:xfrm>
            <a:off x="6121400" y="5189538"/>
            <a:ext cx="719138" cy="436562"/>
          </a:xfrm>
          <a:prstGeom prst="rect">
            <a:avLst/>
          </a:prstGeom>
          <a:noFill/>
        </p:spPr>
      </p:pic>
      <p:pic>
        <p:nvPicPr>
          <p:cNvPr id="86" name="Picture 45" descr="rack_server_grey"/>
          <p:cNvPicPr>
            <a:picLocks noChangeAspect="1" noChangeArrowheads="1"/>
          </p:cNvPicPr>
          <p:nvPr/>
        </p:nvPicPr>
        <p:blipFill>
          <a:blip r:embed="rId4" cstate="print"/>
          <a:srcRect/>
          <a:stretch>
            <a:fillRect/>
          </a:stretch>
        </p:blipFill>
        <p:spPr bwMode="auto">
          <a:xfrm>
            <a:off x="6985000" y="5189538"/>
            <a:ext cx="719138" cy="436562"/>
          </a:xfrm>
          <a:prstGeom prst="rect">
            <a:avLst/>
          </a:prstGeom>
          <a:noFill/>
        </p:spPr>
      </p:pic>
      <p:pic>
        <p:nvPicPr>
          <p:cNvPr id="87" name="Picture 46" descr="rack_server_grey"/>
          <p:cNvPicPr>
            <a:picLocks noChangeAspect="1" noChangeArrowheads="1"/>
          </p:cNvPicPr>
          <p:nvPr/>
        </p:nvPicPr>
        <p:blipFill>
          <a:blip r:embed="rId4" cstate="print"/>
          <a:srcRect/>
          <a:stretch>
            <a:fillRect/>
          </a:stretch>
        </p:blipFill>
        <p:spPr bwMode="auto">
          <a:xfrm>
            <a:off x="7850188" y="5189538"/>
            <a:ext cx="719137" cy="436562"/>
          </a:xfrm>
          <a:prstGeom prst="rect">
            <a:avLst/>
          </a:prstGeom>
          <a:noFill/>
        </p:spPr>
      </p:pic>
      <p:pic>
        <p:nvPicPr>
          <p:cNvPr id="88" name="Picture 47" descr="rack_server_grey"/>
          <p:cNvPicPr>
            <a:picLocks noChangeAspect="1" noChangeArrowheads="1"/>
          </p:cNvPicPr>
          <p:nvPr/>
        </p:nvPicPr>
        <p:blipFill>
          <a:blip r:embed="rId4" cstate="print"/>
          <a:srcRect/>
          <a:stretch>
            <a:fillRect/>
          </a:stretch>
        </p:blipFill>
        <p:spPr bwMode="auto">
          <a:xfrm>
            <a:off x="6121400" y="5045075"/>
            <a:ext cx="719138" cy="436563"/>
          </a:xfrm>
          <a:prstGeom prst="rect">
            <a:avLst/>
          </a:prstGeom>
          <a:noFill/>
        </p:spPr>
      </p:pic>
      <p:pic>
        <p:nvPicPr>
          <p:cNvPr id="89" name="Picture 48" descr="rack_server_grey"/>
          <p:cNvPicPr>
            <a:picLocks noChangeAspect="1" noChangeArrowheads="1"/>
          </p:cNvPicPr>
          <p:nvPr/>
        </p:nvPicPr>
        <p:blipFill>
          <a:blip r:embed="rId4" cstate="print"/>
          <a:srcRect/>
          <a:stretch>
            <a:fillRect/>
          </a:stretch>
        </p:blipFill>
        <p:spPr bwMode="auto">
          <a:xfrm>
            <a:off x="6985000" y="5045075"/>
            <a:ext cx="719138" cy="436563"/>
          </a:xfrm>
          <a:prstGeom prst="rect">
            <a:avLst/>
          </a:prstGeom>
          <a:noFill/>
        </p:spPr>
      </p:pic>
      <p:pic>
        <p:nvPicPr>
          <p:cNvPr id="90" name="Picture 49" descr="rack_server_grey"/>
          <p:cNvPicPr>
            <a:picLocks noChangeAspect="1" noChangeArrowheads="1"/>
          </p:cNvPicPr>
          <p:nvPr/>
        </p:nvPicPr>
        <p:blipFill>
          <a:blip r:embed="rId4" cstate="print"/>
          <a:srcRect/>
          <a:stretch>
            <a:fillRect/>
          </a:stretch>
        </p:blipFill>
        <p:spPr bwMode="auto">
          <a:xfrm>
            <a:off x="7850188" y="5045075"/>
            <a:ext cx="719137" cy="436563"/>
          </a:xfrm>
          <a:prstGeom prst="rect">
            <a:avLst/>
          </a:prstGeom>
          <a:noFill/>
        </p:spPr>
      </p:pic>
      <p:sp>
        <p:nvSpPr>
          <p:cNvPr id="91" name="Text Box 50"/>
          <p:cNvSpPr txBox="1">
            <a:spLocks noChangeArrowheads="1"/>
          </p:cNvSpPr>
          <p:nvPr/>
        </p:nvSpPr>
        <p:spPr bwMode="auto">
          <a:xfrm>
            <a:off x="6227763" y="6178550"/>
            <a:ext cx="1368425" cy="274638"/>
          </a:xfrm>
          <a:prstGeom prst="rect">
            <a:avLst/>
          </a:prstGeom>
          <a:noFill/>
          <a:ln w="9525">
            <a:noFill/>
            <a:miter lim="800000"/>
            <a:headEnd/>
            <a:tailEnd/>
          </a:ln>
          <a:effectLst/>
        </p:spPr>
        <p:txBody>
          <a:bodyPr lIns="0" rIns="0">
            <a:spAutoFit/>
          </a:bodyPr>
          <a:lstStyle/>
          <a:p>
            <a:pPr algn="ctr"/>
            <a:r>
              <a:rPr lang="en-GB" sz="1200" b="1">
                <a:solidFill>
                  <a:schemeClr val="tx1"/>
                </a:solidFill>
                <a:latin typeface="Calibri" pitchFamily="34" charset="0"/>
              </a:rPr>
              <a:t>Racked Servers</a:t>
            </a:r>
          </a:p>
        </p:txBody>
      </p:sp>
      <p:cxnSp>
        <p:nvCxnSpPr>
          <p:cNvPr id="92" name="AutoShape 51"/>
          <p:cNvCxnSpPr>
            <a:cxnSpLocks noChangeShapeType="1"/>
            <a:stCxn id="114" idx="2"/>
            <a:endCxn id="54" idx="0"/>
          </p:cNvCxnSpPr>
          <p:nvPr/>
        </p:nvCxnSpPr>
        <p:spPr bwMode="auto">
          <a:xfrm rot="16200000" flipH="1">
            <a:off x="5284782" y="4660394"/>
            <a:ext cx="626291" cy="35710"/>
          </a:xfrm>
          <a:prstGeom prst="curvedConnector3">
            <a:avLst>
              <a:gd name="adj1" fmla="val 50000"/>
            </a:avLst>
          </a:prstGeom>
          <a:noFill/>
          <a:ln w="38100">
            <a:solidFill>
              <a:schemeClr val="bg2"/>
            </a:solidFill>
            <a:round/>
            <a:headEnd/>
            <a:tailEnd/>
          </a:ln>
          <a:effectLst/>
        </p:spPr>
      </p:cxnSp>
      <p:cxnSp>
        <p:nvCxnSpPr>
          <p:cNvPr id="93" name="AutoShape 52"/>
          <p:cNvCxnSpPr>
            <a:cxnSpLocks noChangeShapeType="1"/>
            <a:stCxn id="115" idx="2"/>
            <a:endCxn id="48" idx="0"/>
          </p:cNvCxnSpPr>
          <p:nvPr/>
        </p:nvCxnSpPr>
        <p:spPr bwMode="auto">
          <a:xfrm rot="16200000" flipH="1">
            <a:off x="6148630" y="4660642"/>
            <a:ext cx="626291" cy="35214"/>
          </a:xfrm>
          <a:prstGeom prst="curvedConnector3">
            <a:avLst>
              <a:gd name="adj1" fmla="val 50000"/>
            </a:avLst>
          </a:prstGeom>
          <a:noFill/>
          <a:ln w="38100">
            <a:solidFill>
              <a:schemeClr val="bg2"/>
            </a:solidFill>
            <a:round/>
            <a:headEnd/>
            <a:tailEnd/>
          </a:ln>
          <a:effectLst/>
        </p:spPr>
      </p:cxnSp>
      <p:cxnSp>
        <p:nvCxnSpPr>
          <p:cNvPr id="94" name="AutoShape 53"/>
          <p:cNvCxnSpPr>
            <a:cxnSpLocks noChangeShapeType="1"/>
            <a:stCxn id="116" idx="2"/>
            <a:endCxn id="49" idx="0"/>
          </p:cNvCxnSpPr>
          <p:nvPr/>
        </p:nvCxnSpPr>
        <p:spPr bwMode="auto">
          <a:xfrm>
            <a:off x="7308264" y="4365104"/>
            <a:ext cx="36305" cy="626291"/>
          </a:xfrm>
          <a:prstGeom prst="straightConnector1">
            <a:avLst/>
          </a:prstGeom>
          <a:noFill/>
          <a:ln w="38100">
            <a:solidFill>
              <a:schemeClr val="bg2"/>
            </a:solidFill>
            <a:round/>
            <a:headEnd/>
            <a:tailEnd/>
          </a:ln>
          <a:effectLst/>
        </p:spPr>
      </p:cxnSp>
      <p:cxnSp>
        <p:nvCxnSpPr>
          <p:cNvPr id="95" name="AutoShape 54"/>
          <p:cNvCxnSpPr>
            <a:cxnSpLocks noChangeShapeType="1"/>
            <a:stCxn id="117" idx="2"/>
            <a:endCxn id="53" idx="1"/>
          </p:cNvCxnSpPr>
          <p:nvPr/>
        </p:nvCxnSpPr>
        <p:spPr bwMode="auto">
          <a:xfrm>
            <a:off x="8172360" y="4365104"/>
            <a:ext cx="37397" cy="576784"/>
          </a:xfrm>
          <a:prstGeom prst="straightConnector1">
            <a:avLst/>
          </a:prstGeom>
          <a:noFill/>
          <a:ln w="38100">
            <a:solidFill>
              <a:schemeClr val="bg2"/>
            </a:solidFill>
            <a:round/>
            <a:headEnd/>
            <a:tailEnd/>
          </a:ln>
          <a:effectLst/>
        </p:spPr>
      </p:cxnSp>
      <p:sp>
        <p:nvSpPr>
          <p:cNvPr id="96" name="Text Box 55"/>
          <p:cNvSpPr txBox="1">
            <a:spLocks noChangeArrowheads="1"/>
          </p:cNvSpPr>
          <p:nvPr/>
        </p:nvSpPr>
        <p:spPr bwMode="auto">
          <a:xfrm>
            <a:off x="4662488" y="1988840"/>
            <a:ext cx="1439862" cy="584776"/>
          </a:xfrm>
          <a:prstGeom prst="rect">
            <a:avLst/>
          </a:prstGeom>
          <a:noFill/>
          <a:ln w="9525">
            <a:noFill/>
            <a:miter lim="800000"/>
            <a:headEnd/>
            <a:tailEnd/>
          </a:ln>
          <a:effectLst/>
        </p:spPr>
        <p:txBody>
          <a:bodyPr lIns="0" rIns="0">
            <a:spAutoFit/>
          </a:bodyPr>
          <a:lstStyle/>
          <a:p>
            <a:pPr algn="ctr"/>
            <a:r>
              <a:rPr lang="en-GB" sz="1600" b="1" dirty="0" smtClean="0">
                <a:solidFill>
                  <a:schemeClr val="tx1"/>
                </a:solidFill>
                <a:latin typeface="Calibri" pitchFamily="34" charset="0"/>
              </a:rPr>
              <a:t>Horizontal</a:t>
            </a:r>
          </a:p>
          <a:p>
            <a:pPr algn="ctr"/>
            <a:r>
              <a:rPr lang="en-GB" sz="1600" b="1" dirty="0" smtClean="0">
                <a:latin typeface="Calibri" pitchFamily="34" charset="0"/>
              </a:rPr>
              <a:t>Chassis</a:t>
            </a:r>
            <a:endParaRPr lang="en-GB" sz="1600" b="1" dirty="0">
              <a:solidFill>
                <a:schemeClr val="tx1"/>
              </a:solidFill>
              <a:latin typeface="Calibri" pitchFamily="34" charset="0"/>
            </a:endParaRPr>
          </a:p>
        </p:txBody>
      </p:sp>
      <p:sp>
        <p:nvSpPr>
          <p:cNvPr id="97" name="Text Box 56"/>
          <p:cNvSpPr txBox="1">
            <a:spLocks noChangeArrowheads="1"/>
          </p:cNvSpPr>
          <p:nvPr/>
        </p:nvSpPr>
        <p:spPr bwMode="auto">
          <a:xfrm>
            <a:off x="7812088" y="2576513"/>
            <a:ext cx="1260475"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High-capacity</a:t>
            </a:r>
          </a:p>
          <a:p>
            <a:pPr algn="ctr"/>
            <a:r>
              <a:rPr lang="en-GB" sz="1000" b="1" dirty="0">
                <a:solidFill>
                  <a:srgbClr val="CC0000"/>
                </a:solidFill>
                <a:latin typeface="Calibri" pitchFamily="34" charset="0"/>
              </a:rPr>
              <a:t>Stacking &amp; Uplinks</a:t>
            </a:r>
          </a:p>
        </p:txBody>
      </p:sp>
      <p:sp>
        <p:nvSpPr>
          <p:cNvPr id="98" name="Text Box 57"/>
          <p:cNvSpPr txBox="1">
            <a:spLocks noChangeArrowheads="1"/>
          </p:cNvSpPr>
          <p:nvPr/>
        </p:nvSpPr>
        <p:spPr bwMode="auto">
          <a:xfrm>
            <a:off x="8137525" y="4522788"/>
            <a:ext cx="827088"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Flexible</a:t>
            </a:r>
          </a:p>
          <a:p>
            <a:pPr algn="ctr"/>
            <a:r>
              <a:rPr lang="en-GB" sz="1000" b="1" dirty="0">
                <a:solidFill>
                  <a:srgbClr val="CC0000"/>
                </a:solidFill>
                <a:latin typeface="Calibri" pitchFamily="34" charset="0"/>
              </a:rPr>
              <a:t>designs</a:t>
            </a:r>
          </a:p>
        </p:txBody>
      </p:sp>
      <p:sp>
        <p:nvSpPr>
          <p:cNvPr id="99" name="Text Box 58"/>
          <p:cNvSpPr txBox="1">
            <a:spLocks noChangeArrowheads="1"/>
          </p:cNvSpPr>
          <p:nvPr/>
        </p:nvSpPr>
        <p:spPr bwMode="auto">
          <a:xfrm>
            <a:off x="4572000" y="2600077"/>
            <a:ext cx="1042988"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Space</a:t>
            </a:r>
          </a:p>
          <a:p>
            <a:pPr algn="ctr"/>
            <a:r>
              <a:rPr lang="en-GB" sz="1000" b="1" dirty="0">
                <a:solidFill>
                  <a:srgbClr val="CC0000"/>
                </a:solidFill>
                <a:latin typeface="Calibri" pitchFamily="34" charset="0"/>
              </a:rPr>
              <a:t>efficient</a:t>
            </a:r>
          </a:p>
        </p:txBody>
      </p:sp>
      <p:cxnSp>
        <p:nvCxnSpPr>
          <p:cNvPr id="104" name="AutoShape 63"/>
          <p:cNvCxnSpPr>
            <a:cxnSpLocks noChangeShapeType="1"/>
            <a:stCxn id="26" idx="1"/>
          </p:cNvCxnSpPr>
          <p:nvPr/>
        </p:nvCxnSpPr>
        <p:spPr bwMode="auto">
          <a:xfrm rot="5400000" flipH="1">
            <a:off x="6546057" y="2247106"/>
            <a:ext cx="374650" cy="360363"/>
          </a:xfrm>
          <a:prstGeom prst="curvedConnector3">
            <a:avLst>
              <a:gd name="adj1" fmla="val 50000"/>
            </a:avLst>
          </a:prstGeom>
          <a:noFill/>
          <a:ln w="38100">
            <a:solidFill>
              <a:schemeClr val="bg2"/>
            </a:solidFill>
            <a:round/>
            <a:headEnd/>
            <a:tailEnd/>
          </a:ln>
          <a:effectLst/>
        </p:spPr>
      </p:cxnSp>
      <p:cxnSp>
        <p:nvCxnSpPr>
          <p:cNvPr id="105" name="AutoShape 64"/>
          <p:cNvCxnSpPr>
            <a:cxnSpLocks noChangeShapeType="1"/>
            <a:stCxn id="26" idx="1"/>
          </p:cNvCxnSpPr>
          <p:nvPr/>
        </p:nvCxnSpPr>
        <p:spPr bwMode="auto">
          <a:xfrm rot="16200000">
            <a:off x="6906419" y="2247107"/>
            <a:ext cx="374650" cy="360362"/>
          </a:xfrm>
          <a:prstGeom prst="curvedConnector3">
            <a:avLst>
              <a:gd name="adj1" fmla="val 50000"/>
            </a:avLst>
          </a:prstGeom>
          <a:noFill/>
          <a:ln w="38100">
            <a:solidFill>
              <a:schemeClr val="bg2"/>
            </a:solidFill>
            <a:round/>
            <a:headEnd/>
            <a:tailEnd/>
          </a:ln>
          <a:effectLst/>
        </p:spPr>
      </p:cxnSp>
      <p:sp>
        <p:nvSpPr>
          <p:cNvPr id="106" name="Text Box 65"/>
          <p:cNvSpPr txBox="1">
            <a:spLocks noChangeArrowheads="1"/>
          </p:cNvSpPr>
          <p:nvPr/>
        </p:nvSpPr>
        <p:spPr bwMode="auto">
          <a:xfrm>
            <a:off x="7524626" y="1844824"/>
            <a:ext cx="1439862" cy="274638"/>
          </a:xfrm>
          <a:prstGeom prst="rect">
            <a:avLst/>
          </a:prstGeom>
          <a:noFill/>
          <a:ln w="9525">
            <a:noFill/>
            <a:miter lim="800000"/>
            <a:headEnd/>
            <a:tailEnd/>
          </a:ln>
          <a:effectLst/>
        </p:spPr>
        <p:txBody>
          <a:bodyPr lIns="0" rIns="0">
            <a:spAutoFit/>
          </a:bodyPr>
          <a:lstStyle/>
          <a:p>
            <a:pPr algn="ctr"/>
            <a:r>
              <a:rPr lang="en-GB" sz="1200" b="1" dirty="0">
                <a:solidFill>
                  <a:schemeClr val="tx1"/>
                </a:solidFill>
                <a:latin typeface="Calibri" pitchFamily="34" charset="0"/>
              </a:rPr>
              <a:t>Virtualized Core</a:t>
            </a:r>
          </a:p>
        </p:txBody>
      </p:sp>
      <p:pic>
        <p:nvPicPr>
          <p:cNvPr id="107" name="Picture 66" descr="rack_server_grey"/>
          <p:cNvPicPr>
            <a:picLocks noChangeAspect="1" noChangeArrowheads="1"/>
          </p:cNvPicPr>
          <p:nvPr/>
        </p:nvPicPr>
        <p:blipFill>
          <a:blip r:embed="rId4" cstate="print"/>
          <a:srcRect/>
          <a:stretch>
            <a:fillRect/>
          </a:stretch>
        </p:blipFill>
        <p:spPr bwMode="auto">
          <a:xfrm>
            <a:off x="5257800" y="5045075"/>
            <a:ext cx="719138" cy="436563"/>
          </a:xfrm>
          <a:prstGeom prst="rect">
            <a:avLst/>
          </a:prstGeom>
          <a:noFill/>
        </p:spPr>
      </p:pic>
      <p:pic>
        <p:nvPicPr>
          <p:cNvPr id="109" name="Picture 17" descr="small-l3-switch_corp_red"/>
          <p:cNvPicPr>
            <a:picLocks noChangeAspect="1" noChangeArrowheads="1"/>
          </p:cNvPicPr>
          <p:nvPr/>
        </p:nvPicPr>
        <p:blipFill>
          <a:blip r:embed="rId5" cstate="print"/>
          <a:srcRect/>
          <a:stretch>
            <a:fillRect/>
          </a:stretch>
        </p:blipFill>
        <p:spPr bwMode="auto">
          <a:xfrm>
            <a:off x="5220072" y="3138741"/>
            <a:ext cx="720000" cy="506283"/>
          </a:xfrm>
          <a:prstGeom prst="rect">
            <a:avLst/>
          </a:prstGeom>
          <a:noFill/>
          <a:ln w="9525">
            <a:noFill/>
            <a:miter lim="800000"/>
            <a:headEnd/>
            <a:tailEnd/>
          </a:ln>
        </p:spPr>
      </p:pic>
      <p:pic>
        <p:nvPicPr>
          <p:cNvPr id="110" name="Picture 17" descr="small-l3-switch_corp_red"/>
          <p:cNvPicPr>
            <a:picLocks noChangeAspect="1" noChangeArrowheads="1"/>
          </p:cNvPicPr>
          <p:nvPr/>
        </p:nvPicPr>
        <p:blipFill>
          <a:blip r:embed="rId5" cstate="print"/>
          <a:srcRect/>
          <a:stretch>
            <a:fillRect/>
          </a:stretch>
        </p:blipFill>
        <p:spPr bwMode="auto">
          <a:xfrm>
            <a:off x="6084168" y="3138741"/>
            <a:ext cx="720000" cy="506283"/>
          </a:xfrm>
          <a:prstGeom prst="rect">
            <a:avLst/>
          </a:prstGeom>
          <a:noFill/>
          <a:ln w="9525">
            <a:noFill/>
            <a:miter lim="800000"/>
            <a:headEnd/>
            <a:tailEnd/>
          </a:ln>
        </p:spPr>
      </p:pic>
      <p:pic>
        <p:nvPicPr>
          <p:cNvPr id="111" name="Picture 17" descr="small-l3-switch_corp_red"/>
          <p:cNvPicPr>
            <a:picLocks noChangeAspect="1" noChangeArrowheads="1"/>
          </p:cNvPicPr>
          <p:nvPr/>
        </p:nvPicPr>
        <p:blipFill>
          <a:blip r:embed="rId5" cstate="print"/>
          <a:srcRect/>
          <a:stretch>
            <a:fillRect/>
          </a:stretch>
        </p:blipFill>
        <p:spPr bwMode="auto">
          <a:xfrm>
            <a:off x="6948264" y="3138741"/>
            <a:ext cx="720000" cy="506283"/>
          </a:xfrm>
          <a:prstGeom prst="rect">
            <a:avLst/>
          </a:prstGeom>
          <a:noFill/>
          <a:ln w="9525">
            <a:noFill/>
            <a:miter lim="800000"/>
            <a:headEnd/>
            <a:tailEnd/>
          </a:ln>
        </p:spPr>
      </p:pic>
      <p:pic>
        <p:nvPicPr>
          <p:cNvPr id="112" name="Picture 17" descr="small-l3-switch_corp_red"/>
          <p:cNvPicPr>
            <a:picLocks noChangeAspect="1" noChangeArrowheads="1"/>
          </p:cNvPicPr>
          <p:nvPr/>
        </p:nvPicPr>
        <p:blipFill>
          <a:blip r:embed="rId5" cstate="print"/>
          <a:srcRect/>
          <a:stretch>
            <a:fillRect/>
          </a:stretch>
        </p:blipFill>
        <p:spPr bwMode="auto">
          <a:xfrm>
            <a:off x="7812360" y="3138741"/>
            <a:ext cx="720000" cy="506283"/>
          </a:xfrm>
          <a:prstGeom prst="rect">
            <a:avLst/>
          </a:prstGeom>
          <a:noFill/>
          <a:ln w="9525">
            <a:noFill/>
            <a:miter lim="800000"/>
            <a:headEnd/>
            <a:tailEnd/>
          </a:ln>
        </p:spPr>
      </p:pic>
      <p:pic>
        <p:nvPicPr>
          <p:cNvPr id="114" name="Picture 17" descr="small-l3-switch_corp_red"/>
          <p:cNvPicPr>
            <a:picLocks noChangeAspect="1" noChangeArrowheads="1"/>
          </p:cNvPicPr>
          <p:nvPr/>
        </p:nvPicPr>
        <p:blipFill>
          <a:blip r:embed="rId5" cstate="print"/>
          <a:srcRect/>
          <a:stretch>
            <a:fillRect/>
          </a:stretch>
        </p:blipFill>
        <p:spPr bwMode="auto">
          <a:xfrm>
            <a:off x="5220072" y="3858821"/>
            <a:ext cx="720000" cy="506283"/>
          </a:xfrm>
          <a:prstGeom prst="rect">
            <a:avLst/>
          </a:prstGeom>
          <a:noFill/>
          <a:ln w="9525">
            <a:noFill/>
            <a:miter lim="800000"/>
            <a:headEnd/>
            <a:tailEnd/>
          </a:ln>
        </p:spPr>
      </p:pic>
      <p:pic>
        <p:nvPicPr>
          <p:cNvPr id="115" name="Picture 17" descr="small-l3-switch_corp_red"/>
          <p:cNvPicPr>
            <a:picLocks noChangeAspect="1" noChangeArrowheads="1"/>
          </p:cNvPicPr>
          <p:nvPr/>
        </p:nvPicPr>
        <p:blipFill>
          <a:blip r:embed="rId5" cstate="print"/>
          <a:srcRect/>
          <a:stretch>
            <a:fillRect/>
          </a:stretch>
        </p:blipFill>
        <p:spPr bwMode="auto">
          <a:xfrm>
            <a:off x="6084168" y="3858821"/>
            <a:ext cx="720000" cy="506283"/>
          </a:xfrm>
          <a:prstGeom prst="rect">
            <a:avLst/>
          </a:prstGeom>
          <a:noFill/>
          <a:ln w="9525">
            <a:noFill/>
            <a:miter lim="800000"/>
            <a:headEnd/>
            <a:tailEnd/>
          </a:ln>
        </p:spPr>
      </p:pic>
      <p:pic>
        <p:nvPicPr>
          <p:cNvPr id="116" name="Picture 17" descr="small-l3-switch_corp_red"/>
          <p:cNvPicPr>
            <a:picLocks noChangeAspect="1" noChangeArrowheads="1"/>
          </p:cNvPicPr>
          <p:nvPr/>
        </p:nvPicPr>
        <p:blipFill>
          <a:blip r:embed="rId5" cstate="print"/>
          <a:srcRect/>
          <a:stretch>
            <a:fillRect/>
          </a:stretch>
        </p:blipFill>
        <p:spPr bwMode="auto">
          <a:xfrm>
            <a:off x="6948264" y="3858821"/>
            <a:ext cx="720000" cy="506283"/>
          </a:xfrm>
          <a:prstGeom prst="rect">
            <a:avLst/>
          </a:prstGeom>
          <a:noFill/>
          <a:ln w="9525">
            <a:noFill/>
            <a:miter lim="800000"/>
            <a:headEnd/>
            <a:tailEnd/>
          </a:ln>
        </p:spPr>
      </p:pic>
      <p:pic>
        <p:nvPicPr>
          <p:cNvPr id="117" name="Picture 17" descr="small-l3-switch_corp_red"/>
          <p:cNvPicPr>
            <a:picLocks noChangeAspect="1" noChangeArrowheads="1"/>
          </p:cNvPicPr>
          <p:nvPr/>
        </p:nvPicPr>
        <p:blipFill>
          <a:blip r:embed="rId5" cstate="print"/>
          <a:srcRect/>
          <a:stretch>
            <a:fillRect/>
          </a:stretch>
        </p:blipFill>
        <p:spPr bwMode="auto">
          <a:xfrm>
            <a:off x="7812360" y="3858821"/>
            <a:ext cx="720000" cy="506283"/>
          </a:xfrm>
          <a:prstGeom prst="rect">
            <a:avLst/>
          </a:prstGeom>
          <a:noFill/>
          <a:ln w="9525">
            <a:noFill/>
            <a:miter lim="800000"/>
            <a:headEnd/>
            <a:tailEnd/>
          </a:ln>
        </p:spPr>
      </p:pic>
      <p:pic>
        <p:nvPicPr>
          <p:cNvPr id="118" name="Picture 17" descr="l3_switch_corp_red"/>
          <p:cNvPicPr>
            <a:picLocks noChangeArrowheads="1"/>
          </p:cNvPicPr>
          <p:nvPr/>
        </p:nvPicPr>
        <p:blipFill>
          <a:blip r:embed="rId6" cstate="print">
            <a:duotone>
              <a:schemeClr val="bg2">
                <a:shade val="45000"/>
                <a:satMod val="135000"/>
              </a:schemeClr>
              <a:prstClr val="white"/>
            </a:duotone>
          </a:blip>
          <a:srcRect/>
          <a:stretch>
            <a:fillRect/>
          </a:stretch>
        </p:blipFill>
        <p:spPr bwMode="auto">
          <a:xfrm>
            <a:off x="6228184" y="1628800"/>
            <a:ext cx="1440160" cy="719782"/>
          </a:xfrm>
          <a:prstGeom prst="rect">
            <a:avLst/>
          </a:prstGeom>
          <a:noFill/>
        </p:spPr>
      </p:pic>
    </p:spTree>
    <p:extLst>
      <p:ext uri="{BB962C8B-B14F-4D97-AF65-F5344CB8AC3E}">
        <p14:creationId xmlns:p14="http://schemas.microsoft.com/office/powerpoint/2010/main" val="141205256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Effect transition="in" filter="fade">
                                      <p:cBhvr>
                                        <p:cTn id="59" dur="500"/>
                                        <p:tgtEl>
                                          <p:spTgt spid="68"/>
                                        </p:tgtEl>
                                      </p:cBhvr>
                                    </p:animEffect>
                                  </p:childTnLst>
                                </p:cTn>
                              </p:par>
                              <p:par>
                                <p:cTn id="60" presetID="53" presetClass="entr" presetSubtype="0"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par>
                                <p:cTn id="65" presetID="53" presetClass="entr" presetSubtype="0"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par>
                                <p:cTn id="70" presetID="53" presetClass="entr" presetSubtype="0"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par>
                                <p:cTn id="75" presetID="53" presetClass="entr" presetSubtype="0"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
                                          </p:val>
                                        </p:tav>
                                        <p:tav tm="100000">
                                          <p:val>
                                            <p:strVal val="#ppt_w"/>
                                          </p:val>
                                        </p:tav>
                                      </p:tavLst>
                                    </p:anim>
                                    <p:anim calcmode="lin" valueType="num">
                                      <p:cBhvr>
                                        <p:cTn id="78" dur="500" fill="hold"/>
                                        <p:tgtEl>
                                          <p:spTgt spid="72"/>
                                        </p:tgtEl>
                                        <p:attrNameLst>
                                          <p:attrName>ppt_h</p:attrName>
                                        </p:attrNameLst>
                                      </p:cBhvr>
                                      <p:tavLst>
                                        <p:tav tm="0">
                                          <p:val>
                                            <p:fltVal val="0"/>
                                          </p:val>
                                        </p:tav>
                                        <p:tav tm="100000">
                                          <p:val>
                                            <p:strVal val="#ppt_h"/>
                                          </p:val>
                                        </p:tav>
                                      </p:tavLst>
                                    </p:anim>
                                    <p:animEffect transition="in" filter="fade">
                                      <p:cBhvr>
                                        <p:cTn id="79" dur="500"/>
                                        <p:tgtEl>
                                          <p:spTgt spid="72"/>
                                        </p:tgtEl>
                                      </p:cBhvr>
                                    </p:animEffect>
                                  </p:childTnLst>
                                </p:cTn>
                              </p:par>
                              <p:par>
                                <p:cTn id="80" presetID="53" presetClass="entr" presetSubtype="0" fill="hold" nodeType="withEffect">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cBhvr>
                                        <p:cTn id="82" dur="500" fill="hold"/>
                                        <p:tgtEl>
                                          <p:spTgt spid="73"/>
                                        </p:tgtEl>
                                        <p:attrNameLst>
                                          <p:attrName>ppt_w</p:attrName>
                                        </p:attrNameLst>
                                      </p:cBhvr>
                                      <p:tavLst>
                                        <p:tav tm="0">
                                          <p:val>
                                            <p:fltVal val="0"/>
                                          </p:val>
                                        </p:tav>
                                        <p:tav tm="100000">
                                          <p:val>
                                            <p:strVal val="#ppt_w"/>
                                          </p:val>
                                        </p:tav>
                                      </p:tavLst>
                                    </p:anim>
                                    <p:anim calcmode="lin" valueType="num">
                                      <p:cBhvr>
                                        <p:cTn id="83" dur="500" fill="hold"/>
                                        <p:tgtEl>
                                          <p:spTgt spid="73"/>
                                        </p:tgtEl>
                                        <p:attrNameLst>
                                          <p:attrName>ppt_h</p:attrName>
                                        </p:attrNameLst>
                                      </p:cBhvr>
                                      <p:tavLst>
                                        <p:tav tm="0">
                                          <p:val>
                                            <p:fltVal val="0"/>
                                          </p:val>
                                        </p:tav>
                                        <p:tav tm="100000">
                                          <p:val>
                                            <p:strVal val="#ppt_h"/>
                                          </p:val>
                                        </p:tav>
                                      </p:tavLst>
                                    </p:anim>
                                    <p:animEffect transition="in" filter="fade">
                                      <p:cBhvr>
                                        <p:cTn id="84" dur="500"/>
                                        <p:tgtEl>
                                          <p:spTgt spid="73"/>
                                        </p:tgtEl>
                                      </p:cBhvr>
                                    </p:animEffect>
                                  </p:childTnLst>
                                </p:cTn>
                              </p:par>
                              <p:par>
                                <p:cTn id="85" presetID="53" presetClass="entr" presetSubtype="0" fill="hold" nodeType="with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childTnLst>
                                </p:cTn>
                              </p:par>
                              <p:par>
                                <p:cTn id="90" presetID="53" presetClass="entr" presetSubtype="0" fill="hold" nodeType="withEffect">
                                  <p:stCondLst>
                                    <p:cond delay="0"/>
                                  </p:stCondLst>
                                  <p:childTnLst>
                                    <p:set>
                                      <p:cBhvr>
                                        <p:cTn id="91" dur="1" fill="hold">
                                          <p:stCondLst>
                                            <p:cond delay="0"/>
                                          </p:stCondLst>
                                        </p:cTn>
                                        <p:tgtEl>
                                          <p:spTgt spid="75"/>
                                        </p:tgtEl>
                                        <p:attrNameLst>
                                          <p:attrName>style.visibility</p:attrName>
                                        </p:attrNameLst>
                                      </p:cBhvr>
                                      <p:to>
                                        <p:strVal val="visible"/>
                                      </p:to>
                                    </p:set>
                                    <p:anim calcmode="lin" valueType="num">
                                      <p:cBhvr>
                                        <p:cTn id="92" dur="500" fill="hold"/>
                                        <p:tgtEl>
                                          <p:spTgt spid="75"/>
                                        </p:tgtEl>
                                        <p:attrNameLst>
                                          <p:attrName>ppt_w</p:attrName>
                                        </p:attrNameLst>
                                      </p:cBhvr>
                                      <p:tavLst>
                                        <p:tav tm="0">
                                          <p:val>
                                            <p:fltVal val="0"/>
                                          </p:val>
                                        </p:tav>
                                        <p:tav tm="100000">
                                          <p:val>
                                            <p:strVal val="#ppt_w"/>
                                          </p:val>
                                        </p:tav>
                                      </p:tavLst>
                                    </p:anim>
                                    <p:anim calcmode="lin" valueType="num">
                                      <p:cBhvr>
                                        <p:cTn id="93" dur="500" fill="hold"/>
                                        <p:tgtEl>
                                          <p:spTgt spid="75"/>
                                        </p:tgtEl>
                                        <p:attrNameLst>
                                          <p:attrName>ppt_h</p:attrName>
                                        </p:attrNameLst>
                                      </p:cBhvr>
                                      <p:tavLst>
                                        <p:tav tm="0">
                                          <p:val>
                                            <p:fltVal val="0"/>
                                          </p:val>
                                        </p:tav>
                                        <p:tav tm="100000">
                                          <p:val>
                                            <p:strVal val="#ppt_h"/>
                                          </p:val>
                                        </p:tav>
                                      </p:tavLst>
                                    </p:anim>
                                    <p:animEffect transition="in" filter="fade">
                                      <p:cBhvr>
                                        <p:cTn id="94" dur="500"/>
                                        <p:tgtEl>
                                          <p:spTgt spid="75"/>
                                        </p:tgtEl>
                                      </p:cBhvr>
                                    </p:animEffect>
                                  </p:childTnLst>
                                </p:cTn>
                              </p:par>
                              <p:par>
                                <p:cTn id="95" presetID="53" presetClass="entr" presetSubtype="0"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p:cTn id="97" dur="500" fill="hold"/>
                                        <p:tgtEl>
                                          <p:spTgt spid="76"/>
                                        </p:tgtEl>
                                        <p:attrNameLst>
                                          <p:attrName>ppt_w</p:attrName>
                                        </p:attrNameLst>
                                      </p:cBhvr>
                                      <p:tavLst>
                                        <p:tav tm="0">
                                          <p:val>
                                            <p:fltVal val="0"/>
                                          </p:val>
                                        </p:tav>
                                        <p:tav tm="100000">
                                          <p:val>
                                            <p:strVal val="#ppt_w"/>
                                          </p:val>
                                        </p:tav>
                                      </p:tavLst>
                                    </p:anim>
                                    <p:anim calcmode="lin" valueType="num">
                                      <p:cBhvr>
                                        <p:cTn id="98" dur="500" fill="hold"/>
                                        <p:tgtEl>
                                          <p:spTgt spid="76"/>
                                        </p:tgtEl>
                                        <p:attrNameLst>
                                          <p:attrName>ppt_h</p:attrName>
                                        </p:attrNameLst>
                                      </p:cBhvr>
                                      <p:tavLst>
                                        <p:tav tm="0">
                                          <p:val>
                                            <p:fltVal val="0"/>
                                          </p:val>
                                        </p:tav>
                                        <p:tav tm="100000">
                                          <p:val>
                                            <p:strVal val="#ppt_h"/>
                                          </p:val>
                                        </p:tav>
                                      </p:tavLst>
                                    </p:anim>
                                    <p:animEffect transition="in" filter="fade">
                                      <p:cBhvr>
                                        <p:cTn id="99" dur="500"/>
                                        <p:tgtEl>
                                          <p:spTgt spid="76"/>
                                        </p:tgtEl>
                                      </p:cBhvr>
                                    </p:animEffect>
                                  </p:childTnLst>
                                </p:cTn>
                              </p:par>
                              <p:par>
                                <p:cTn id="100" presetID="53" presetClass="entr" presetSubtype="0"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childTnLst>
                                </p:cTn>
                              </p:par>
                              <p:par>
                                <p:cTn id="105" presetID="53" presetClass="entr" presetSubtype="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anim calcmode="lin" valueType="num">
                                      <p:cBhvr>
                                        <p:cTn id="107" dur="500" fill="hold"/>
                                        <p:tgtEl>
                                          <p:spTgt spid="78"/>
                                        </p:tgtEl>
                                        <p:attrNameLst>
                                          <p:attrName>ppt_w</p:attrName>
                                        </p:attrNameLst>
                                      </p:cBhvr>
                                      <p:tavLst>
                                        <p:tav tm="0">
                                          <p:val>
                                            <p:fltVal val="0"/>
                                          </p:val>
                                        </p:tav>
                                        <p:tav tm="100000">
                                          <p:val>
                                            <p:strVal val="#ppt_w"/>
                                          </p:val>
                                        </p:tav>
                                      </p:tavLst>
                                    </p:anim>
                                    <p:anim calcmode="lin" valueType="num">
                                      <p:cBhvr>
                                        <p:cTn id="108" dur="500" fill="hold"/>
                                        <p:tgtEl>
                                          <p:spTgt spid="78"/>
                                        </p:tgtEl>
                                        <p:attrNameLst>
                                          <p:attrName>ppt_h</p:attrName>
                                        </p:attrNameLst>
                                      </p:cBhvr>
                                      <p:tavLst>
                                        <p:tav tm="0">
                                          <p:val>
                                            <p:fltVal val="0"/>
                                          </p:val>
                                        </p:tav>
                                        <p:tav tm="100000">
                                          <p:val>
                                            <p:strVal val="#ppt_h"/>
                                          </p:val>
                                        </p:tav>
                                      </p:tavLst>
                                    </p:anim>
                                    <p:animEffect transition="in" filter="fade">
                                      <p:cBhvr>
                                        <p:cTn id="109" dur="500"/>
                                        <p:tgtEl>
                                          <p:spTgt spid="78"/>
                                        </p:tgtEl>
                                      </p:cBhvr>
                                    </p:animEffect>
                                  </p:childTnLst>
                                </p:cTn>
                              </p:par>
                              <p:par>
                                <p:cTn id="110" presetID="53" presetClass="entr" presetSubtype="0" fill="hold" nodeType="with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p:cTn id="112" dur="500" fill="hold"/>
                                        <p:tgtEl>
                                          <p:spTgt spid="79"/>
                                        </p:tgtEl>
                                        <p:attrNameLst>
                                          <p:attrName>ppt_w</p:attrName>
                                        </p:attrNameLst>
                                      </p:cBhvr>
                                      <p:tavLst>
                                        <p:tav tm="0">
                                          <p:val>
                                            <p:fltVal val="0"/>
                                          </p:val>
                                        </p:tav>
                                        <p:tav tm="100000">
                                          <p:val>
                                            <p:strVal val="#ppt_w"/>
                                          </p:val>
                                        </p:tav>
                                      </p:tavLst>
                                    </p:anim>
                                    <p:anim calcmode="lin" valueType="num">
                                      <p:cBhvr>
                                        <p:cTn id="113" dur="500" fill="hold"/>
                                        <p:tgtEl>
                                          <p:spTgt spid="79"/>
                                        </p:tgtEl>
                                        <p:attrNameLst>
                                          <p:attrName>ppt_h</p:attrName>
                                        </p:attrNameLst>
                                      </p:cBhvr>
                                      <p:tavLst>
                                        <p:tav tm="0">
                                          <p:val>
                                            <p:fltVal val="0"/>
                                          </p:val>
                                        </p:tav>
                                        <p:tav tm="100000">
                                          <p:val>
                                            <p:strVal val="#ppt_h"/>
                                          </p:val>
                                        </p:tav>
                                      </p:tavLst>
                                    </p:anim>
                                    <p:animEffect transition="in" filter="fade">
                                      <p:cBhvr>
                                        <p:cTn id="114" dur="500"/>
                                        <p:tgtEl>
                                          <p:spTgt spid="79"/>
                                        </p:tgtEl>
                                      </p:cBhvr>
                                    </p:animEffect>
                                  </p:childTnLst>
                                </p:cTn>
                              </p:par>
                              <p:par>
                                <p:cTn id="115" presetID="53" presetClass="entr" presetSubtype="0"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childTnLst>
                                </p:cTn>
                              </p:par>
                              <p:par>
                                <p:cTn id="120" presetID="53" presetClass="entr" presetSubtype="0" fill="hold" nodeType="withEffect">
                                  <p:stCondLst>
                                    <p:cond delay="0"/>
                                  </p:stCondLst>
                                  <p:childTnLst>
                                    <p:set>
                                      <p:cBhvr>
                                        <p:cTn id="121" dur="1" fill="hold">
                                          <p:stCondLst>
                                            <p:cond delay="0"/>
                                          </p:stCondLst>
                                        </p:cTn>
                                        <p:tgtEl>
                                          <p:spTgt spid="81"/>
                                        </p:tgtEl>
                                        <p:attrNameLst>
                                          <p:attrName>style.visibility</p:attrName>
                                        </p:attrNameLst>
                                      </p:cBhvr>
                                      <p:to>
                                        <p:strVal val="visible"/>
                                      </p:to>
                                    </p:set>
                                    <p:anim calcmode="lin" valueType="num">
                                      <p:cBhvr>
                                        <p:cTn id="122" dur="500" fill="hold"/>
                                        <p:tgtEl>
                                          <p:spTgt spid="81"/>
                                        </p:tgtEl>
                                        <p:attrNameLst>
                                          <p:attrName>ppt_w</p:attrName>
                                        </p:attrNameLst>
                                      </p:cBhvr>
                                      <p:tavLst>
                                        <p:tav tm="0">
                                          <p:val>
                                            <p:fltVal val="0"/>
                                          </p:val>
                                        </p:tav>
                                        <p:tav tm="100000">
                                          <p:val>
                                            <p:strVal val="#ppt_w"/>
                                          </p:val>
                                        </p:tav>
                                      </p:tavLst>
                                    </p:anim>
                                    <p:anim calcmode="lin" valueType="num">
                                      <p:cBhvr>
                                        <p:cTn id="123" dur="500" fill="hold"/>
                                        <p:tgtEl>
                                          <p:spTgt spid="81"/>
                                        </p:tgtEl>
                                        <p:attrNameLst>
                                          <p:attrName>ppt_h</p:attrName>
                                        </p:attrNameLst>
                                      </p:cBhvr>
                                      <p:tavLst>
                                        <p:tav tm="0">
                                          <p:val>
                                            <p:fltVal val="0"/>
                                          </p:val>
                                        </p:tav>
                                        <p:tav tm="100000">
                                          <p:val>
                                            <p:strVal val="#ppt_h"/>
                                          </p:val>
                                        </p:tav>
                                      </p:tavLst>
                                    </p:anim>
                                    <p:animEffect transition="in" filter="fade">
                                      <p:cBhvr>
                                        <p:cTn id="124" dur="500"/>
                                        <p:tgtEl>
                                          <p:spTgt spid="81"/>
                                        </p:tgtEl>
                                      </p:cBhvr>
                                    </p:animEffect>
                                  </p:childTnLst>
                                </p:cTn>
                              </p:par>
                              <p:par>
                                <p:cTn id="125" presetID="53" presetClass="entr" presetSubtype="0" fill="hold" nodeType="with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par>
                                <p:cTn id="130" presetID="53" presetClass="entr" presetSubtype="0" fill="hold" nodeType="withEffect">
                                  <p:stCondLst>
                                    <p:cond delay="0"/>
                                  </p:stCondLst>
                                  <p:childTnLst>
                                    <p:set>
                                      <p:cBhvr>
                                        <p:cTn id="131" dur="1" fill="hold">
                                          <p:stCondLst>
                                            <p:cond delay="0"/>
                                          </p:stCondLst>
                                        </p:cTn>
                                        <p:tgtEl>
                                          <p:spTgt spid="83"/>
                                        </p:tgtEl>
                                        <p:attrNameLst>
                                          <p:attrName>style.visibility</p:attrName>
                                        </p:attrNameLst>
                                      </p:cBhvr>
                                      <p:to>
                                        <p:strVal val="visible"/>
                                      </p:to>
                                    </p:set>
                                    <p:anim calcmode="lin" valueType="num">
                                      <p:cBhvr>
                                        <p:cTn id="132" dur="500" fill="hold"/>
                                        <p:tgtEl>
                                          <p:spTgt spid="83"/>
                                        </p:tgtEl>
                                        <p:attrNameLst>
                                          <p:attrName>ppt_w</p:attrName>
                                        </p:attrNameLst>
                                      </p:cBhvr>
                                      <p:tavLst>
                                        <p:tav tm="0">
                                          <p:val>
                                            <p:fltVal val="0"/>
                                          </p:val>
                                        </p:tav>
                                        <p:tav tm="100000">
                                          <p:val>
                                            <p:strVal val="#ppt_w"/>
                                          </p:val>
                                        </p:tav>
                                      </p:tavLst>
                                    </p:anim>
                                    <p:anim calcmode="lin" valueType="num">
                                      <p:cBhvr>
                                        <p:cTn id="133" dur="500" fill="hold"/>
                                        <p:tgtEl>
                                          <p:spTgt spid="83"/>
                                        </p:tgtEl>
                                        <p:attrNameLst>
                                          <p:attrName>ppt_h</p:attrName>
                                        </p:attrNameLst>
                                      </p:cBhvr>
                                      <p:tavLst>
                                        <p:tav tm="0">
                                          <p:val>
                                            <p:fltVal val="0"/>
                                          </p:val>
                                        </p:tav>
                                        <p:tav tm="100000">
                                          <p:val>
                                            <p:strVal val="#ppt_h"/>
                                          </p:val>
                                        </p:tav>
                                      </p:tavLst>
                                    </p:anim>
                                    <p:animEffect transition="in" filter="fade">
                                      <p:cBhvr>
                                        <p:cTn id="134" dur="500"/>
                                        <p:tgtEl>
                                          <p:spTgt spid="83"/>
                                        </p:tgtEl>
                                      </p:cBhvr>
                                    </p:animEffect>
                                  </p:childTnLst>
                                </p:cTn>
                              </p:par>
                              <p:par>
                                <p:cTn id="135" presetID="53" presetClass="entr" presetSubtype="0" fill="hold" nodeType="withEffect">
                                  <p:stCondLst>
                                    <p:cond delay="0"/>
                                  </p:stCondLst>
                                  <p:childTnLst>
                                    <p:set>
                                      <p:cBhvr>
                                        <p:cTn id="136" dur="1" fill="hold">
                                          <p:stCondLst>
                                            <p:cond delay="0"/>
                                          </p:stCondLst>
                                        </p:cTn>
                                        <p:tgtEl>
                                          <p:spTgt spid="84"/>
                                        </p:tgtEl>
                                        <p:attrNameLst>
                                          <p:attrName>style.visibility</p:attrName>
                                        </p:attrNameLst>
                                      </p:cBhvr>
                                      <p:to>
                                        <p:strVal val="visible"/>
                                      </p:to>
                                    </p:set>
                                    <p:anim calcmode="lin" valueType="num">
                                      <p:cBhvr>
                                        <p:cTn id="137" dur="500" fill="hold"/>
                                        <p:tgtEl>
                                          <p:spTgt spid="84"/>
                                        </p:tgtEl>
                                        <p:attrNameLst>
                                          <p:attrName>ppt_w</p:attrName>
                                        </p:attrNameLst>
                                      </p:cBhvr>
                                      <p:tavLst>
                                        <p:tav tm="0">
                                          <p:val>
                                            <p:fltVal val="0"/>
                                          </p:val>
                                        </p:tav>
                                        <p:tav tm="100000">
                                          <p:val>
                                            <p:strVal val="#ppt_w"/>
                                          </p:val>
                                        </p:tav>
                                      </p:tavLst>
                                    </p:anim>
                                    <p:anim calcmode="lin" valueType="num">
                                      <p:cBhvr>
                                        <p:cTn id="138" dur="500" fill="hold"/>
                                        <p:tgtEl>
                                          <p:spTgt spid="84"/>
                                        </p:tgtEl>
                                        <p:attrNameLst>
                                          <p:attrName>ppt_h</p:attrName>
                                        </p:attrNameLst>
                                      </p:cBhvr>
                                      <p:tavLst>
                                        <p:tav tm="0">
                                          <p:val>
                                            <p:fltVal val="0"/>
                                          </p:val>
                                        </p:tav>
                                        <p:tav tm="100000">
                                          <p:val>
                                            <p:strVal val="#ppt_h"/>
                                          </p:val>
                                        </p:tav>
                                      </p:tavLst>
                                    </p:anim>
                                    <p:animEffect transition="in" filter="fade">
                                      <p:cBhvr>
                                        <p:cTn id="139" dur="500"/>
                                        <p:tgtEl>
                                          <p:spTgt spid="84"/>
                                        </p:tgtEl>
                                      </p:cBhvr>
                                    </p:animEffect>
                                  </p:childTnLst>
                                </p:cTn>
                              </p:par>
                              <p:par>
                                <p:cTn id="140" presetID="53" presetClass="entr" presetSubtype="0" fill="hold" nodeType="withEffect">
                                  <p:stCondLst>
                                    <p:cond delay="0"/>
                                  </p:stCondLst>
                                  <p:childTnLst>
                                    <p:set>
                                      <p:cBhvr>
                                        <p:cTn id="141" dur="1" fill="hold">
                                          <p:stCondLst>
                                            <p:cond delay="0"/>
                                          </p:stCondLst>
                                        </p:cTn>
                                        <p:tgtEl>
                                          <p:spTgt spid="85"/>
                                        </p:tgtEl>
                                        <p:attrNameLst>
                                          <p:attrName>style.visibility</p:attrName>
                                        </p:attrNameLst>
                                      </p:cBhvr>
                                      <p:to>
                                        <p:strVal val="visible"/>
                                      </p:to>
                                    </p:set>
                                    <p:anim calcmode="lin" valueType="num">
                                      <p:cBhvr>
                                        <p:cTn id="142" dur="500" fill="hold"/>
                                        <p:tgtEl>
                                          <p:spTgt spid="85"/>
                                        </p:tgtEl>
                                        <p:attrNameLst>
                                          <p:attrName>ppt_w</p:attrName>
                                        </p:attrNameLst>
                                      </p:cBhvr>
                                      <p:tavLst>
                                        <p:tav tm="0">
                                          <p:val>
                                            <p:fltVal val="0"/>
                                          </p:val>
                                        </p:tav>
                                        <p:tav tm="100000">
                                          <p:val>
                                            <p:strVal val="#ppt_w"/>
                                          </p:val>
                                        </p:tav>
                                      </p:tavLst>
                                    </p:anim>
                                    <p:anim calcmode="lin" valueType="num">
                                      <p:cBhvr>
                                        <p:cTn id="143" dur="500" fill="hold"/>
                                        <p:tgtEl>
                                          <p:spTgt spid="85"/>
                                        </p:tgtEl>
                                        <p:attrNameLst>
                                          <p:attrName>ppt_h</p:attrName>
                                        </p:attrNameLst>
                                      </p:cBhvr>
                                      <p:tavLst>
                                        <p:tav tm="0">
                                          <p:val>
                                            <p:fltVal val="0"/>
                                          </p:val>
                                        </p:tav>
                                        <p:tav tm="100000">
                                          <p:val>
                                            <p:strVal val="#ppt_h"/>
                                          </p:val>
                                        </p:tav>
                                      </p:tavLst>
                                    </p:anim>
                                    <p:animEffect transition="in" filter="fade">
                                      <p:cBhvr>
                                        <p:cTn id="144" dur="500"/>
                                        <p:tgtEl>
                                          <p:spTgt spid="85"/>
                                        </p:tgtEl>
                                      </p:cBhvr>
                                    </p:animEffect>
                                  </p:childTnLst>
                                </p:cTn>
                              </p:par>
                              <p:par>
                                <p:cTn id="145" presetID="53" presetClass="entr" presetSubtype="0" fill="hold" nodeType="withEffect">
                                  <p:stCondLst>
                                    <p:cond delay="0"/>
                                  </p:stCondLst>
                                  <p:childTnLst>
                                    <p:set>
                                      <p:cBhvr>
                                        <p:cTn id="146" dur="1" fill="hold">
                                          <p:stCondLst>
                                            <p:cond delay="0"/>
                                          </p:stCondLst>
                                        </p:cTn>
                                        <p:tgtEl>
                                          <p:spTgt spid="86"/>
                                        </p:tgtEl>
                                        <p:attrNameLst>
                                          <p:attrName>style.visibility</p:attrName>
                                        </p:attrNameLst>
                                      </p:cBhvr>
                                      <p:to>
                                        <p:strVal val="visible"/>
                                      </p:to>
                                    </p:set>
                                    <p:anim calcmode="lin" valueType="num">
                                      <p:cBhvr>
                                        <p:cTn id="147" dur="500" fill="hold"/>
                                        <p:tgtEl>
                                          <p:spTgt spid="86"/>
                                        </p:tgtEl>
                                        <p:attrNameLst>
                                          <p:attrName>ppt_w</p:attrName>
                                        </p:attrNameLst>
                                      </p:cBhvr>
                                      <p:tavLst>
                                        <p:tav tm="0">
                                          <p:val>
                                            <p:fltVal val="0"/>
                                          </p:val>
                                        </p:tav>
                                        <p:tav tm="100000">
                                          <p:val>
                                            <p:strVal val="#ppt_w"/>
                                          </p:val>
                                        </p:tav>
                                      </p:tavLst>
                                    </p:anim>
                                    <p:anim calcmode="lin" valueType="num">
                                      <p:cBhvr>
                                        <p:cTn id="148" dur="500" fill="hold"/>
                                        <p:tgtEl>
                                          <p:spTgt spid="86"/>
                                        </p:tgtEl>
                                        <p:attrNameLst>
                                          <p:attrName>ppt_h</p:attrName>
                                        </p:attrNameLst>
                                      </p:cBhvr>
                                      <p:tavLst>
                                        <p:tav tm="0">
                                          <p:val>
                                            <p:fltVal val="0"/>
                                          </p:val>
                                        </p:tav>
                                        <p:tav tm="100000">
                                          <p:val>
                                            <p:strVal val="#ppt_h"/>
                                          </p:val>
                                        </p:tav>
                                      </p:tavLst>
                                    </p:anim>
                                    <p:animEffect transition="in" filter="fade">
                                      <p:cBhvr>
                                        <p:cTn id="149" dur="500"/>
                                        <p:tgtEl>
                                          <p:spTgt spid="86"/>
                                        </p:tgtEl>
                                      </p:cBhvr>
                                    </p:animEffect>
                                  </p:childTnLst>
                                </p:cTn>
                              </p:par>
                              <p:par>
                                <p:cTn id="150" presetID="53" presetClass="entr" presetSubtype="0" fill="hold" nodeType="withEffect">
                                  <p:stCondLst>
                                    <p:cond delay="0"/>
                                  </p:stCondLst>
                                  <p:childTnLst>
                                    <p:set>
                                      <p:cBhvr>
                                        <p:cTn id="151" dur="1" fill="hold">
                                          <p:stCondLst>
                                            <p:cond delay="0"/>
                                          </p:stCondLst>
                                        </p:cTn>
                                        <p:tgtEl>
                                          <p:spTgt spid="87"/>
                                        </p:tgtEl>
                                        <p:attrNameLst>
                                          <p:attrName>style.visibility</p:attrName>
                                        </p:attrNameLst>
                                      </p:cBhvr>
                                      <p:to>
                                        <p:strVal val="visible"/>
                                      </p:to>
                                    </p:set>
                                    <p:anim calcmode="lin" valueType="num">
                                      <p:cBhvr>
                                        <p:cTn id="152" dur="500" fill="hold"/>
                                        <p:tgtEl>
                                          <p:spTgt spid="87"/>
                                        </p:tgtEl>
                                        <p:attrNameLst>
                                          <p:attrName>ppt_w</p:attrName>
                                        </p:attrNameLst>
                                      </p:cBhvr>
                                      <p:tavLst>
                                        <p:tav tm="0">
                                          <p:val>
                                            <p:fltVal val="0"/>
                                          </p:val>
                                        </p:tav>
                                        <p:tav tm="100000">
                                          <p:val>
                                            <p:strVal val="#ppt_w"/>
                                          </p:val>
                                        </p:tav>
                                      </p:tavLst>
                                    </p:anim>
                                    <p:anim calcmode="lin" valueType="num">
                                      <p:cBhvr>
                                        <p:cTn id="153" dur="500" fill="hold"/>
                                        <p:tgtEl>
                                          <p:spTgt spid="87"/>
                                        </p:tgtEl>
                                        <p:attrNameLst>
                                          <p:attrName>ppt_h</p:attrName>
                                        </p:attrNameLst>
                                      </p:cBhvr>
                                      <p:tavLst>
                                        <p:tav tm="0">
                                          <p:val>
                                            <p:fltVal val="0"/>
                                          </p:val>
                                        </p:tav>
                                        <p:tav tm="100000">
                                          <p:val>
                                            <p:strVal val="#ppt_h"/>
                                          </p:val>
                                        </p:tav>
                                      </p:tavLst>
                                    </p:anim>
                                    <p:animEffect transition="in" filter="fade">
                                      <p:cBhvr>
                                        <p:cTn id="154" dur="500"/>
                                        <p:tgtEl>
                                          <p:spTgt spid="87"/>
                                        </p:tgtEl>
                                      </p:cBhvr>
                                    </p:animEffect>
                                  </p:childTnLst>
                                </p:cTn>
                              </p:par>
                              <p:par>
                                <p:cTn id="155" presetID="53" presetClass="entr" presetSubtype="0" fill="hold"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p:cTn id="157" dur="500" fill="hold"/>
                                        <p:tgtEl>
                                          <p:spTgt spid="88"/>
                                        </p:tgtEl>
                                        <p:attrNameLst>
                                          <p:attrName>ppt_w</p:attrName>
                                        </p:attrNameLst>
                                      </p:cBhvr>
                                      <p:tavLst>
                                        <p:tav tm="0">
                                          <p:val>
                                            <p:fltVal val="0"/>
                                          </p:val>
                                        </p:tav>
                                        <p:tav tm="100000">
                                          <p:val>
                                            <p:strVal val="#ppt_w"/>
                                          </p:val>
                                        </p:tav>
                                      </p:tavLst>
                                    </p:anim>
                                    <p:anim calcmode="lin" valueType="num">
                                      <p:cBhvr>
                                        <p:cTn id="158" dur="500" fill="hold"/>
                                        <p:tgtEl>
                                          <p:spTgt spid="88"/>
                                        </p:tgtEl>
                                        <p:attrNameLst>
                                          <p:attrName>ppt_h</p:attrName>
                                        </p:attrNameLst>
                                      </p:cBhvr>
                                      <p:tavLst>
                                        <p:tav tm="0">
                                          <p:val>
                                            <p:fltVal val="0"/>
                                          </p:val>
                                        </p:tav>
                                        <p:tav tm="100000">
                                          <p:val>
                                            <p:strVal val="#ppt_h"/>
                                          </p:val>
                                        </p:tav>
                                      </p:tavLst>
                                    </p:anim>
                                    <p:animEffect transition="in" filter="fade">
                                      <p:cBhvr>
                                        <p:cTn id="159" dur="500"/>
                                        <p:tgtEl>
                                          <p:spTgt spid="88"/>
                                        </p:tgtEl>
                                      </p:cBhvr>
                                    </p:animEffect>
                                  </p:childTnLst>
                                </p:cTn>
                              </p:par>
                              <p:par>
                                <p:cTn id="160" presetID="53" presetClass="entr" presetSubtype="0" fill="hold"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p:cTn id="162" dur="500" fill="hold"/>
                                        <p:tgtEl>
                                          <p:spTgt spid="89"/>
                                        </p:tgtEl>
                                        <p:attrNameLst>
                                          <p:attrName>ppt_w</p:attrName>
                                        </p:attrNameLst>
                                      </p:cBhvr>
                                      <p:tavLst>
                                        <p:tav tm="0">
                                          <p:val>
                                            <p:fltVal val="0"/>
                                          </p:val>
                                        </p:tav>
                                        <p:tav tm="100000">
                                          <p:val>
                                            <p:strVal val="#ppt_w"/>
                                          </p:val>
                                        </p:tav>
                                      </p:tavLst>
                                    </p:anim>
                                    <p:anim calcmode="lin" valueType="num">
                                      <p:cBhvr>
                                        <p:cTn id="163" dur="500" fill="hold"/>
                                        <p:tgtEl>
                                          <p:spTgt spid="89"/>
                                        </p:tgtEl>
                                        <p:attrNameLst>
                                          <p:attrName>ppt_h</p:attrName>
                                        </p:attrNameLst>
                                      </p:cBhvr>
                                      <p:tavLst>
                                        <p:tav tm="0">
                                          <p:val>
                                            <p:fltVal val="0"/>
                                          </p:val>
                                        </p:tav>
                                        <p:tav tm="100000">
                                          <p:val>
                                            <p:strVal val="#ppt_h"/>
                                          </p:val>
                                        </p:tav>
                                      </p:tavLst>
                                    </p:anim>
                                    <p:animEffect transition="in" filter="fade">
                                      <p:cBhvr>
                                        <p:cTn id="164" dur="500"/>
                                        <p:tgtEl>
                                          <p:spTgt spid="89"/>
                                        </p:tgtEl>
                                      </p:cBhvr>
                                    </p:animEffect>
                                  </p:childTnLst>
                                </p:cTn>
                              </p:par>
                              <p:par>
                                <p:cTn id="165" presetID="53" presetClass="entr" presetSubtype="0" fill="hold" nodeType="withEffect">
                                  <p:stCondLst>
                                    <p:cond delay="0"/>
                                  </p:stCondLst>
                                  <p:childTnLst>
                                    <p:set>
                                      <p:cBhvr>
                                        <p:cTn id="166" dur="1" fill="hold">
                                          <p:stCondLst>
                                            <p:cond delay="0"/>
                                          </p:stCondLst>
                                        </p:cTn>
                                        <p:tgtEl>
                                          <p:spTgt spid="90"/>
                                        </p:tgtEl>
                                        <p:attrNameLst>
                                          <p:attrName>style.visibility</p:attrName>
                                        </p:attrNameLst>
                                      </p:cBhvr>
                                      <p:to>
                                        <p:strVal val="visible"/>
                                      </p:to>
                                    </p:set>
                                    <p:anim calcmode="lin" valueType="num">
                                      <p:cBhvr>
                                        <p:cTn id="167" dur="500" fill="hold"/>
                                        <p:tgtEl>
                                          <p:spTgt spid="90"/>
                                        </p:tgtEl>
                                        <p:attrNameLst>
                                          <p:attrName>ppt_w</p:attrName>
                                        </p:attrNameLst>
                                      </p:cBhvr>
                                      <p:tavLst>
                                        <p:tav tm="0">
                                          <p:val>
                                            <p:fltVal val="0"/>
                                          </p:val>
                                        </p:tav>
                                        <p:tav tm="100000">
                                          <p:val>
                                            <p:strVal val="#ppt_w"/>
                                          </p:val>
                                        </p:tav>
                                      </p:tavLst>
                                    </p:anim>
                                    <p:anim calcmode="lin" valueType="num">
                                      <p:cBhvr>
                                        <p:cTn id="168" dur="500" fill="hold"/>
                                        <p:tgtEl>
                                          <p:spTgt spid="90"/>
                                        </p:tgtEl>
                                        <p:attrNameLst>
                                          <p:attrName>ppt_h</p:attrName>
                                        </p:attrNameLst>
                                      </p:cBhvr>
                                      <p:tavLst>
                                        <p:tav tm="0">
                                          <p:val>
                                            <p:fltVal val="0"/>
                                          </p:val>
                                        </p:tav>
                                        <p:tav tm="100000">
                                          <p:val>
                                            <p:strVal val="#ppt_h"/>
                                          </p:val>
                                        </p:tav>
                                      </p:tavLst>
                                    </p:anim>
                                    <p:animEffect transition="in" filter="fade">
                                      <p:cBhvr>
                                        <p:cTn id="169" dur="500"/>
                                        <p:tgtEl>
                                          <p:spTgt spid="90"/>
                                        </p:tgtEl>
                                      </p:cBhvr>
                                    </p:animEffect>
                                  </p:childTnLst>
                                </p:cTn>
                              </p:par>
                              <p:par>
                                <p:cTn id="170" presetID="53" presetClass="entr" presetSubtype="0" fill="hold" grpId="0" nodeType="withEffect">
                                  <p:stCondLst>
                                    <p:cond delay="0"/>
                                  </p:stCondLst>
                                  <p:childTnLst>
                                    <p:set>
                                      <p:cBhvr>
                                        <p:cTn id="171" dur="1" fill="hold">
                                          <p:stCondLst>
                                            <p:cond delay="0"/>
                                          </p:stCondLst>
                                        </p:cTn>
                                        <p:tgtEl>
                                          <p:spTgt spid="91"/>
                                        </p:tgtEl>
                                        <p:attrNameLst>
                                          <p:attrName>style.visibility</p:attrName>
                                        </p:attrNameLst>
                                      </p:cBhvr>
                                      <p:to>
                                        <p:strVal val="visible"/>
                                      </p:to>
                                    </p:set>
                                    <p:anim calcmode="lin" valueType="num">
                                      <p:cBhvr>
                                        <p:cTn id="172" dur="500" fill="hold"/>
                                        <p:tgtEl>
                                          <p:spTgt spid="91"/>
                                        </p:tgtEl>
                                        <p:attrNameLst>
                                          <p:attrName>ppt_w</p:attrName>
                                        </p:attrNameLst>
                                      </p:cBhvr>
                                      <p:tavLst>
                                        <p:tav tm="0">
                                          <p:val>
                                            <p:fltVal val="0"/>
                                          </p:val>
                                        </p:tav>
                                        <p:tav tm="100000">
                                          <p:val>
                                            <p:strVal val="#ppt_w"/>
                                          </p:val>
                                        </p:tav>
                                      </p:tavLst>
                                    </p:anim>
                                    <p:anim calcmode="lin" valueType="num">
                                      <p:cBhvr>
                                        <p:cTn id="173" dur="500" fill="hold"/>
                                        <p:tgtEl>
                                          <p:spTgt spid="91"/>
                                        </p:tgtEl>
                                        <p:attrNameLst>
                                          <p:attrName>ppt_h</p:attrName>
                                        </p:attrNameLst>
                                      </p:cBhvr>
                                      <p:tavLst>
                                        <p:tav tm="0">
                                          <p:val>
                                            <p:fltVal val="0"/>
                                          </p:val>
                                        </p:tav>
                                        <p:tav tm="100000">
                                          <p:val>
                                            <p:strVal val="#ppt_h"/>
                                          </p:val>
                                        </p:tav>
                                      </p:tavLst>
                                    </p:anim>
                                    <p:animEffect transition="in" filter="fade">
                                      <p:cBhvr>
                                        <p:cTn id="174" dur="500"/>
                                        <p:tgtEl>
                                          <p:spTgt spid="91"/>
                                        </p:tgtEl>
                                      </p:cBhvr>
                                    </p:animEffect>
                                  </p:childTnLst>
                                </p:cTn>
                              </p:par>
                              <p:par>
                                <p:cTn id="175" presetID="53" presetClass="entr" presetSubtype="0" fill="hold" nodeType="withEffect">
                                  <p:stCondLst>
                                    <p:cond delay="0"/>
                                  </p:stCondLst>
                                  <p:childTnLst>
                                    <p:set>
                                      <p:cBhvr>
                                        <p:cTn id="176" dur="1" fill="hold">
                                          <p:stCondLst>
                                            <p:cond delay="0"/>
                                          </p:stCondLst>
                                        </p:cTn>
                                        <p:tgtEl>
                                          <p:spTgt spid="92"/>
                                        </p:tgtEl>
                                        <p:attrNameLst>
                                          <p:attrName>style.visibility</p:attrName>
                                        </p:attrNameLst>
                                      </p:cBhvr>
                                      <p:to>
                                        <p:strVal val="visible"/>
                                      </p:to>
                                    </p:set>
                                    <p:anim calcmode="lin" valueType="num">
                                      <p:cBhvr>
                                        <p:cTn id="177" dur="500" fill="hold"/>
                                        <p:tgtEl>
                                          <p:spTgt spid="92"/>
                                        </p:tgtEl>
                                        <p:attrNameLst>
                                          <p:attrName>ppt_w</p:attrName>
                                        </p:attrNameLst>
                                      </p:cBhvr>
                                      <p:tavLst>
                                        <p:tav tm="0">
                                          <p:val>
                                            <p:fltVal val="0"/>
                                          </p:val>
                                        </p:tav>
                                        <p:tav tm="100000">
                                          <p:val>
                                            <p:strVal val="#ppt_w"/>
                                          </p:val>
                                        </p:tav>
                                      </p:tavLst>
                                    </p:anim>
                                    <p:anim calcmode="lin" valueType="num">
                                      <p:cBhvr>
                                        <p:cTn id="178" dur="500" fill="hold"/>
                                        <p:tgtEl>
                                          <p:spTgt spid="92"/>
                                        </p:tgtEl>
                                        <p:attrNameLst>
                                          <p:attrName>ppt_h</p:attrName>
                                        </p:attrNameLst>
                                      </p:cBhvr>
                                      <p:tavLst>
                                        <p:tav tm="0">
                                          <p:val>
                                            <p:fltVal val="0"/>
                                          </p:val>
                                        </p:tav>
                                        <p:tav tm="100000">
                                          <p:val>
                                            <p:strVal val="#ppt_h"/>
                                          </p:val>
                                        </p:tav>
                                      </p:tavLst>
                                    </p:anim>
                                    <p:animEffect transition="in" filter="fade">
                                      <p:cBhvr>
                                        <p:cTn id="179" dur="500"/>
                                        <p:tgtEl>
                                          <p:spTgt spid="92"/>
                                        </p:tgtEl>
                                      </p:cBhvr>
                                    </p:animEffect>
                                  </p:childTnLst>
                                </p:cTn>
                              </p:par>
                              <p:par>
                                <p:cTn id="180" presetID="53" presetClass="entr" presetSubtype="0" fill="hold" nodeType="withEffect">
                                  <p:stCondLst>
                                    <p:cond delay="0"/>
                                  </p:stCondLst>
                                  <p:childTnLst>
                                    <p:set>
                                      <p:cBhvr>
                                        <p:cTn id="181" dur="1" fill="hold">
                                          <p:stCondLst>
                                            <p:cond delay="0"/>
                                          </p:stCondLst>
                                        </p:cTn>
                                        <p:tgtEl>
                                          <p:spTgt spid="93"/>
                                        </p:tgtEl>
                                        <p:attrNameLst>
                                          <p:attrName>style.visibility</p:attrName>
                                        </p:attrNameLst>
                                      </p:cBhvr>
                                      <p:to>
                                        <p:strVal val="visible"/>
                                      </p:to>
                                    </p:set>
                                    <p:anim calcmode="lin" valueType="num">
                                      <p:cBhvr>
                                        <p:cTn id="182" dur="500" fill="hold"/>
                                        <p:tgtEl>
                                          <p:spTgt spid="93"/>
                                        </p:tgtEl>
                                        <p:attrNameLst>
                                          <p:attrName>ppt_w</p:attrName>
                                        </p:attrNameLst>
                                      </p:cBhvr>
                                      <p:tavLst>
                                        <p:tav tm="0">
                                          <p:val>
                                            <p:fltVal val="0"/>
                                          </p:val>
                                        </p:tav>
                                        <p:tav tm="100000">
                                          <p:val>
                                            <p:strVal val="#ppt_w"/>
                                          </p:val>
                                        </p:tav>
                                      </p:tavLst>
                                    </p:anim>
                                    <p:anim calcmode="lin" valueType="num">
                                      <p:cBhvr>
                                        <p:cTn id="183" dur="500" fill="hold"/>
                                        <p:tgtEl>
                                          <p:spTgt spid="93"/>
                                        </p:tgtEl>
                                        <p:attrNameLst>
                                          <p:attrName>ppt_h</p:attrName>
                                        </p:attrNameLst>
                                      </p:cBhvr>
                                      <p:tavLst>
                                        <p:tav tm="0">
                                          <p:val>
                                            <p:fltVal val="0"/>
                                          </p:val>
                                        </p:tav>
                                        <p:tav tm="100000">
                                          <p:val>
                                            <p:strVal val="#ppt_h"/>
                                          </p:val>
                                        </p:tav>
                                      </p:tavLst>
                                    </p:anim>
                                    <p:animEffect transition="in" filter="fade">
                                      <p:cBhvr>
                                        <p:cTn id="184" dur="500"/>
                                        <p:tgtEl>
                                          <p:spTgt spid="93"/>
                                        </p:tgtEl>
                                      </p:cBhvr>
                                    </p:animEffect>
                                  </p:childTnLst>
                                </p:cTn>
                              </p:par>
                              <p:par>
                                <p:cTn id="185" presetID="53" presetClass="entr" presetSubtype="0" fill="hold" nodeType="withEffect">
                                  <p:stCondLst>
                                    <p:cond delay="0"/>
                                  </p:stCondLst>
                                  <p:childTnLst>
                                    <p:set>
                                      <p:cBhvr>
                                        <p:cTn id="186" dur="1" fill="hold">
                                          <p:stCondLst>
                                            <p:cond delay="0"/>
                                          </p:stCondLst>
                                        </p:cTn>
                                        <p:tgtEl>
                                          <p:spTgt spid="94"/>
                                        </p:tgtEl>
                                        <p:attrNameLst>
                                          <p:attrName>style.visibility</p:attrName>
                                        </p:attrNameLst>
                                      </p:cBhvr>
                                      <p:to>
                                        <p:strVal val="visible"/>
                                      </p:to>
                                    </p:set>
                                    <p:anim calcmode="lin" valueType="num">
                                      <p:cBhvr>
                                        <p:cTn id="187" dur="500" fill="hold"/>
                                        <p:tgtEl>
                                          <p:spTgt spid="94"/>
                                        </p:tgtEl>
                                        <p:attrNameLst>
                                          <p:attrName>ppt_w</p:attrName>
                                        </p:attrNameLst>
                                      </p:cBhvr>
                                      <p:tavLst>
                                        <p:tav tm="0">
                                          <p:val>
                                            <p:fltVal val="0"/>
                                          </p:val>
                                        </p:tav>
                                        <p:tav tm="100000">
                                          <p:val>
                                            <p:strVal val="#ppt_w"/>
                                          </p:val>
                                        </p:tav>
                                      </p:tavLst>
                                    </p:anim>
                                    <p:anim calcmode="lin" valueType="num">
                                      <p:cBhvr>
                                        <p:cTn id="188" dur="500" fill="hold"/>
                                        <p:tgtEl>
                                          <p:spTgt spid="94"/>
                                        </p:tgtEl>
                                        <p:attrNameLst>
                                          <p:attrName>ppt_h</p:attrName>
                                        </p:attrNameLst>
                                      </p:cBhvr>
                                      <p:tavLst>
                                        <p:tav tm="0">
                                          <p:val>
                                            <p:fltVal val="0"/>
                                          </p:val>
                                        </p:tav>
                                        <p:tav tm="100000">
                                          <p:val>
                                            <p:strVal val="#ppt_h"/>
                                          </p:val>
                                        </p:tav>
                                      </p:tavLst>
                                    </p:anim>
                                    <p:animEffect transition="in" filter="fade">
                                      <p:cBhvr>
                                        <p:cTn id="189" dur="500"/>
                                        <p:tgtEl>
                                          <p:spTgt spid="94"/>
                                        </p:tgtEl>
                                      </p:cBhvr>
                                    </p:animEffect>
                                  </p:childTnLst>
                                </p:cTn>
                              </p:par>
                              <p:par>
                                <p:cTn id="190" presetID="53" presetClass="entr" presetSubtype="0" fill="hold" nodeType="withEffect">
                                  <p:stCondLst>
                                    <p:cond delay="0"/>
                                  </p:stCondLst>
                                  <p:childTnLst>
                                    <p:set>
                                      <p:cBhvr>
                                        <p:cTn id="191" dur="1" fill="hold">
                                          <p:stCondLst>
                                            <p:cond delay="0"/>
                                          </p:stCondLst>
                                        </p:cTn>
                                        <p:tgtEl>
                                          <p:spTgt spid="95"/>
                                        </p:tgtEl>
                                        <p:attrNameLst>
                                          <p:attrName>style.visibility</p:attrName>
                                        </p:attrNameLst>
                                      </p:cBhvr>
                                      <p:to>
                                        <p:strVal val="visible"/>
                                      </p:to>
                                    </p:set>
                                    <p:anim calcmode="lin" valueType="num">
                                      <p:cBhvr>
                                        <p:cTn id="192" dur="500" fill="hold"/>
                                        <p:tgtEl>
                                          <p:spTgt spid="95"/>
                                        </p:tgtEl>
                                        <p:attrNameLst>
                                          <p:attrName>ppt_w</p:attrName>
                                        </p:attrNameLst>
                                      </p:cBhvr>
                                      <p:tavLst>
                                        <p:tav tm="0">
                                          <p:val>
                                            <p:fltVal val="0"/>
                                          </p:val>
                                        </p:tav>
                                        <p:tav tm="100000">
                                          <p:val>
                                            <p:strVal val="#ppt_w"/>
                                          </p:val>
                                        </p:tav>
                                      </p:tavLst>
                                    </p:anim>
                                    <p:anim calcmode="lin" valueType="num">
                                      <p:cBhvr>
                                        <p:cTn id="193" dur="500" fill="hold"/>
                                        <p:tgtEl>
                                          <p:spTgt spid="95"/>
                                        </p:tgtEl>
                                        <p:attrNameLst>
                                          <p:attrName>ppt_h</p:attrName>
                                        </p:attrNameLst>
                                      </p:cBhvr>
                                      <p:tavLst>
                                        <p:tav tm="0">
                                          <p:val>
                                            <p:fltVal val="0"/>
                                          </p:val>
                                        </p:tav>
                                        <p:tav tm="100000">
                                          <p:val>
                                            <p:strVal val="#ppt_h"/>
                                          </p:val>
                                        </p:tav>
                                      </p:tavLst>
                                    </p:anim>
                                    <p:animEffect transition="in" filter="fade">
                                      <p:cBhvr>
                                        <p:cTn id="194" dur="500"/>
                                        <p:tgtEl>
                                          <p:spTgt spid="95"/>
                                        </p:tgtEl>
                                      </p:cBhvr>
                                    </p:animEffect>
                                  </p:childTnLst>
                                </p:cTn>
                              </p:par>
                              <p:par>
                                <p:cTn id="195" presetID="53" presetClass="entr" presetSubtype="0" fill="hold" nodeType="withEffect">
                                  <p:stCondLst>
                                    <p:cond delay="0"/>
                                  </p:stCondLst>
                                  <p:childTnLst>
                                    <p:set>
                                      <p:cBhvr>
                                        <p:cTn id="196" dur="1" fill="hold">
                                          <p:stCondLst>
                                            <p:cond delay="0"/>
                                          </p:stCondLst>
                                        </p:cTn>
                                        <p:tgtEl>
                                          <p:spTgt spid="104"/>
                                        </p:tgtEl>
                                        <p:attrNameLst>
                                          <p:attrName>style.visibility</p:attrName>
                                        </p:attrNameLst>
                                      </p:cBhvr>
                                      <p:to>
                                        <p:strVal val="visible"/>
                                      </p:to>
                                    </p:set>
                                    <p:anim calcmode="lin" valueType="num">
                                      <p:cBhvr>
                                        <p:cTn id="197" dur="500" fill="hold"/>
                                        <p:tgtEl>
                                          <p:spTgt spid="104"/>
                                        </p:tgtEl>
                                        <p:attrNameLst>
                                          <p:attrName>ppt_w</p:attrName>
                                        </p:attrNameLst>
                                      </p:cBhvr>
                                      <p:tavLst>
                                        <p:tav tm="0">
                                          <p:val>
                                            <p:fltVal val="0"/>
                                          </p:val>
                                        </p:tav>
                                        <p:tav tm="100000">
                                          <p:val>
                                            <p:strVal val="#ppt_w"/>
                                          </p:val>
                                        </p:tav>
                                      </p:tavLst>
                                    </p:anim>
                                    <p:anim calcmode="lin" valueType="num">
                                      <p:cBhvr>
                                        <p:cTn id="198" dur="500" fill="hold"/>
                                        <p:tgtEl>
                                          <p:spTgt spid="104"/>
                                        </p:tgtEl>
                                        <p:attrNameLst>
                                          <p:attrName>ppt_h</p:attrName>
                                        </p:attrNameLst>
                                      </p:cBhvr>
                                      <p:tavLst>
                                        <p:tav tm="0">
                                          <p:val>
                                            <p:fltVal val="0"/>
                                          </p:val>
                                        </p:tav>
                                        <p:tav tm="100000">
                                          <p:val>
                                            <p:strVal val="#ppt_h"/>
                                          </p:val>
                                        </p:tav>
                                      </p:tavLst>
                                    </p:anim>
                                    <p:animEffect transition="in" filter="fade">
                                      <p:cBhvr>
                                        <p:cTn id="199" dur="500"/>
                                        <p:tgtEl>
                                          <p:spTgt spid="104"/>
                                        </p:tgtEl>
                                      </p:cBhvr>
                                    </p:animEffect>
                                  </p:childTnLst>
                                </p:cTn>
                              </p:par>
                              <p:par>
                                <p:cTn id="200" presetID="53" presetClass="entr" presetSubtype="0" fill="hold" nodeType="withEffect">
                                  <p:stCondLst>
                                    <p:cond delay="0"/>
                                  </p:stCondLst>
                                  <p:childTnLst>
                                    <p:set>
                                      <p:cBhvr>
                                        <p:cTn id="201" dur="1" fill="hold">
                                          <p:stCondLst>
                                            <p:cond delay="0"/>
                                          </p:stCondLst>
                                        </p:cTn>
                                        <p:tgtEl>
                                          <p:spTgt spid="105"/>
                                        </p:tgtEl>
                                        <p:attrNameLst>
                                          <p:attrName>style.visibility</p:attrName>
                                        </p:attrNameLst>
                                      </p:cBhvr>
                                      <p:to>
                                        <p:strVal val="visible"/>
                                      </p:to>
                                    </p:set>
                                    <p:anim calcmode="lin" valueType="num">
                                      <p:cBhvr>
                                        <p:cTn id="202" dur="500" fill="hold"/>
                                        <p:tgtEl>
                                          <p:spTgt spid="105"/>
                                        </p:tgtEl>
                                        <p:attrNameLst>
                                          <p:attrName>ppt_w</p:attrName>
                                        </p:attrNameLst>
                                      </p:cBhvr>
                                      <p:tavLst>
                                        <p:tav tm="0">
                                          <p:val>
                                            <p:fltVal val="0"/>
                                          </p:val>
                                        </p:tav>
                                        <p:tav tm="100000">
                                          <p:val>
                                            <p:strVal val="#ppt_w"/>
                                          </p:val>
                                        </p:tav>
                                      </p:tavLst>
                                    </p:anim>
                                    <p:anim calcmode="lin" valueType="num">
                                      <p:cBhvr>
                                        <p:cTn id="203" dur="500" fill="hold"/>
                                        <p:tgtEl>
                                          <p:spTgt spid="105"/>
                                        </p:tgtEl>
                                        <p:attrNameLst>
                                          <p:attrName>ppt_h</p:attrName>
                                        </p:attrNameLst>
                                      </p:cBhvr>
                                      <p:tavLst>
                                        <p:tav tm="0">
                                          <p:val>
                                            <p:fltVal val="0"/>
                                          </p:val>
                                        </p:tav>
                                        <p:tav tm="100000">
                                          <p:val>
                                            <p:strVal val="#ppt_h"/>
                                          </p:val>
                                        </p:tav>
                                      </p:tavLst>
                                    </p:anim>
                                    <p:animEffect transition="in" filter="fade">
                                      <p:cBhvr>
                                        <p:cTn id="204" dur="500"/>
                                        <p:tgtEl>
                                          <p:spTgt spid="105"/>
                                        </p:tgtEl>
                                      </p:cBhvr>
                                    </p:animEffect>
                                  </p:childTnLst>
                                </p:cTn>
                              </p:par>
                              <p:par>
                                <p:cTn id="205" presetID="53" presetClass="entr" presetSubtype="0" fill="hold" grpId="0" nodeType="withEffect">
                                  <p:stCondLst>
                                    <p:cond delay="0"/>
                                  </p:stCondLst>
                                  <p:childTnLst>
                                    <p:set>
                                      <p:cBhvr>
                                        <p:cTn id="206" dur="1" fill="hold">
                                          <p:stCondLst>
                                            <p:cond delay="0"/>
                                          </p:stCondLst>
                                        </p:cTn>
                                        <p:tgtEl>
                                          <p:spTgt spid="106"/>
                                        </p:tgtEl>
                                        <p:attrNameLst>
                                          <p:attrName>style.visibility</p:attrName>
                                        </p:attrNameLst>
                                      </p:cBhvr>
                                      <p:to>
                                        <p:strVal val="visible"/>
                                      </p:to>
                                    </p:set>
                                    <p:anim calcmode="lin" valueType="num">
                                      <p:cBhvr>
                                        <p:cTn id="207" dur="500" fill="hold"/>
                                        <p:tgtEl>
                                          <p:spTgt spid="106"/>
                                        </p:tgtEl>
                                        <p:attrNameLst>
                                          <p:attrName>ppt_w</p:attrName>
                                        </p:attrNameLst>
                                      </p:cBhvr>
                                      <p:tavLst>
                                        <p:tav tm="0">
                                          <p:val>
                                            <p:fltVal val="0"/>
                                          </p:val>
                                        </p:tav>
                                        <p:tav tm="100000">
                                          <p:val>
                                            <p:strVal val="#ppt_w"/>
                                          </p:val>
                                        </p:tav>
                                      </p:tavLst>
                                    </p:anim>
                                    <p:anim calcmode="lin" valueType="num">
                                      <p:cBhvr>
                                        <p:cTn id="208" dur="500" fill="hold"/>
                                        <p:tgtEl>
                                          <p:spTgt spid="106"/>
                                        </p:tgtEl>
                                        <p:attrNameLst>
                                          <p:attrName>ppt_h</p:attrName>
                                        </p:attrNameLst>
                                      </p:cBhvr>
                                      <p:tavLst>
                                        <p:tav tm="0">
                                          <p:val>
                                            <p:fltVal val="0"/>
                                          </p:val>
                                        </p:tav>
                                        <p:tav tm="100000">
                                          <p:val>
                                            <p:strVal val="#ppt_h"/>
                                          </p:val>
                                        </p:tav>
                                      </p:tavLst>
                                    </p:anim>
                                    <p:animEffect transition="in" filter="fade">
                                      <p:cBhvr>
                                        <p:cTn id="209" dur="500"/>
                                        <p:tgtEl>
                                          <p:spTgt spid="106"/>
                                        </p:tgtEl>
                                      </p:cBhvr>
                                    </p:animEffect>
                                  </p:childTnLst>
                                </p:cTn>
                              </p:par>
                              <p:par>
                                <p:cTn id="210" presetID="53" presetClass="entr" presetSubtype="0" fill="hold" nodeType="withEffect">
                                  <p:stCondLst>
                                    <p:cond delay="0"/>
                                  </p:stCondLst>
                                  <p:childTnLst>
                                    <p:set>
                                      <p:cBhvr>
                                        <p:cTn id="211" dur="1" fill="hold">
                                          <p:stCondLst>
                                            <p:cond delay="0"/>
                                          </p:stCondLst>
                                        </p:cTn>
                                        <p:tgtEl>
                                          <p:spTgt spid="107"/>
                                        </p:tgtEl>
                                        <p:attrNameLst>
                                          <p:attrName>style.visibility</p:attrName>
                                        </p:attrNameLst>
                                      </p:cBhvr>
                                      <p:to>
                                        <p:strVal val="visible"/>
                                      </p:to>
                                    </p:set>
                                    <p:anim calcmode="lin" valueType="num">
                                      <p:cBhvr>
                                        <p:cTn id="212" dur="500" fill="hold"/>
                                        <p:tgtEl>
                                          <p:spTgt spid="107"/>
                                        </p:tgtEl>
                                        <p:attrNameLst>
                                          <p:attrName>ppt_w</p:attrName>
                                        </p:attrNameLst>
                                      </p:cBhvr>
                                      <p:tavLst>
                                        <p:tav tm="0">
                                          <p:val>
                                            <p:fltVal val="0"/>
                                          </p:val>
                                        </p:tav>
                                        <p:tav tm="100000">
                                          <p:val>
                                            <p:strVal val="#ppt_w"/>
                                          </p:val>
                                        </p:tav>
                                      </p:tavLst>
                                    </p:anim>
                                    <p:anim calcmode="lin" valueType="num">
                                      <p:cBhvr>
                                        <p:cTn id="213" dur="500" fill="hold"/>
                                        <p:tgtEl>
                                          <p:spTgt spid="107"/>
                                        </p:tgtEl>
                                        <p:attrNameLst>
                                          <p:attrName>ppt_h</p:attrName>
                                        </p:attrNameLst>
                                      </p:cBhvr>
                                      <p:tavLst>
                                        <p:tav tm="0">
                                          <p:val>
                                            <p:fltVal val="0"/>
                                          </p:val>
                                        </p:tav>
                                        <p:tav tm="100000">
                                          <p:val>
                                            <p:strVal val="#ppt_h"/>
                                          </p:val>
                                        </p:tav>
                                      </p:tavLst>
                                    </p:anim>
                                    <p:animEffect transition="in" filter="fade">
                                      <p:cBhvr>
                                        <p:cTn id="214" dur="500"/>
                                        <p:tgtEl>
                                          <p:spTgt spid="107"/>
                                        </p:tgtEl>
                                      </p:cBhvr>
                                    </p:animEffect>
                                  </p:childTnLst>
                                </p:cTn>
                              </p:par>
                              <p:par>
                                <p:cTn id="215" presetID="53" presetClass="entr" presetSubtype="0" fill="hold" nodeType="withEffect">
                                  <p:stCondLst>
                                    <p:cond delay="0"/>
                                  </p:stCondLst>
                                  <p:childTnLst>
                                    <p:set>
                                      <p:cBhvr>
                                        <p:cTn id="216" dur="1" fill="hold">
                                          <p:stCondLst>
                                            <p:cond delay="0"/>
                                          </p:stCondLst>
                                        </p:cTn>
                                        <p:tgtEl>
                                          <p:spTgt spid="109"/>
                                        </p:tgtEl>
                                        <p:attrNameLst>
                                          <p:attrName>style.visibility</p:attrName>
                                        </p:attrNameLst>
                                      </p:cBhvr>
                                      <p:to>
                                        <p:strVal val="visible"/>
                                      </p:to>
                                    </p:set>
                                    <p:anim calcmode="lin" valueType="num">
                                      <p:cBhvr>
                                        <p:cTn id="217" dur="500" fill="hold"/>
                                        <p:tgtEl>
                                          <p:spTgt spid="109"/>
                                        </p:tgtEl>
                                        <p:attrNameLst>
                                          <p:attrName>ppt_w</p:attrName>
                                        </p:attrNameLst>
                                      </p:cBhvr>
                                      <p:tavLst>
                                        <p:tav tm="0">
                                          <p:val>
                                            <p:fltVal val="0"/>
                                          </p:val>
                                        </p:tav>
                                        <p:tav tm="100000">
                                          <p:val>
                                            <p:strVal val="#ppt_w"/>
                                          </p:val>
                                        </p:tav>
                                      </p:tavLst>
                                    </p:anim>
                                    <p:anim calcmode="lin" valueType="num">
                                      <p:cBhvr>
                                        <p:cTn id="218" dur="500" fill="hold"/>
                                        <p:tgtEl>
                                          <p:spTgt spid="109"/>
                                        </p:tgtEl>
                                        <p:attrNameLst>
                                          <p:attrName>ppt_h</p:attrName>
                                        </p:attrNameLst>
                                      </p:cBhvr>
                                      <p:tavLst>
                                        <p:tav tm="0">
                                          <p:val>
                                            <p:fltVal val="0"/>
                                          </p:val>
                                        </p:tav>
                                        <p:tav tm="100000">
                                          <p:val>
                                            <p:strVal val="#ppt_h"/>
                                          </p:val>
                                        </p:tav>
                                      </p:tavLst>
                                    </p:anim>
                                    <p:animEffect transition="in" filter="fade">
                                      <p:cBhvr>
                                        <p:cTn id="219" dur="500"/>
                                        <p:tgtEl>
                                          <p:spTgt spid="109"/>
                                        </p:tgtEl>
                                      </p:cBhvr>
                                    </p:animEffect>
                                  </p:childTnLst>
                                </p:cTn>
                              </p:par>
                              <p:par>
                                <p:cTn id="220" presetID="53" presetClass="entr" presetSubtype="0" fill="hold" nodeType="withEffect">
                                  <p:stCondLst>
                                    <p:cond delay="0"/>
                                  </p:stCondLst>
                                  <p:childTnLst>
                                    <p:set>
                                      <p:cBhvr>
                                        <p:cTn id="221" dur="1" fill="hold">
                                          <p:stCondLst>
                                            <p:cond delay="0"/>
                                          </p:stCondLst>
                                        </p:cTn>
                                        <p:tgtEl>
                                          <p:spTgt spid="110"/>
                                        </p:tgtEl>
                                        <p:attrNameLst>
                                          <p:attrName>style.visibility</p:attrName>
                                        </p:attrNameLst>
                                      </p:cBhvr>
                                      <p:to>
                                        <p:strVal val="visible"/>
                                      </p:to>
                                    </p:set>
                                    <p:anim calcmode="lin" valueType="num">
                                      <p:cBhvr>
                                        <p:cTn id="222" dur="500" fill="hold"/>
                                        <p:tgtEl>
                                          <p:spTgt spid="110"/>
                                        </p:tgtEl>
                                        <p:attrNameLst>
                                          <p:attrName>ppt_w</p:attrName>
                                        </p:attrNameLst>
                                      </p:cBhvr>
                                      <p:tavLst>
                                        <p:tav tm="0">
                                          <p:val>
                                            <p:fltVal val="0"/>
                                          </p:val>
                                        </p:tav>
                                        <p:tav tm="100000">
                                          <p:val>
                                            <p:strVal val="#ppt_w"/>
                                          </p:val>
                                        </p:tav>
                                      </p:tavLst>
                                    </p:anim>
                                    <p:anim calcmode="lin" valueType="num">
                                      <p:cBhvr>
                                        <p:cTn id="223" dur="500" fill="hold"/>
                                        <p:tgtEl>
                                          <p:spTgt spid="110"/>
                                        </p:tgtEl>
                                        <p:attrNameLst>
                                          <p:attrName>ppt_h</p:attrName>
                                        </p:attrNameLst>
                                      </p:cBhvr>
                                      <p:tavLst>
                                        <p:tav tm="0">
                                          <p:val>
                                            <p:fltVal val="0"/>
                                          </p:val>
                                        </p:tav>
                                        <p:tav tm="100000">
                                          <p:val>
                                            <p:strVal val="#ppt_h"/>
                                          </p:val>
                                        </p:tav>
                                      </p:tavLst>
                                    </p:anim>
                                    <p:animEffect transition="in" filter="fade">
                                      <p:cBhvr>
                                        <p:cTn id="224" dur="500"/>
                                        <p:tgtEl>
                                          <p:spTgt spid="110"/>
                                        </p:tgtEl>
                                      </p:cBhvr>
                                    </p:animEffect>
                                  </p:childTnLst>
                                </p:cTn>
                              </p:par>
                              <p:par>
                                <p:cTn id="225" presetID="53" presetClass="entr" presetSubtype="0" fill="hold" nodeType="withEffect">
                                  <p:stCondLst>
                                    <p:cond delay="0"/>
                                  </p:stCondLst>
                                  <p:childTnLst>
                                    <p:set>
                                      <p:cBhvr>
                                        <p:cTn id="226" dur="1" fill="hold">
                                          <p:stCondLst>
                                            <p:cond delay="0"/>
                                          </p:stCondLst>
                                        </p:cTn>
                                        <p:tgtEl>
                                          <p:spTgt spid="111"/>
                                        </p:tgtEl>
                                        <p:attrNameLst>
                                          <p:attrName>style.visibility</p:attrName>
                                        </p:attrNameLst>
                                      </p:cBhvr>
                                      <p:to>
                                        <p:strVal val="visible"/>
                                      </p:to>
                                    </p:set>
                                    <p:anim calcmode="lin" valueType="num">
                                      <p:cBhvr>
                                        <p:cTn id="227" dur="500" fill="hold"/>
                                        <p:tgtEl>
                                          <p:spTgt spid="111"/>
                                        </p:tgtEl>
                                        <p:attrNameLst>
                                          <p:attrName>ppt_w</p:attrName>
                                        </p:attrNameLst>
                                      </p:cBhvr>
                                      <p:tavLst>
                                        <p:tav tm="0">
                                          <p:val>
                                            <p:fltVal val="0"/>
                                          </p:val>
                                        </p:tav>
                                        <p:tav tm="100000">
                                          <p:val>
                                            <p:strVal val="#ppt_w"/>
                                          </p:val>
                                        </p:tav>
                                      </p:tavLst>
                                    </p:anim>
                                    <p:anim calcmode="lin" valueType="num">
                                      <p:cBhvr>
                                        <p:cTn id="228" dur="500" fill="hold"/>
                                        <p:tgtEl>
                                          <p:spTgt spid="111"/>
                                        </p:tgtEl>
                                        <p:attrNameLst>
                                          <p:attrName>ppt_h</p:attrName>
                                        </p:attrNameLst>
                                      </p:cBhvr>
                                      <p:tavLst>
                                        <p:tav tm="0">
                                          <p:val>
                                            <p:fltVal val="0"/>
                                          </p:val>
                                        </p:tav>
                                        <p:tav tm="100000">
                                          <p:val>
                                            <p:strVal val="#ppt_h"/>
                                          </p:val>
                                        </p:tav>
                                      </p:tavLst>
                                    </p:anim>
                                    <p:animEffect transition="in" filter="fade">
                                      <p:cBhvr>
                                        <p:cTn id="229" dur="500"/>
                                        <p:tgtEl>
                                          <p:spTgt spid="111"/>
                                        </p:tgtEl>
                                      </p:cBhvr>
                                    </p:animEffect>
                                  </p:childTnLst>
                                </p:cTn>
                              </p:par>
                              <p:par>
                                <p:cTn id="230" presetID="53" presetClass="entr" presetSubtype="0" fill="hold" nodeType="withEffect">
                                  <p:stCondLst>
                                    <p:cond delay="0"/>
                                  </p:stCondLst>
                                  <p:childTnLst>
                                    <p:set>
                                      <p:cBhvr>
                                        <p:cTn id="231" dur="1" fill="hold">
                                          <p:stCondLst>
                                            <p:cond delay="0"/>
                                          </p:stCondLst>
                                        </p:cTn>
                                        <p:tgtEl>
                                          <p:spTgt spid="112"/>
                                        </p:tgtEl>
                                        <p:attrNameLst>
                                          <p:attrName>style.visibility</p:attrName>
                                        </p:attrNameLst>
                                      </p:cBhvr>
                                      <p:to>
                                        <p:strVal val="visible"/>
                                      </p:to>
                                    </p:set>
                                    <p:anim calcmode="lin" valueType="num">
                                      <p:cBhvr>
                                        <p:cTn id="232" dur="500" fill="hold"/>
                                        <p:tgtEl>
                                          <p:spTgt spid="112"/>
                                        </p:tgtEl>
                                        <p:attrNameLst>
                                          <p:attrName>ppt_w</p:attrName>
                                        </p:attrNameLst>
                                      </p:cBhvr>
                                      <p:tavLst>
                                        <p:tav tm="0">
                                          <p:val>
                                            <p:fltVal val="0"/>
                                          </p:val>
                                        </p:tav>
                                        <p:tav tm="100000">
                                          <p:val>
                                            <p:strVal val="#ppt_w"/>
                                          </p:val>
                                        </p:tav>
                                      </p:tavLst>
                                    </p:anim>
                                    <p:anim calcmode="lin" valueType="num">
                                      <p:cBhvr>
                                        <p:cTn id="233" dur="500" fill="hold"/>
                                        <p:tgtEl>
                                          <p:spTgt spid="112"/>
                                        </p:tgtEl>
                                        <p:attrNameLst>
                                          <p:attrName>ppt_h</p:attrName>
                                        </p:attrNameLst>
                                      </p:cBhvr>
                                      <p:tavLst>
                                        <p:tav tm="0">
                                          <p:val>
                                            <p:fltVal val="0"/>
                                          </p:val>
                                        </p:tav>
                                        <p:tav tm="100000">
                                          <p:val>
                                            <p:strVal val="#ppt_h"/>
                                          </p:val>
                                        </p:tav>
                                      </p:tavLst>
                                    </p:anim>
                                    <p:animEffect transition="in" filter="fade">
                                      <p:cBhvr>
                                        <p:cTn id="234" dur="500"/>
                                        <p:tgtEl>
                                          <p:spTgt spid="112"/>
                                        </p:tgtEl>
                                      </p:cBhvr>
                                    </p:animEffect>
                                  </p:childTnLst>
                                </p:cTn>
                              </p:par>
                              <p:par>
                                <p:cTn id="235" presetID="53" presetClass="entr" presetSubtype="0" fill="hold" nodeType="withEffect">
                                  <p:stCondLst>
                                    <p:cond delay="0"/>
                                  </p:stCondLst>
                                  <p:childTnLst>
                                    <p:set>
                                      <p:cBhvr>
                                        <p:cTn id="236" dur="1" fill="hold">
                                          <p:stCondLst>
                                            <p:cond delay="0"/>
                                          </p:stCondLst>
                                        </p:cTn>
                                        <p:tgtEl>
                                          <p:spTgt spid="114"/>
                                        </p:tgtEl>
                                        <p:attrNameLst>
                                          <p:attrName>style.visibility</p:attrName>
                                        </p:attrNameLst>
                                      </p:cBhvr>
                                      <p:to>
                                        <p:strVal val="visible"/>
                                      </p:to>
                                    </p:set>
                                    <p:anim calcmode="lin" valueType="num">
                                      <p:cBhvr>
                                        <p:cTn id="237" dur="500" fill="hold"/>
                                        <p:tgtEl>
                                          <p:spTgt spid="114"/>
                                        </p:tgtEl>
                                        <p:attrNameLst>
                                          <p:attrName>ppt_w</p:attrName>
                                        </p:attrNameLst>
                                      </p:cBhvr>
                                      <p:tavLst>
                                        <p:tav tm="0">
                                          <p:val>
                                            <p:fltVal val="0"/>
                                          </p:val>
                                        </p:tav>
                                        <p:tav tm="100000">
                                          <p:val>
                                            <p:strVal val="#ppt_w"/>
                                          </p:val>
                                        </p:tav>
                                      </p:tavLst>
                                    </p:anim>
                                    <p:anim calcmode="lin" valueType="num">
                                      <p:cBhvr>
                                        <p:cTn id="238" dur="500" fill="hold"/>
                                        <p:tgtEl>
                                          <p:spTgt spid="114"/>
                                        </p:tgtEl>
                                        <p:attrNameLst>
                                          <p:attrName>ppt_h</p:attrName>
                                        </p:attrNameLst>
                                      </p:cBhvr>
                                      <p:tavLst>
                                        <p:tav tm="0">
                                          <p:val>
                                            <p:fltVal val="0"/>
                                          </p:val>
                                        </p:tav>
                                        <p:tav tm="100000">
                                          <p:val>
                                            <p:strVal val="#ppt_h"/>
                                          </p:val>
                                        </p:tav>
                                      </p:tavLst>
                                    </p:anim>
                                    <p:animEffect transition="in" filter="fade">
                                      <p:cBhvr>
                                        <p:cTn id="239" dur="500"/>
                                        <p:tgtEl>
                                          <p:spTgt spid="114"/>
                                        </p:tgtEl>
                                      </p:cBhvr>
                                    </p:animEffect>
                                  </p:childTnLst>
                                </p:cTn>
                              </p:par>
                              <p:par>
                                <p:cTn id="240" presetID="53" presetClass="entr" presetSubtype="0" fill="hold" nodeType="withEffect">
                                  <p:stCondLst>
                                    <p:cond delay="0"/>
                                  </p:stCondLst>
                                  <p:childTnLst>
                                    <p:set>
                                      <p:cBhvr>
                                        <p:cTn id="241" dur="1" fill="hold">
                                          <p:stCondLst>
                                            <p:cond delay="0"/>
                                          </p:stCondLst>
                                        </p:cTn>
                                        <p:tgtEl>
                                          <p:spTgt spid="115"/>
                                        </p:tgtEl>
                                        <p:attrNameLst>
                                          <p:attrName>style.visibility</p:attrName>
                                        </p:attrNameLst>
                                      </p:cBhvr>
                                      <p:to>
                                        <p:strVal val="visible"/>
                                      </p:to>
                                    </p:set>
                                    <p:anim calcmode="lin" valueType="num">
                                      <p:cBhvr>
                                        <p:cTn id="242" dur="500" fill="hold"/>
                                        <p:tgtEl>
                                          <p:spTgt spid="115"/>
                                        </p:tgtEl>
                                        <p:attrNameLst>
                                          <p:attrName>ppt_w</p:attrName>
                                        </p:attrNameLst>
                                      </p:cBhvr>
                                      <p:tavLst>
                                        <p:tav tm="0">
                                          <p:val>
                                            <p:fltVal val="0"/>
                                          </p:val>
                                        </p:tav>
                                        <p:tav tm="100000">
                                          <p:val>
                                            <p:strVal val="#ppt_w"/>
                                          </p:val>
                                        </p:tav>
                                      </p:tavLst>
                                    </p:anim>
                                    <p:anim calcmode="lin" valueType="num">
                                      <p:cBhvr>
                                        <p:cTn id="243" dur="500" fill="hold"/>
                                        <p:tgtEl>
                                          <p:spTgt spid="115"/>
                                        </p:tgtEl>
                                        <p:attrNameLst>
                                          <p:attrName>ppt_h</p:attrName>
                                        </p:attrNameLst>
                                      </p:cBhvr>
                                      <p:tavLst>
                                        <p:tav tm="0">
                                          <p:val>
                                            <p:fltVal val="0"/>
                                          </p:val>
                                        </p:tav>
                                        <p:tav tm="100000">
                                          <p:val>
                                            <p:strVal val="#ppt_h"/>
                                          </p:val>
                                        </p:tav>
                                      </p:tavLst>
                                    </p:anim>
                                    <p:animEffect transition="in" filter="fade">
                                      <p:cBhvr>
                                        <p:cTn id="244" dur="500"/>
                                        <p:tgtEl>
                                          <p:spTgt spid="115"/>
                                        </p:tgtEl>
                                      </p:cBhvr>
                                    </p:animEffect>
                                  </p:childTnLst>
                                </p:cTn>
                              </p:par>
                              <p:par>
                                <p:cTn id="245" presetID="53" presetClass="entr" presetSubtype="0" fill="hold"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0" fill="hold" nodeType="withEffect">
                                  <p:stCondLst>
                                    <p:cond delay="0"/>
                                  </p:stCondLst>
                                  <p:childTnLst>
                                    <p:set>
                                      <p:cBhvr>
                                        <p:cTn id="251" dur="1" fill="hold">
                                          <p:stCondLst>
                                            <p:cond delay="0"/>
                                          </p:stCondLst>
                                        </p:cTn>
                                        <p:tgtEl>
                                          <p:spTgt spid="117"/>
                                        </p:tgtEl>
                                        <p:attrNameLst>
                                          <p:attrName>style.visibility</p:attrName>
                                        </p:attrNameLst>
                                      </p:cBhvr>
                                      <p:to>
                                        <p:strVal val="visible"/>
                                      </p:to>
                                    </p:set>
                                    <p:anim calcmode="lin" valueType="num">
                                      <p:cBhvr>
                                        <p:cTn id="252" dur="500" fill="hold"/>
                                        <p:tgtEl>
                                          <p:spTgt spid="117"/>
                                        </p:tgtEl>
                                        <p:attrNameLst>
                                          <p:attrName>ppt_w</p:attrName>
                                        </p:attrNameLst>
                                      </p:cBhvr>
                                      <p:tavLst>
                                        <p:tav tm="0">
                                          <p:val>
                                            <p:fltVal val="0"/>
                                          </p:val>
                                        </p:tav>
                                        <p:tav tm="100000">
                                          <p:val>
                                            <p:strVal val="#ppt_w"/>
                                          </p:val>
                                        </p:tav>
                                      </p:tavLst>
                                    </p:anim>
                                    <p:anim calcmode="lin" valueType="num">
                                      <p:cBhvr>
                                        <p:cTn id="253" dur="500" fill="hold"/>
                                        <p:tgtEl>
                                          <p:spTgt spid="117"/>
                                        </p:tgtEl>
                                        <p:attrNameLst>
                                          <p:attrName>ppt_h</p:attrName>
                                        </p:attrNameLst>
                                      </p:cBhvr>
                                      <p:tavLst>
                                        <p:tav tm="0">
                                          <p:val>
                                            <p:fltVal val="0"/>
                                          </p:val>
                                        </p:tav>
                                        <p:tav tm="100000">
                                          <p:val>
                                            <p:strVal val="#ppt_h"/>
                                          </p:val>
                                        </p:tav>
                                      </p:tavLst>
                                    </p:anim>
                                    <p:animEffect transition="in" filter="fade">
                                      <p:cBhvr>
                                        <p:cTn id="254" dur="500"/>
                                        <p:tgtEl>
                                          <p:spTgt spid="117"/>
                                        </p:tgtEl>
                                      </p:cBhvr>
                                    </p:animEffect>
                                  </p:childTnLst>
                                </p:cTn>
                              </p:par>
                              <p:par>
                                <p:cTn id="255" presetID="53" presetClass="entr" presetSubtype="0" fill="hold" nodeType="withEffect">
                                  <p:stCondLst>
                                    <p:cond delay="0"/>
                                  </p:stCondLst>
                                  <p:childTnLst>
                                    <p:set>
                                      <p:cBhvr>
                                        <p:cTn id="256" dur="1" fill="hold">
                                          <p:stCondLst>
                                            <p:cond delay="0"/>
                                          </p:stCondLst>
                                        </p:cTn>
                                        <p:tgtEl>
                                          <p:spTgt spid="118"/>
                                        </p:tgtEl>
                                        <p:attrNameLst>
                                          <p:attrName>style.visibility</p:attrName>
                                        </p:attrNameLst>
                                      </p:cBhvr>
                                      <p:to>
                                        <p:strVal val="visible"/>
                                      </p:to>
                                    </p:set>
                                    <p:anim calcmode="lin" valueType="num">
                                      <p:cBhvr>
                                        <p:cTn id="257" dur="500" fill="hold"/>
                                        <p:tgtEl>
                                          <p:spTgt spid="118"/>
                                        </p:tgtEl>
                                        <p:attrNameLst>
                                          <p:attrName>ppt_w</p:attrName>
                                        </p:attrNameLst>
                                      </p:cBhvr>
                                      <p:tavLst>
                                        <p:tav tm="0">
                                          <p:val>
                                            <p:fltVal val="0"/>
                                          </p:val>
                                        </p:tav>
                                        <p:tav tm="100000">
                                          <p:val>
                                            <p:strVal val="#ppt_w"/>
                                          </p:val>
                                        </p:tav>
                                      </p:tavLst>
                                    </p:anim>
                                    <p:anim calcmode="lin" valueType="num">
                                      <p:cBhvr>
                                        <p:cTn id="258" dur="500" fill="hold"/>
                                        <p:tgtEl>
                                          <p:spTgt spid="118"/>
                                        </p:tgtEl>
                                        <p:attrNameLst>
                                          <p:attrName>ppt_h</p:attrName>
                                        </p:attrNameLst>
                                      </p:cBhvr>
                                      <p:tavLst>
                                        <p:tav tm="0">
                                          <p:val>
                                            <p:fltVal val="0"/>
                                          </p:val>
                                        </p:tav>
                                        <p:tav tm="100000">
                                          <p:val>
                                            <p:strVal val="#ppt_h"/>
                                          </p:val>
                                        </p:tav>
                                      </p:tavLst>
                                    </p:anim>
                                    <p:animEffect transition="in" filter="fade">
                                      <p:cBhvr>
                                        <p:cTn id="259" dur="500"/>
                                        <p:tgtEl>
                                          <p:spTgt spid="118"/>
                                        </p:tgtEl>
                                      </p:cBhvr>
                                    </p:animEffect>
                                  </p:childTnLst>
                                </p:cTn>
                              </p:par>
                            </p:childTnLst>
                          </p:cTn>
                        </p:par>
                        <p:par>
                          <p:cTn id="260" fill="hold">
                            <p:stCondLst>
                              <p:cond delay="500"/>
                            </p:stCondLst>
                            <p:childTnLst>
                              <p:par>
                                <p:cTn id="261" presetID="53" presetClass="entr" presetSubtype="16" fill="hold" nodeType="afterEffect">
                                  <p:stCondLst>
                                    <p:cond delay="1000"/>
                                  </p:stCondLst>
                                  <p:childTnLst>
                                    <p:set>
                                      <p:cBhvr>
                                        <p:cTn id="262" dur="1" fill="hold">
                                          <p:stCondLst>
                                            <p:cond delay="0"/>
                                          </p:stCondLst>
                                        </p:cTn>
                                        <p:tgtEl>
                                          <p:spTgt spid="108"/>
                                        </p:tgtEl>
                                        <p:attrNameLst>
                                          <p:attrName>style.visibility</p:attrName>
                                        </p:attrNameLst>
                                      </p:cBhvr>
                                      <p:to>
                                        <p:strVal val="visible"/>
                                      </p:to>
                                    </p:set>
                                    <p:anim calcmode="lin" valueType="num">
                                      <p:cBhvr>
                                        <p:cTn id="263" dur="500" fill="hold"/>
                                        <p:tgtEl>
                                          <p:spTgt spid="108"/>
                                        </p:tgtEl>
                                        <p:attrNameLst>
                                          <p:attrName>ppt_w</p:attrName>
                                        </p:attrNameLst>
                                      </p:cBhvr>
                                      <p:tavLst>
                                        <p:tav tm="0">
                                          <p:val>
                                            <p:fltVal val="0"/>
                                          </p:val>
                                        </p:tav>
                                        <p:tav tm="100000">
                                          <p:val>
                                            <p:strVal val="#ppt_w"/>
                                          </p:val>
                                        </p:tav>
                                      </p:tavLst>
                                    </p:anim>
                                    <p:anim calcmode="lin" valueType="num">
                                      <p:cBhvr>
                                        <p:cTn id="264" dur="500" fill="hold"/>
                                        <p:tgtEl>
                                          <p:spTgt spid="108"/>
                                        </p:tgtEl>
                                        <p:attrNameLst>
                                          <p:attrName>ppt_h</p:attrName>
                                        </p:attrNameLst>
                                      </p:cBhvr>
                                      <p:tavLst>
                                        <p:tav tm="0">
                                          <p:val>
                                            <p:fltVal val="0"/>
                                          </p:val>
                                        </p:tav>
                                        <p:tav tm="100000">
                                          <p:val>
                                            <p:strVal val="#ppt_h"/>
                                          </p:val>
                                        </p:tav>
                                      </p:tavLst>
                                    </p:anim>
                                    <p:animEffect transition="in" filter="fade">
                                      <p:cBhvr>
                                        <p:cTn id="265" dur="500"/>
                                        <p:tgtEl>
                                          <p:spTgt spid="108"/>
                                        </p:tgtEl>
                                      </p:cBhvr>
                                    </p:animEffect>
                                  </p:childTnLst>
                                </p:cTn>
                              </p:par>
                              <p:par>
                                <p:cTn id="266" presetID="53" presetClass="entr" presetSubtype="0" fill="hold" grpId="0" nodeType="withEffect">
                                  <p:stCondLst>
                                    <p:cond delay="1000"/>
                                  </p:stCondLst>
                                  <p:childTnLst>
                                    <p:set>
                                      <p:cBhvr>
                                        <p:cTn id="267" dur="1" fill="hold">
                                          <p:stCondLst>
                                            <p:cond delay="0"/>
                                          </p:stCondLst>
                                        </p:cTn>
                                        <p:tgtEl>
                                          <p:spTgt spid="99"/>
                                        </p:tgtEl>
                                        <p:attrNameLst>
                                          <p:attrName>style.visibility</p:attrName>
                                        </p:attrNameLst>
                                      </p:cBhvr>
                                      <p:to>
                                        <p:strVal val="visible"/>
                                      </p:to>
                                    </p:set>
                                    <p:anim calcmode="lin" valueType="num">
                                      <p:cBhvr>
                                        <p:cTn id="268" dur="500" fill="hold"/>
                                        <p:tgtEl>
                                          <p:spTgt spid="99"/>
                                        </p:tgtEl>
                                        <p:attrNameLst>
                                          <p:attrName>ppt_w</p:attrName>
                                        </p:attrNameLst>
                                      </p:cBhvr>
                                      <p:tavLst>
                                        <p:tav tm="0">
                                          <p:val>
                                            <p:fltVal val="0"/>
                                          </p:val>
                                        </p:tav>
                                        <p:tav tm="100000">
                                          <p:val>
                                            <p:strVal val="#ppt_w"/>
                                          </p:val>
                                        </p:tav>
                                      </p:tavLst>
                                    </p:anim>
                                    <p:anim calcmode="lin" valueType="num">
                                      <p:cBhvr>
                                        <p:cTn id="269" dur="500" fill="hold"/>
                                        <p:tgtEl>
                                          <p:spTgt spid="99"/>
                                        </p:tgtEl>
                                        <p:attrNameLst>
                                          <p:attrName>ppt_h</p:attrName>
                                        </p:attrNameLst>
                                      </p:cBhvr>
                                      <p:tavLst>
                                        <p:tav tm="0">
                                          <p:val>
                                            <p:fltVal val="0"/>
                                          </p:val>
                                        </p:tav>
                                        <p:tav tm="100000">
                                          <p:val>
                                            <p:strVal val="#ppt_h"/>
                                          </p:val>
                                        </p:tav>
                                      </p:tavLst>
                                    </p:anim>
                                    <p:animEffect transition="in" filter="fade">
                                      <p:cBhvr>
                                        <p:cTn id="270" dur="500"/>
                                        <p:tgtEl>
                                          <p:spTgt spid="99"/>
                                        </p:tgtEl>
                                      </p:cBhvr>
                                    </p:animEffect>
                                  </p:childTnLst>
                                </p:cTn>
                              </p:par>
                              <p:par>
                                <p:cTn id="271" presetID="53" presetClass="entr" presetSubtype="0" fill="hold" grpId="0" nodeType="withEffect">
                                  <p:stCondLst>
                                    <p:cond delay="1000"/>
                                  </p:stCondLst>
                                  <p:childTnLst>
                                    <p:set>
                                      <p:cBhvr>
                                        <p:cTn id="272" dur="1" fill="hold">
                                          <p:stCondLst>
                                            <p:cond delay="0"/>
                                          </p:stCondLst>
                                        </p:cTn>
                                        <p:tgtEl>
                                          <p:spTgt spid="97"/>
                                        </p:tgtEl>
                                        <p:attrNameLst>
                                          <p:attrName>style.visibility</p:attrName>
                                        </p:attrNameLst>
                                      </p:cBhvr>
                                      <p:to>
                                        <p:strVal val="visible"/>
                                      </p:to>
                                    </p:set>
                                    <p:anim calcmode="lin" valueType="num">
                                      <p:cBhvr>
                                        <p:cTn id="273" dur="500" fill="hold"/>
                                        <p:tgtEl>
                                          <p:spTgt spid="97"/>
                                        </p:tgtEl>
                                        <p:attrNameLst>
                                          <p:attrName>ppt_w</p:attrName>
                                        </p:attrNameLst>
                                      </p:cBhvr>
                                      <p:tavLst>
                                        <p:tav tm="0">
                                          <p:val>
                                            <p:fltVal val="0"/>
                                          </p:val>
                                        </p:tav>
                                        <p:tav tm="100000">
                                          <p:val>
                                            <p:strVal val="#ppt_w"/>
                                          </p:val>
                                        </p:tav>
                                      </p:tavLst>
                                    </p:anim>
                                    <p:anim calcmode="lin" valueType="num">
                                      <p:cBhvr>
                                        <p:cTn id="274" dur="500" fill="hold"/>
                                        <p:tgtEl>
                                          <p:spTgt spid="97"/>
                                        </p:tgtEl>
                                        <p:attrNameLst>
                                          <p:attrName>ppt_h</p:attrName>
                                        </p:attrNameLst>
                                      </p:cBhvr>
                                      <p:tavLst>
                                        <p:tav tm="0">
                                          <p:val>
                                            <p:fltVal val="0"/>
                                          </p:val>
                                        </p:tav>
                                        <p:tav tm="100000">
                                          <p:val>
                                            <p:strVal val="#ppt_h"/>
                                          </p:val>
                                        </p:tav>
                                      </p:tavLst>
                                    </p:anim>
                                    <p:animEffect transition="in" filter="fade">
                                      <p:cBhvr>
                                        <p:cTn id="275" dur="500"/>
                                        <p:tgtEl>
                                          <p:spTgt spid="97"/>
                                        </p:tgtEl>
                                      </p:cBhvr>
                                    </p:animEffect>
                                  </p:childTnLst>
                                </p:cTn>
                              </p:par>
                              <p:par>
                                <p:cTn id="276" presetID="53" presetClass="entr" presetSubtype="0" fill="hold" grpId="0" nodeType="withEffect">
                                  <p:stCondLst>
                                    <p:cond delay="1000"/>
                                  </p:stCondLst>
                                  <p:childTnLst>
                                    <p:set>
                                      <p:cBhvr>
                                        <p:cTn id="277" dur="1" fill="hold">
                                          <p:stCondLst>
                                            <p:cond delay="0"/>
                                          </p:stCondLst>
                                        </p:cTn>
                                        <p:tgtEl>
                                          <p:spTgt spid="47"/>
                                        </p:tgtEl>
                                        <p:attrNameLst>
                                          <p:attrName>style.visibility</p:attrName>
                                        </p:attrNameLst>
                                      </p:cBhvr>
                                      <p:to>
                                        <p:strVal val="visible"/>
                                      </p:to>
                                    </p:set>
                                    <p:anim calcmode="lin" valueType="num">
                                      <p:cBhvr>
                                        <p:cTn id="278" dur="500" fill="hold"/>
                                        <p:tgtEl>
                                          <p:spTgt spid="47"/>
                                        </p:tgtEl>
                                        <p:attrNameLst>
                                          <p:attrName>ppt_w</p:attrName>
                                        </p:attrNameLst>
                                      </p:cBhvr>
                                      <p:tavLst>
                                        <p:tav tm="0">
                                          <p:val>
                                            <p:fltVal val="0"/>
                                          </p:val>
                                        </p:tav>
                                        <p:tav tm="100000">
                                          <p:val>
                                            <p:strVal val="#ppt_w"/>
                                          </p:val>
                                        </p:tav>
                                      </p:tavLst>
                                    </p:anim>
                                    <p:anim calcmode="lin" valueType="num">
                                      <p:cBhvr>
                                        <p:cTn id="279" dur="500" fill="hold"/>
                                        <p:tgtEl>
                                          <p:spTgt spid="47"/>
                                        </p:tgtEl>
                                        <p:attrNameLst>
                                          <p:attrName>ppt_h</p:attrName>
                                        </p:attrNameLst>
                                      </p:cBhvr>
                                      <p:tavLst>
                                        <p:tav tm="0">
                                          <p:val>
                                            <p:fltVal val="0"/>
                                          </p:val>
                                        </p:tav>
                                        <p:tav tm="100000">
                                          <p:val>
                                            <p:strVal val="#ppt_h"/>
                                          </p:val>
                                        </p:tav>
                                      </p:tavLst>
                                    </p:anim>
                                    <p:animEffect transition="in" filter="fade">
                                      <p:cBhvr>
                                        <p:cTn id="280" dur="500"/>
                                        <p:tgtEl>
                                          <p:spTgt spid="47"/>
                                        </p:tgtEl>
                                      </p:cBhvr>
                                    </p:animEffect>
                                  </p:childTnLst>
                                </p:cTn>
                              </p:par>
                              <p:par>
                                <p:cTn id="281" presetID="53" presetClass="entr" presetSubtype="0" fill="hold" grpId="0" nodeType="withEffect">
                                  <p:stCondLst>
                                    <p:cond delay="1000"/>
                                  </p:stCondLst>
                                  <p:childTnLst>
                                    <p:set>
                                      <p:cBhvr>
                                        <p:cTn id="282" dur="1" fill="hold">
                                          <p:stCondLst>
                                            <p:cond delay="0"/>
                                          </p:stCondLst>
                                        </p:cTn>
                                        <p:tgtEl>
                                          <p:spTgt spid="98"/>
                                        </p:tgtEl>
                                        <p:attrNameLst>
                                          <p:attrName>style.visibility</p:attrName>
                                        </p:attrNameLst>
                                      </p:cBhvr>
                                      <p:to>
                                        <p:strVal val="visible"/>
                                      </p:to>
                                    </p:set>
                                    <p:anim calcmode="lin" valueType="num">
                                      <p:cBhvr>
                                        <p:cTn id="283" dur="500" fill="hold"/>
                                        <p:tgtEl>
                                          <p:spTgt spid="98"/>
                                        </p:tgtEl>
                                        <p:attrNameLst>
                                          <p:attrName>ppt_w</p:attrName>
                                        </p:attrNameLst>
                                      </p:cBhvr>
                                      <p:tavLst>
                                        <p:tav tm="0">
                                          <p:val>
                                            <p:fltVal val="0"/>
                                          </p:val>
                                        </p:tav>
                                        <p:tav tm="100000">
                                          <p:val>
                                            <p:strVal val="#ppt_w"/>
                                          </p:val>
                                        </p:tav>
                                      </p:tavLst>
                                    </p:anim>
                                    <p:anim calcmode="lin" valueType="num">
                                      <p:cBhvr>
                                        <p:cTn id="284" dur="500" fill="hold"/>
                                        <p:tgtEl>
                                          <p:spTgt spid="98"/>
                                        </p:tgtEl>
                                        <p:attrNameLst>
                                          <p:attrName>ppt_h</p:attrName>
                                        </p:attrNameLst>
                                      </p:cBhvr>
                                      <p:tavLst>
                                        <p:tav tm="0">
                                          <p:val>
                                            <p:fltVal val="0"/>
                                          </p:val>
                                        </p:tav>
                                        <p:tav tm="100000">
                                          <p:val>
                                            <p:strVal val="#ppt_h"/>
                                          </p:val>
                                        </p:tav>
                                      </p:tavLst>
                                    </p:anim>
                                    <p:animEffect transition="in" filter="fade">
                                      <p:cBhvr>
                                        <p:cTn id="28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7" grpId="0"/>
      <p:bldP spid="48" grpId="0" animBg="1"/>
      <p:bldP spid="49" grpId="0" animBg="1"/>
      <p:bldP spid="53" grpId="0" animBg="1"/>
      <p:bldP spid="54" grpId="0" animBg="1"/>
      <p:bldP spid="91" grpId="0"/>
      <p:bldP spid="96" grpId="0"/>
      <p:bldP spid="97" grpId="0"/>
      <p:bldP spid="98" grpId="0"/>
      <p:bldP spid="99" grpId="0"/>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US" dirty="0" smtClean="0"/>
              <a:t>Energy-Efficient Networking</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a:t>Efficient by Design</a:t>
            </a:r>
          </a:p>
          <a:p>
            <a:pPr lvl="1"/>
            <a:r>
              <a:rPr lang="en-GB" sz="1800" dirty="0"/>
              <a:t>Reducing Campus layers &amp; devices; less equipment translates into reduced consumption</a:t>
            </a:r>
          </a:p>
          <a:p>
            <a:r>
              <a:rPr lang="en-GB" sz="2000" dirty="0"/>
              <a:t>Optimised power consumption</a:t>
            </a:r>
          </a:p>
          <a:p>
            <a:pPr lvl="1"/>
            <a:r>
              <a:rPr lang="en-GB" sz="1800" dirty="0"/>
              <a:t>Drives immediate operational savings – up to 40% more efficient than rivals</a:t>
            </a:r>
          </a:p>
          <a:p>
            <a:r>
              <a:rPr lang="en-GB" sz="2000" dirty="0"/>
              <a:t>Service integration &amp; device consolidation</a:t>
            </a:r>
          </a:p>
          <a:p>
            <a:pPr lvl="1"/>
            <a:r>
              <a:rPr lang="en-GB" sz="1800" dirty="0"/>
              <a:t>Reduces equipment levels, optimizes performance, &amp; also streamlines </a:t>
            </a:r>
            <a:r>
              <a:rPr lang="en-GB" sz="1800" dirty="0" smtClean="0"/>
              <a:t>management</a:t>
            </a:r>
            <a:endParaRPr lang="en-GB" sz="1800" dirty="0"/>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Multi-Faceted Efficiency</a:t>
            </a:r>
          </a:p>
        </p:txBody>
      </p:sp>
      <p:pic>
        <p:nvPicPr>
          <p:cNvPr id="66" name="Picture 24" descr="cloud3_grey_corp_red"/>
          <p:cNvPicPr>
            <a:picLocks noChangeArrowheads="1"/>
          </p:cNvPicPr>
          <p:nvPr/>
        </p:nvPicPr>
        <p:blipFill>
          <a:blip r:embed="rId3" cstate="print"/>
          <a:srcRect/>
          <a:stretch>
            <a:fillRect/>
          </a:stretch>
        </p:blipFill>
        <p:spPr bwMode="auto">
          <a:xfrm>
            <a:off x="6012320" y="3573016"/>
            <a:ext cx="1440000" cy="1440000"/>
          </a:xfrm>
          <a:prstGeom prst="rect">
            <a:avLst/>
          </a:prstGeom>
          <a:noFill/>
          <a:ln w="9525">
            <a:noFill/>
            <a:miter lim="800000"/>
            <a:headEnd/>
            <a:tailEnd/>
          </a:ln>
        </p:spPr>
      </p:pic>
      <p:sp>
        <p:nvSpPr>
          <p:cNvPr id="35" name="Text Box 7"/>
          <p:cNvSpPr txBox="1">
            <a:spLocks noChangeArrowheads="1"/>
          </p:cNvSpPr>
          <p:nvPr/>
        </p:nvSpPr>
        <p:spPr bwMode="auto">
          <a:xfrm>
            <a:off x="4572000" y="1751013"/>
            <a:ext cx="1439863" cy="336550"/>
          </a:xfrm>
          <a:prstGeom prst="rect">
            <a:avLst/>
          </a:prstGeom>
          <a:noFill/>
          <a:ln w="9525">
            <a:noFill/>
            <a:miter lim="800000"/>
            <a:headEnd/>
            <a:tailEnd/>
          </a:ln>
          <a:effectLst/>
        </p:spPr>
        <p:txBody>
          <a:bodyPr lIns="0" rIns="0">
            <a:spAutoFit/>
          </a:bodyPr>
          <a:lstStyle/>
          <a:p>
            <a:pPr algn="ctr"/>
            <a:r>
              <a:rPr lang="en-GB" sz="1600" b="1">
                <a:solidFill>
                  <a:schemeClr val="tx1"/>
                </a:solidFill>
                <a:latin typeface="Calibri" pitchFamily="34" charset="0"/>
              </a:rPr>
              <a:t>Energy Saver</a:t>
            </a:r>
          </a:p>
        </p:txBody>
      </p:sp>
      <p:sp>
        <p:nvSpPr>
          <p:cNvPr id="38" name="Text Box 8"/>
          <p:cNvSpPr txBox="1">
            <a:spLocks noChangeArrowheads="1"/>
          </p:cNvSpPr>
          <p:nvPr/>
        </p:nvSpPr>
        <p:spPr bwMode="auto">
          <a:xfrm>
            <a:off x="6911975" y="3190875"/>
            <a:ext cx="1439863" cy="2444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ES-enabled Switch</a:t>
            </a:r>
          </a:p>
        </p:txBody>
      </p:sp>
      <p:pic>
        <p:nvPicPr>
          <p:cNvPr id="39" name="Picture 9" descr="pc_grey"/>
          <p:cNvPicPr>
            <a:picLocks noChangeAspect="1" noChangeArrowheads="1"/>
          </p:cNvPicPr>
          <p:nvPr/>
        </p:nvPicPr>
        <p:blipFill>
          <a:blip r:embed="rId4" cstate="print"/>
          <a:srcRect/>
          <a:stretch>
            <a:fillRect/>
          </a:stretch>
        </p:blipFill>
        <p:spPr bwMode="auto">
          <a:xfrm>
            <a:off x="5364088" y="2417763"/>
            <a:ext cx="523875" cy="620712"/>
          </a:xfrm>
          <a:prstGeom prst="rect">
            <a:avLst/>
          </a:prstGeom>
          <a:noFill/>
        </p:spPr>
      </p:pic>
      <p:sp>
        <p:nvSpPr>
          <p:cNvPr id="40" name="Text Box 10"/>
          <p:cNvSpPr txBox="1">
            <a:spLocks noChangeArrowheads="1"/>
          </p:cNvSpPr>
          <p:nvPr/>
        </p:nvSpPr>
        <p:spPr bwMode="auto">
          <a:xfrm>
            <a:off x="4860925" y="3063875"/>
            <a:ext cx="1439863" cy="3968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PC connections</a:t>
            </a:r>
          </a:p>
          <a:p>
            <a:pPr algn="ctr"/>
            <a:r>
              <a:rPr lang="en-GB" sz="1000" b="1">
                <a:solidFill>
                  <a:schemeClr val="tx1"/>
                </a:solidFill>
                <a:latin typeface="Calibri" pitchFamily="34" charset="0"/>
              </a:rPr>
              <a:t>set to power-save mode</a:t>
            </a:r>
          </a:p>
        </p:txBody>
      </p:sp>
      <p:pic>
        <p:nvPicPr>
          <p:cNvPr id="42" name="Picture 12" descr="phone_corp_blue"/>
          <p:cNvPicPr>
            <a:picLocks noChangeAspect="1" noChangeArrowheads="1"/>
          </p:cNvPicPr>
          <p:nvPr/>
        </p:nvPicPr>
        <p:blipFill>
          <a:blip r:embed="rId5" cstate="print"/>
          <a:srcRect/>
          <a:stretch>
            <a:fillRect/>
          </a:stretch>
        </p:blipFill>
        <p:spPr bwMode="auto">
          <a:xfrm>
            <a:off x="6462713" y="2143125"/>
            <a:ext cx="501650" cy="417513"/>
          </a:xfrm>
          <a:prstGeom prst="rect">
            <a:avLst/>
          </a:prstGeom>
          <a:noFill/>
        </p:spPr>
      </p:pic>
      <p:pic>
        <p:nvPicPr>
          <p:cNvPr id="43" name="Picture 13" descr="phone_corp_blue"/>
          <p:cNvPicPr>
            <a:picLocks noChangeAspect="1" noChangeArrowheads="1"/>
          </p:cNvPicPr>
          <p:nvPr/>
        </p:nvPicPr>
        <p:blipFill>
          <a:blip r:embed="rId5" cstate="print">
            <a:lum bright="70000" contrast="-70000"/>
          </a:blip>
          <a:srcRect/>
          <a:stretch>
            <a:fillRect/>
          </a:stretch>
        </p:blipFill>
        <p:spPr bwMode="auto">
          <a:xfrm>
            <a:off x="7670750" y="2489200"/>
            <a:ext cx="501650" cy="417513"/>
          </a:xfrm>
          <a:prstGeom prst="rect">
            <a:avLst/>
          </a:prstGeom>
          <a:noFill/>
        </p:spPr>
      </p:pic>
      <p:sp>
        <p:nvSpPr>
          <p:cNvPr id="44" name="Text Box 14"/>
          <p:cNvSpPr txBox="1">
            <a:spLocks noChangeArrowheads="1"/>
          </p:cNvSpPr>
          <p:nvPr/>
        </p:nvSpPr>
        <p:spPr bwMode="auto">
          <a:xfrm>
            <a:off x="6011863" y="1625600"/>
            <a:ext cx="1439862" cy="3968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High-priority Phones remain available</a:t>
            </a:r>
          </a:p>
        </p:txBody>
      </p:sp>
      <p:sp>
        <p:nvSpPr>
          <p:cNvPr id="45" name="Text Box 15"/>
          <p:cNvSpPr txBox="1">
            <a:spLocks noChangeArrowheads="1"/>
          </p:cNvSpPr>
          <p:nvPr/>
        </p:nvSpPr>
        <p:spPr bwMode="auto">
          <a:xfrm>
            <a:off x="7272338" y="2074863"/>
            <a:ext cx="1439862" cy="3968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Low-priority Phones</a:t>
            </a:r>
          </a:p>
          <a:p>
            <a:pPr algn="ctr"/>
            <a:r>
              <a:rPr lang="en-GB" sz="1000" b="1">
                <a:solidFill>
                  <a:schemeClr val="tx1"/>
                </a:solidFill>
                <a:latin typeface="Calibri" pitchFamily="34" charset="0"/>
              </a:rPr>
              <a:t>set to power-off mode</a:t>
            </a:r>
          </a:p>
        </p:txBody>
      </p:sp>
      <p:pic>
        <p:nvPicPr>
          <p:cNvPr id="50" name="Picture 16" descr="server_corp_blue"/>
          <p:cNvPicPr>
            <a:picLocks noChangeAspect="1" noChangeArrowheads="1"/>
          </p:cNvPicPr>
          <p:nvPr/>
        </p:nvPicPr>
        <p:blipFill>
          <a:blip r:embed="rId6" cstate="print"/>
          <a:srcRect/>
          <a:stretch>
            <a:fillRect/>
          </a:stretch>
        </p:blipFill>
        <p:spPr bwMode="auto">
          <a:xfrm>
            <a:off x="7019925" y="4721225"/>
            <a:ext cx="460375" cy="719138"/>
          </a:xfrm>
          <a:prstGeom prst="rect">
            <a:avLst/>
          </a:prstGeom>
          <a:noFill/>
        </p:spPr>
      </p:pic>
      <p:sp>
        <p:nvSpPr>
          <p:cNvPr id="51" name="Text Box 17"/>
          <p:cNvSpPr txBox="1">
            <a:spLocks noChangeArrowheads="1"/>
          </p:cNvSpPr>
          <p:nvPr/>
        </p:nvSpPr>
        <p:spPr bwMode="auto">
          <a:xfrm>
            <a:off x="7524750" y="4937125"/>
            <a:ext cx="1439863" cy="2444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Enterprise Policy Manager</a:t>
            </a:r>
          </a:p>
        </p:txBody>
      </p:sp>
      <p:pic>
        <p:nvPicPr>
          <p:cNvPr id="52" name="Picture 18"/>
          <p:cNvPicPr>
            <a:picLocks noChangeAspect="1" noChangeArrowheads="1"/>
          </p:cNvPicPr>
          <p:nvPr/>
        </p:nvPicPr>
        <p:blipFill>
          <a:blip r:embed="rId7" cstate="print"/>
          <a:srcRect/>
          <a:stretch>
            <a:fillRect/>
          </a:stretch>
        </p:blipFill>
        <p:spPr bwMode="auto">
          <a:xfrm>
            <a:off x="5292725" y="5081588"/>
            <a:ext cx="1804988" cy="1084262"/>
          </a:xfrm>
          <a:prstGeom prst="rect">
            <a:avLst/>
          </a:prstGeom>
          <a:noFill/>
          <a:ln w="9525" algn="ctr">
            <a:noFill/>
            <a:miter lim="800000"/>
            <a:headEnd/>
            <a:tailEnd/>
          </a:ln>
          <a:effectLst/>
        </p:spPr>
      </p:pic>
      <p:sp>
        <p:nvSpPr>
          <p:cNvPr id="56" name="Text Box 19"/>
          <p:cNvSpPr txBox="1">
            <a:spLocks noChangeArrowheads="1"/>
          </p:cNvSpPr>
          <p:nvPr/>
        </p:nvSpPr>
        <p:spPr bwMode="auto">
          <a:xfrm>
            <a:off x="7451725" y="5351463"/>
            <a:ext cx="1439863"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Network-wide energy policies &amp; reporting</a:t>
            </a:r>
          </a:p>
        </p:txBody>
      </p:sp>
      <p:sp>
        <p:nvSpPr>
          <p:cNvPr id="57" name="Text Box 20"/>
          <p:cNvSpPr txBox="1">
            <a:spLocks noChangeArrowheads="1"/>
          </p:cNvSpPr>
          <p:nvPr/>
        </p:nvSpPr>
        <p:spPr bwMode="auto">
          <a:xfrm>
            <a:off x="7453313" y="4414838"/>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Detailed views of consumption &amp; savings</a:t>
            </a:r>
          </a:p>
        </p:txBody>
      </p:sp>
      <p:sp>
        <p:nvSpPr>
          <p:cNvPr id="58" name="Text Box 21"/>
          <p:cNvSpPr txBox="1">
            <a:spLocks noChangeArrowheads="1"/>
          </p:cNvSpPr>
          <p:nvPr/>
        </p:nvSpPr>
        <p:spPr bwMode="auto">
          <a:xfrm>
            <a:off x="7451725" y="3732213"/>
            <a:ext cx="1439863"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Fully granular or</a:t>
            </a:r>
          </a:p>
          <a:p>
            <a:pPr algn="ctr"/>
            <a:r>
              <a:rPr lang="en-GB" sz="1000" b="1">
                <a:solidFill>
                  <a:srgbClr val="CC0000"/>
                </a:solidFill>
                <a:latin typeface="Calibri" pitchFamily="34" charset="0"/>
              </a:rPr>
              <a:t>‘one-click’ configuration</a:t>
            </a:r>
          </a:p>
        </p:txBody>
      </p:sp>
      <p:sp>
        <p:nvSpPr>
          <p:cNvPr id="59" name="Text Box 22"/>
          <p:cNvSpPr txBox="1">
            <a:spLocks noChangeArrowheads="1"/>
          </p:cNvSpPr>
          <p:nvPr/>
        </p:nvSpPr>
        <p:spPr bwMode="auto">
          <a:xfrm>
            <a:off x="4572000" y="4162425"/>
            <a:ext cx="1439863"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Network stays available, simply in ‘eco-mode’</a:t>
            </a:r>
          </a:p>
        </p:txBody>
      </p:sp>
      <p:sp>
        <p:nvSpPr>
          <p:cNvPr id="62" name="Text Box 23"/>
          <p:cNvSpPr txBox="1">
            <a:spLocks noChangeArrowheads="1"/>
          </p:cNvSpPr>
          <p:nvPr/>
        </p:nvSpPr>
        <p:spPr bwMode="auto">
          <a:xfrm>
            <a:off x="6011863" y="4090988"/>
            <a:ext cx="1439862" cy="274637"/>
          </a:xfrm>
          <a:prstGeom prst="rect">
            <a:avLst/>
          </a:prstGeom>
          <a:noFill/>
          <a:ln w="9525">
            <a:noFill/>
            <a:miter lim="800000"/>
            <a:headEnd/>
            <a:tailEnd/>
          </a:ln>
          <a:effectLst/>
        </p:spPr>
        <p:txBody>
          <a:bodyPr lIns="0" rIns="0">
            <a:spAutoFit/>
          </a:bodyPr>
          <a:lstStyle/>
          <a:p>
            <a:pPr algn="ctr"/>
            <a:r>
              <a:rPr lang="en-GB" sz="1200" b="1">
                <a:solidFill>
                  <a:schemeClr val="tx1"/>
                </a:solidFill>
                <a:latin typeface="Calibri" pitchFamily="34" charset="0"/>
              </a:rPr>
              <a:t>Enterprise LAN</a:t>
            </a:r>
          </a:p>
        </p:txBody>
      </p:sp>
      <p:cxnSp>
        <p:nvCxnSpPr>
          <p:cNvPr id="63" name="AutoShape 24"/>
          <p:cNvCxnSpPr>
            <a:cxnSpLocks noChangeShapeType="1"/>
            <a:stCxn id="43" idx="2"/>
            <a:endCxn id="71" idx="0"/>
          </p:cNvCxnSpPr>
          <p:nvPr/>
        </p:nvCxnSpPr>
        <p:spPr bwMode="auto">
          <a:xfrm rot="5400000">
            <a:off x="7173797" y="2465197"/>
            <a:ext cx="306263" cy="1189295"/>
          </a:xfrm>
          <a:prstGeom prst="curvedConnector3">
            <a:avLst>
              <a:gd name="adj1" fmla="val 50000"/>
            </a:avLst>
          </a:prstGeom>
          <a:noFill/>
          <a:ln w="19050">
            <a:solidFill>
              <a:srgbClr val="C0C0C0"/>
            </a:solidFill>
            <a:round/>
            <a:headEnd/>
            <a:tailEnd/>
          </a:ln>
          <a:effectLst/>
        </p:spPr>
      </p:cxnSp>
      <p:cxnSp>
        <p:nvCxnSpPr>
          <p:cNvPr id="64" name="AutoShape 25"/>
          <p:cNvCxnSpPr>
            <a:cxnSpLocks noChangeShapeType="1"/>
            <a:stCxn id="39" idx="2"/>
            <a:endCxn id="71" idx="0"/>
          </p:cNvCxnSpPr>
          <p:nvPr/>
        </p:nvCxnSpPr>
        <p:spPr bwMode="auto">
          <a:xfrm rot="16200000" flipH="1">
            <a:off x="6091903" y="2572598"/>
            <a:ext cx="174501" cy="1106254"/>
          </a:xfrm>
          <a:prstGeom prst="curvedConnector3">
            <a:avLst>
              <a:gd name="adj1" fmla="val 50000"/>
            </a:avLst>
          </a:prstGeom>
          <a:noFill/>
          <a:ln w="19050">
            <a:solidFill>
              <a:schemeClr val="accent2"/>
            </a:solidFill>
            <a:round/>
            <a:headEnd/>
            <a:tailEnd/>
          </a:ln>
          <a:effectLst/>
        </p:spPr>
      </p:cxnSp>
      <p:cxnSp>
        <p:nvCxnSpPr>
          <p:cNvPr id="65" name="AutoShape 26"/>
          <p:cNvCxnSpPr>
            <a:cxnSpLocks noChangeShapeType="1"/>
            <a:stCxn id="42" idx="3"/>
          </p:cNvCxnSpPr>
          <p:nvPr/>
        </p:nvCxnSpPr>
        <p:spPr bwMode="auto">
          <a:xfrm flipH="1">
            <a:off x="6732589" y="2351882"/>
            <a:ext cx="231774" cy="858043"/>
          </a:xfrm>
          <a:prstGeom prst="curvedConnector4">
            <a:avLst>
              <a:gd name="adj1" fmla="val -98631"/>
              <a:gd name="adj2" fmla="val 62165"/>
            </a:avLst>
          </a:prstGeom>
          <a:noFill/>
          <a:ln w="19050">
            <a:solidFill>
              <a:schemeClr val="tx1"/>
            </a:solidFill>
            <a:round/>
            <a:headEnd/>
            <a:tailEnd/>
          </a:ln>
          <a:effectLst/>
        </p:spPr>
      </p:cxnSp>
      <p:pic>
        <p:nvPicPr>
          <p:cNvPr id="71" name="Picture 17" descr="small-l3-switch_corp_red"/>
          <p:cNvPicPr>
            <a:picLocks noChangeAspect="1" noChangeArrowheads="1"/>
          </p:cNvPicPr>
          <p:nvPr/>
        </p:nvPicPr>
        <p:blipFill>
          <a:blip r:embed="rId8" cstate="print"/>
          <a:srcRect/>
          <a:stretch>
            <a:fillRect/>
          </a:stretch>
        </p:blipFill>
        <p:spPr bwMode="auto">
          <a:xfrm>
            <a:off x="6372280" y="3212976"/>
            <a:ext cx="720000" cy="506283"/>
          </a:xfrm>
          <a:prstGeom prst="rect">
            <a:avLst/>
          </a:prstGeom>
          <a:noFill/>
          <a:ln w="9525">
            <a:noFill/>
            <a:miter lim="800000"/>
            <a:headEnd/>
            <a:tailEnd/>
          </a:ln>
        </p:spPr>
      </p:pic>
    </p:spTree>
    <p:extLst>
      <p:ext uri="{BB962C8B-B14F-4D97-AF65-F5344CB8AC3E}">
        <p14:creationId xmlns:p14="http://schemas.microsoft.com/office/powerpoint/2010/main" val="387596702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par>
                                <p:cTn id="55" presetID="53"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par>
                                <p:cTn id="85" presetID="53"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p:cTn id="87" dur="500" fill="hold"/>
                                        <p:tgtEl>
                                          <p:spTgt spid="71"/>
                                        </p:tgtEl>
                                        <p:attrNameLst>
                                          <p:attrName>ppt_w</p:attrName>
                                        </p:attrNameLst>
                                      </p:cBhvr>
                                      <p:tavLst>
                                        <p:tav tm="0">
                                          <p:val>
                                            <p:fltVal val="0"/>
                                          </p:val>
                                        </p:tav>
                                        <p:tav tm="100000">
                                          <p:val>
                                            <p:strVal val="#ppt_w"/>
                                          </p:val>
                                        </p:tav>
                                      </p:tavLst>
                                    </p:anim>
                                    <p:anim calcmode="lin" valueType="num">
                                      <p:cBhvr>
                                        <p:cTn id="88" dur="500" fill="hold"/>
                                        <p:tgtEl>
                                          <p:spTgt spid="71"/>
                                        </p:tgtEl>
                                        <p:attrNameLst>
                                          <p:attrName>ppt_h</p:attrName>
                                        </p:attrNameLst>
                                      </p:cBhvr>
                                      <p:tavLst>
                                        <p:tav tm="0">
                                          <p:val>
                                            <p:fltVal val="0"/>
                                          </p:val>
                                        </p:tav>
                                        <p:tav tm="100000">
                                          <p:val>
                                            <p:strVal val="#ppt_h"/>
                                          </p:val>
                                        </p:tav>
                                      </p:tavLst>
                                    </p:anim>
                                    <p:animEffect transition="in" filter="fade">
                                      <p:cBhvr>
                                        <p:cTn id="89" dur="500"/>
                                        <p:tgtEl>
                                          <p:spTgt spid="71"/>
                                        </p:tgtEl>
                                      </p:cBhvr>
                                    </p:animEffect>
                                  </p:childTnLst>
                                </p:cTn>
                              </p:par>
                            </p:childTnLst>
                          </p:cTn>
                        </p:par>
                        <p:par>
                          <p:cTn id="90" fill="hold">
                            <p:stCondLst>
                              <p:cond delay="500"/>
                            </p:stCondLst>
                            <p:childTnLst>
                              <p:par>
                                <p:cTn id="91" presetID="53" presetClass="entr" presetSubtype="0" fill="hold" grpId="0" nodeType="afterEffect">
                                  <p:stCondLst>
                                    <p:cond delay="1000"/>
                                  </p:stCondLst>
                                  <p:childTnLst>
                                    <p:set>
                                      <p:cBhvr>
                                        <p:cTn id="92" dur="1" fill="hold">
                                          <p:stCondLst>
                                            <p:cond delay="0"/>
                                          </p:stCondLst>
                                        </p:cTn>
                                        <p:tgtEl>
                                          <p:spTgt spid="59"/>
                                        </p:tgtEl>
                                        <p:attrNameLst>
                                          <p:attrName>style.visibility</p:attrName>
                                        </p:attrNameLst>
                                      </p:cBhvr>
                                      <p:to>
                                        <p:strVal val="visible"/>
                                      </p:to>
                                    </p:set>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fltVal val="0"/>
                                          </p:val>
                                        </p:tav>
                                        <p:tav tm="100000">
                                          <p:val>
                                            <p:strVal val="#ppt_h"/>
                                          </p:val>
                                        </p:tav>
                                      </p:tavLst>
                                    </p:anim>
                                    <p:animEffect transition="in" filter="fade">
                                      <p:cBhvr>
                                        <p:cTn id="95" dur="500"/>
                                        <p:tgtEl>
                                          <p:spTgt spid="59"/>
                                        </p:tgtEl>
                                      </p:cBhvr>
                                    </p:animEffect>
                                  </p:childTnLst>
                                </p:cTn>
                              </p:par>
                              <p:par>
                                <p:cTn id="96" presetID="53" presetClass="entr" presetSubtype="0" fill="hold" grpId="0" nodeType="withEffect">
                                  <p:stCondLst>
                                    <p:cond delay="1000"/>
                                  </p:stCondLst>
                                  <p:childTnLst>
                                    <p:set>
                                      <p:cBhvr>
                                        <p:cTn id="97" dur="1" fill="hold">
                                          <p:stCondLst>
                                            <p:cond delay="0"/>
                                          </p:stCondLst>
                                        </p:cTn>
                                        <p:tgtEl>
                                          <p:spTgt spid="58"/>
                                        </p:tgtEl>
                                        <p:attrNameLst>
                                          <p:attrName>style.visibility</p:attrName>
                                        </p:attrNameLst>
                                      </p:cBhvr>
                                      <p:to>
                                        <p:strVal val="visible"/>
                                      </p:to>
                                    </p:set>
                                    <p:anim calcmode="lin" valueType="num">
                                      <p:cBhvr>
                                        <p:cTn id="98" dur="500" fill="hold"/>
                                        <p:tgtEl>
                                          <p:spTgt spid="58"/>
                                        </p:tgtEl>
                                        <p:attrNameLst>
                                          <p:attrName>ppt_w</p:attrName>
                                        </p:attrNameLst>
                                      </p:cBhvr>
                                      <p:tavLst>
                                        <p:tav tm="0">
                                          <p:val>
                                            <p:fltVal val="0"/>
                                          </p:val>
                                        </p:tav>
                                        <p:tav tm="100000">
                                          <p:val>
                                            <p:strVal val="#ppt_w"/>
                                          </p:val>
                                        </p:tav>
                                      </p:tavLst>
                                    </p:anim>
                                    <p:anim calcmode="lin" valueType="num">
                                      <p:cBhvr>
                                        <p:cTn id="99" dur="500" fill="hold"/>
                                        <p:tgtEl>
                                          <p:spTgt spid="58"/>
                                        </p:tgtEl>
                                        <p:attrNameLst>
                                          <p:attrName>ppt_h</p:attrName>
                                        </p:attrNameLst>
                                      </p:cBhvr>
                                      <p:tavLst>
                                        <p:tav tm="0">
                                          <p:val>
                                            <p:fltVal val="0"/>
                                          </p:val>
                                        </p:tav>
                                        <p:tav tm="100000">
                                          <p:val>
                                            <p:strVal val="#ppt_h"/>
                                          </p:val>
                                        </p:tav>
                                      </p:tavLst>
                                    </p:anim>
                                    <p:animEffect transition="in" filter="fade">
                                      <p:cBhvr>
                                        <p:cTn id="100" dur="500"/>
                                        <p:tgtEl>
                                          <p:spTgt spid="58"/>
                                        </p:tgtEl>
                                      </p:cBhvr>
                                    </p:animEffect>
                                  </p:childTnLst>
                                </p:cTn>
                              </p:par>
                              <p:par>
                                <p:cTn id="101" presetID="53" presetClass="entr" presetSubtype="0" fill="hold" grpId="0" nodeType="withEffect">
                                  <p:stCondLst>
                                    <p:cond delay="100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childTnLst>
                                </p:cTn>
                              </p:par>
                              <p:par>
                                <p:cTn id="106" presetID="53" presetClass="entr" presetSubtype="0" fill="hold" grpId="0" nodeType="withEffect">
                                  <p:stCondLst>
                                    <p:cond delay="100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40" grpId="0"/>
      <p:bldP spid="44" grpId="0"/>
      <p:bldP spid="45" grpId="0"/>
      <p:bldP spid="51" grpId="0"/>
      <p:bldP spid="56" grpId="0"/>
      <p:bldP spid="57" grpId="0"/>
      <p:bldP spid="58" grpId="0"/>
      <p:bldP spid="59"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4" descr="cloud3_grey_corp_red"/>
          <p:cNvPicPr>
            <a:picLocks noChangeArrowheads="1"/>
          </p:cNvPicPr>
          <p:nvPr/>
        </p:nvPicPr>
        <p:blipFill>
          <a:blip r:embed="rId3" cstate="print"/>
          <a:srcRect/>
          <a:stretch>
            <a:fillRect/>
          </a:stretch>
        </p:blipFill>
        <p:spPr bwMode="auto">
          <a:xfrm>
            <a:off x="5796136" y="2492896"/>
            <a:ext cx="1440000" cy="1440000"/>
          </a:xfrm>
          <a:prstGeom prst="rect">
            <a:avLst/>
          </a:prstGeom>
          <a:noFill/>
          <a:ln w="9525">
            <a:noFill/>
            <a:miter lim="800000"/>
            <a:headEnd/>
            <a:tailEnd/>
          </a:ln>
        </p:spPr>
      </p:pic>
      <p:pic>
        <p:nvPicPr>
          <p:cNvPr id="67" name="Picture 56" descr="pbb-pbt-plsb_ip-aware_corp_red"/>
          <p:cNvPicPr>
            <a:picLocks noChangeAspect="1" noChangeArrowheads="1"/>
          </p:cNvPicPr>
          <p:nvPr/>
        </p:nvPicPr>
        <p:blipFill>
          <a:blip r:embed="rId4" cstate="print"/>
          <a:srcRect/>
          <a:stretch>
            <a:fillRect/>
          </a:stretch>
        </p:blipFill>
        <p:spPr bwMode="auto">
          <a:xfrm>
            <a:off x="5796136" y="2492896"/>
            <a:ext cx="330811" cy="360000"/>
          </a:xfrm>
          <a:prstGeom prst="rect">
            <a:avLst/>
          </a:prstGeom>
          <a:noFill/>
          <a:ln w="9525">
            <a:noFill/>
            <a:miter lim="800000"/>
            <a:headEnd/>
            <a:tailEnd/>
          </a:ln>
        </p:spPr>
      </p:pic>
      <p:pic>
        <p:nvPicPr>
          <p:cNvPr id="68" name="Picture 56" descr="pbb-pbt-plsb_ip-aware_corp_red"/>
          <p:cNvPicPr>
            <a:picLocks noChangeAspect="1" noChangeArrowheads="1"/>
          </p:cNvPicPr>
          <p:nvPr/>
        </p:nvPicPr>
        <p:blipFill>
          <a:blip r:embed="rId4" cstate="print"/>
          <a:srcRect/>
          <a:stretch>
            <a:fillRect/>
          </a:stretch>
        </p:blipFill>
        <p:spPr bwMode="auto">
          <a:xfrm>
            <a:off x="6876256" y="2492896"/>
            <a:ext cx="330811" cy="360000"/>
          </a:xfrm>
          <a:prstGeom prst="rect">
            <a:avLst/>
          </a:prstGeom>
          <a:noFill/>
          <a:ln w="9525">
            <a:noFill/>
            <a:miter lim="800000"/>
            <a:headEnd/>
            <a:tailEnd/>
          </a:ln>
        </p:spPr>
      </p:pic>
      <p:pic>
        <p:nvPicPr>
          <p:cNvPr id="69" name="Picture 56" descr="pbb-pbt-plsb_ip-aware_corp_red"/>
          <p:cNvPicPr>
            <a:picLocks noChangeAspect="1" noChangeArrowheads="1"/>
          </p:cNvPicPr>
          <p:nvPr/>
        </p:nvPicPr>
        <p:blipFill>
          <a:blip r:embed="rId4" cstate="print"/>
          <a:srcRect/>
          <a:stretch>
            <a:fillRect/>
          </a:stretch>
        </p:blipFill>
        <p:spPr bwMode="auto">
          <a:xfrm>
            <a:off x="5796136" y="3573016"/>
            <a:ext cx="330811" cy="360000"/>
          </a:xfrm>
          <a:prstGeom prst="rect">
            <a:avLst/>
          </a:prstGeom>
          <a:noFill/>
          <a:ln w="9525">
            <a:noFill/>
            <a:miter lim="800000"/>
            <a:headEnd/>
            <a:tailEnd/>
          </a:ln>
        </p:spPr>
      </p:pic>
      <p:sp>
        <p:nvSpPr>
          <p:cNvPr id="2" name="Title 1"/>
          <p:cNvSpPr>
            <a:spLocks noGrp="1"/>
          </p:cNvSpPr>
          <p:nvPr>
            <p:ph type="title"/>
          </p:nvPr>
        </p:nvSpPr>
        <p:spPr>
          <a:xfrm>
            <a:off x="457200" y="434715"/>
            <a:ext cx="8229600" cy="838200"/>
          </a:xfrm>
        </p:spPr>
        <p:txBody>
          <a:bodyPr/>
          <a:lstStyle/>
          <a:p>
            <a:r>
              <a:rPr lang="en-GB" dirty="0" smtClean="0"/>
              <a:t>Simple, Innovative, &amp; Effective VPNs</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smtClean="0"/>
              <a:t>Operates over any IP network </a:t>
            </a:r>
          </a:p>
          <a:p>
            <a:pPr lvl="1"/>
            <a:r>
              <a:rPr lang="en-GB" sz="1800" dirty="0" smtClean="0"/>
              <a:t>Quickly deployable &amp; easily supportable</a:t>
            </a:r>
          </a:p>
          <a:p>
            <a:r>
              <a:rPr lang="en-GB" sz="2000" dirty="0" smtClean="0"/>
              <a:t>Simplified management, administration &amp; maintenance</a:t>
            </a:r>
          </a:p>
          <a:p>
            <a:pPr lvl="1"/>
            <a:r>
              <a:rPr lang="en-GB" sz="1800" dirty="0" smtClean="0"/>
              <a:t>Stark contrast with complex, multi-layered MPLS</a:t>
            </a:r>
          </a:p>
          <a:p>
            <a:r>
              <a:rPr lang="en-GB" sz="2000" dirty="0" smtClean="0"/>
              <a:t>Provides ultimate resiliency, simplicity, &amp; performance</a:t>
            </a:r>
          </a:p>
          <a:p>
            <a:pPr lvl="1"/>
            <a:r>
              <a:rPr lang="en-GB" sz="1800" dirty="0" smtClean="0"/>
              <a:t>Leverages Avaya’s proven resiliency technology</a:t>
            </a:r>
          </a:p>
          <a:p>
            <a:r>
              <a:rPr lang="en-GB" sz="2000" dirty="0" smtClean="0"/>
              <a:t>Co-exists &amp; interoperates with MPLS Service Providers</a:t>
            </a:r>
          </a:p>
          <a:p>
            <a:pPr lvl="1"/>
            <a:r>
              <a:rPr lang="en-GB" sz="1800" dirty="0" smtClean="0"/>
              <a:t>Maximum flexibility &amp; scalability</a:t>
            </a:r>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IP VPN-</a:t>
            </a:r>
            <a:r>
              <a:rPr lang="en-GB" dirty="0" err="1" smtClean="0">
                <a:solidFill>
                  <a:srgbClr val="CC0000"/>
                </a:solidFill>
              </a:rPr>
              <a:t>Lite</a:t>
            </a:r>
            <a:r>
              <a:rPr lang="en-GB" dirty="0" smtClean="0">
                <a:solidFill>
                  <a:srgbClr val="CC0000"/>
                </a:solidFill>
              </a:rPr>
              <a:t> &amp; MPLS</a:t>
            </a:r>
            <a:endParaRPr lang="en-GB" dirty="0">
              <a:solidFill>
                <a:srgbClr val="CC0000"/>
              </a:solidFill>
            </a:endParaRPr>
          </a:p>
        </p:txBody>
      </p:sp>
      <p:sp>
        <p:nvSpPr>
          <p:cNvPr id="34" name="Line 2"/>
          <p:cNvSpPr>
            <a:spLocks noChangeShapeType="1"/>
          </p:cNvSpPr>
          <p:nvPr/>
        </p:nvSpPr>
        <p:spPr bwMode="auto">
          <a:xfrm>
            <a:off x="6426200" y="2371725"/>
            <a:ext cx="2339975" cy="2339975"/>
          </a:xfrm>
          <a:prstGeom prst="line">
            <a:avLst/>
          </a:prstGeom>
          <a:noFill/>
          <a:ln w="9525">
            <a:solidFill>
              <a:srgbClr val="C0C0C0"/>
            </a:solidFill>
            <a:round/>
            <a:headEnd type="triangle" w="med" len="med"/>
            <a:tailEnd type="triangle" w="med" len="med"/>
          </a:ln>
          <a:effectLst/>
        </p:spPr>
        <p:txBody>
          <a:bodyPr wrap="none" tIns="90000" bIns="9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6" name="Text Box 7"/>
          <p:cNvSpPr txBox="1">
            <a:spLocks noChangeArrowheads="1"/>
          </p:cNvSpPr>
          <p:nvPr/>
        </p:nvSpPr>
        <p:spPr bwMode="auto">
          <a:xfrm>
            <a:off x="5796136" y="2896171"/>
            <a:ext cx="1439862" cy="3968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Calibri" pitchFamily="34" charset="0"/>
              </a:rPr>
              <a:t>Metro 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Calibri" pitchFamily="34" charset="0"/>
              </a:rPr>
              <a:t>(Native IP)</a:t>
            </a:r>
          </a:p>
        </p:txBody>
      </p:sp>
      <p:sp>
        <p:nvSpPr>
          <p:cNvPr id="37" name="Text Box 8"/>
          <p:cNvSpPr txBox="1">
            <a:spLocks noChangeArrowheads="1"/>
          </p:cNvSpPr>
          <p:nvPr/>
        </p:nvSpPr>
        <p:spPr bwMode="auto">
          <a:xfrm>
            <a:off x="5796136" y="3256533"/>
            <a:ext cx="1439862"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Calibri" pitchFamily="34" charset="0"/>
              </a:rPr>
              <a:t>IP VPN-</a:t>
            </a:r>
            <a:r>
              <a:rPr kumimoji="0" lang="en-GB" sz="1000" b="1" i="0" u="none" strike="noStrike" kern="0" cap="none" spc="0" normalizeH="0" baseline="0" noProof="0" dirty="0" err="1" smtClean="0">
                <a:ln>
                  <a:noFill/>
                </a:ln>
                <a:solidFill>
                  <a:srgbClr val="000000"/>
                </a:solidFill>
                <a:effectLst/>
                <a:uLnTx/>
                <a:uFillTx/>
                <a:latin typeface="Calibri" pitchFamily="34" charset="0"/>
              </a:rPr>
              <a:t>Lite</a:t>
            </a:r>
            <a:endParaRPr kumimoji="0" lang="en-GB" sz="1000" b="1" i="0" u="none" strike="noStrike" kern="0" cap="none" spc="0" normalizeH="0" baseline="0" noProof="0" dirty="0" smtClean="0">
              <a:ln>
                <a:noFill/>
              </a:ln>
              <a:solidFill>
                <a:srgbClr val="000000"/>
              </a:solidFill>
              <a:effectLst/>
              <a:uLnTx/>
              <a:uFillTx/>
              <a:latin typeface="Calibri" pitchFamily="34" charset="0"/>
            </a:endParaRPr>
          </a:p>
        </p:txBody>
      </p:sp>
      <p:pic>
        <p:nvPicPr>
          <p:cNvPr id="40" name="Picture 11" descr="cloud3_grey_grey"/>
          <p:cNvPicPr>
            <a:picLocks noChangeAspect="1" noChangeArrowheads="1"/>
          </p:cNvPicPr>
          <p:nvPr/>
        </p:nvPicPr>
        <p:blipFill>
          <a:blip r:embed="rId5" cstate="print"/>
          <a:srcRect/>
          <a:stretch>
            <a:fillRect/>
          </a:stretch>
        </p:blipFill>
        <p:spPr bwMode="auto">
          <a:xfrm>
            <a:off x="7235825" y="3902075"/>
            <a:ext cx="1439863" cy="1441450"/>
          </a:xfrm>
          <a:prstGeom prst="rect">
            <a:avLst/>
          </a:prstGeom>
          <a:noFill/>
        </p:spPr>
      </p:pic>
      <p:sp>
        <p:nvSpPr>
          <p:cNvPr id="41" name="Text Box 12"/>
          <p:cNvSpPr txBox="1">
            <a:spLocks noChangeArrowheads="1"/>
          </p:cNvSpPr>
          <p:nvPr/>
        </p:nvSpPr>
        <p:spPr bwMode="auto">
          <a:xfrm>
            <a:off x="7235825" y="4406900"/>
            <a:ext cx="1439863" cy="3968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000000"/>
                </a:solidFill>
                <a:effectLst/>
                <a:uLnTx/>
                <a:uFillTx/>
                <a:latin typeface="Calibri" pitchFamily="34" charset="0"/>
              </a:rPr>
              <a:t>Wide Area Network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000000"/>
                </a:solidFill>
                <a:effectLst/>
                <a:uLnTx/>
                <a:uFillTx/>
                <a:latin typeface="Calibri" pitchFamily="34" charset="0"/>
              </a:rPr>
              <a:t>(MPLS)</a:t>
            </a:r>
          </a:p>
        </p:txBody>
      </p:sp>
      <p:sp>
        <p:nvSpPr>
          <p:cNvPr id="42" name="Text Box 14"/>
          <p:cNvSpPr txBox="1">
            <a:spLocks noChangeArrowheads="1"/>
          </p:cNvSpPr>
          <p:nvPr/>
        </p:nvSpPr>
        <p:spPr bwMode="auto">
          <a:xfrm>
            <a:off x="4572000" y="1844675"/>
            <a:ext cx="1439863" cy="336550"/>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smtClean="0">
                <a:ln>
                  <a:noFill/>
                </a:ln>
                <a:solidFill>
                  <a:srgbClr val="000000"/>
                </a:solidFill>
                <a:effectLst/>
                <a:uLnTx/>
                <a:uFillTx/>
                <a:latin typeface="Calibri" pitchFamily="34" charset="0"/>
              </a:rPr>
              <a:t>IP VPN-Lite</a:t>
            </a:r>
          </a:p>
        </p:txBody>
      </p:sp>
      <p:sp>
        <p:nvSpPr>
          <p:cNvPr id="43" name="Text Box 15"/>
          <p:cNvSpPr txBox="1">
            <a:spLocks noChangeArrowheads="1"/>
          </p:cNvSpPr>
          <p:nvPr/>
        </p:nvSpPr>
        <p:spPr bwMode="auto">
          <a:xfrm>
            <a:off x="5614988" y="4197350"/>
            <a:ext cx="1439862" cy="244475"/>
          </a:xfrm>
          <a:prstGeom prst="rect">
            <a:avLst/>
          </a:prstGeom>
          <a:noFill/>
          <a:ln w="9525">
            <a:noFill/>
            <a:miter lim="800000"/>
            <a:headEnd/>
            <a:tailEnd/>
          </a:ln>
          <a:effectLst/>
        </p:spPr>
        <p:txBody>
          <a:bodyPr lIns="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000000"/>
                </a:solidFill>
                <a:effectLst/>
                <a:uLnTx/>
                <a:uFillTx/>
                <a:latin typeface="Calibri" pitchFamily="34" charset="0"/>
              </a:rPr>
              <a:t>IP VPN-Lite / MPLS Router</a:t>
            </a:r>
          </a:p>
        </p:txBody>
      </p:sp>
      <p:pic>
        <p:nvPicPr>
          <p:cNvPr id="44" name="Picture 16" descr="server_corp_yellow"/>
          <p:cNvPicPr>
            <a:picLocks noChangeAspect="1" noChangeArrowheads="1"/>
          </p:cNvPicPr>
          <p:nvPr/>
        </p:nvPicPr>
        <p:blipFill>
          <a:blip r:embed="rId6" cstate="print"/>
          <a:srcRect/>
          <a:stretch>
            <a:fillRect/>
          </a:stretch>
        </p:blipFill>
        <p:spPr bwMode="auto">
          <a:xfrm>
            <a:off x="7523163" y="2317750"/>
            <a:ext cx="322262" cy="503238"/>
          </a:xfrm>
          <a:prstGeom prst="rect">
            <a:avLst/>
          </a:prstGeom>
          <a:noFill/>
        </p:spPr>
      </p:pic>
      <p:pic>
        <p:nvPicPr>
          <p:cNvPr id="45" name="Picture 17" descr="pc_corp_yellow"/>
          <p:cNvPicPr>
            <a:picLocks noChangeAspect="1" noChangeArrowheads="1"/>
          </p:cNvPicPr>
          <p:nvPr/>
        </p:nvPicPr>
        <p:blipFill>
          <a:blip r:embed="rId7" cstate="print"/>
          <a:srcRect/>
          <a:stretch>
            <a:fillRect/>
          </a:stretch>
        </p:blipFill>
        <p:spPr bwMode="auto">
          <a:xfrm>
            <a:off x="6965950" y="5522913"/>
            <a:ext cx="365125" cy="433387"/>
          </a:xfrm>
          <a:prstGeom prst="rect">
            <a:avLst/>
          </a:prstGeom>
          <a:noFill/>
        </p:spPr>
      </p:pic>
      <p:cxnSp>
        <p:nvCxnSpPr>
          <p:cNvPr id="46" name="AutoShape 18"/>
          <p:cNvCxnSpPr>
            <a:cxnSpLocks noChangeShapeType="1"/>
            <a:stCxn id="44" idx="1"/>
            <a:endCxn id="68" idx="3"/>
          </p:cNvCxnSpPr>
          <p:nvPr/>
        </p:nvCxnSpPr>
        <p:spPr bwMode="auto">
          <a:xfrm rot="10800000" flipV="1">
            <a:off x="7207067" y="2569368"/>
            <a:ext cx="316096" cy="103527"/>
          </a:xfrm>
          <a:prstGeom prst="curvedConnector3">
            <a:avLst>
              <a:gd name="adj1" fmla="val 50000"/>
            </a:avLst>
          </a:prstGeom>
          <a:noFill/>
          <a:ln w="9525">
            <a:solidFill>
              <a:srgbClr val="000000"/>
            </a:solidFill>
            <a:round/>
            <a:headEnd/>
            <a:tailEnd/>
          </a:ln>
          <a:effectLst/>
        </p:spPr>
      </p:cxnSp>
      <p:cxnSp>
        <p:nvCxnSpPr>
          <p:cNvPr id="47" name="AutoShape 19"/>
          <p:cNvCxnSpPr>
            <a:cxnSpLocks noChangeShapeType="1"/>
            <a:stCxn id="57" idx="2"/>
            <a:endCxn id="68" idx="0"/>
          </p:cNvCxnSpPr>
          <p:nvPr/>
        </p:nvCxnSpPr>
        <p:spPr bwMode="auto">
          <a:xfrm rot="5400000">
            <a:off x="7096019" y="2191957"/>
            <a:ext cx="246583" cy="355295"/>
          </a:xfrm>
          <a:prstGeom prst="curvedConnector3">
            <a:avLst>
              <a:gd name="adj1" fmla="val 50000"/>
            </a:avLst>
          </a:prstGeom>
          <a:noFill/>
          <a:ln w="9525">
            <a:solidFill>
              <a:srgbClr val="000000"/>
            </a:solidFill>
            <a:round/>
            <a:headEnd/>
            <a:tailEnd/>
          </a:ln>
          <a:effectLst/>
        </p:spPr>
      </p:cxnSp>
      <p:cxnSp>
        <p:nvCxnSpPr>
          <p:cNvPr id="48" name="AutoShape 20"/>
          <p:cNvCxnSpPr>
            <a:cxnSpLocks noChangeShapeType="1"/>
            <a:stCxn id="59" idx="0"/>
            <a:endCxn id="63" idx="2"/>
          </p:cNvCxnSpPr>
          <p:nvPr/>
        </p:nvCxnSpPr>
        <p:spPr bwMode="auto">
          <a:xfrm rot="16200000" flipV="1">
            <a:off x="8403036" y="5426472"/>
            <a:ext cx="277813" cy="92869"/>
          </a:xfrm>
          <a:prstGeom prst="curvedConnector3">
            <a:avLst>
              <a:gd name="adj1" fmla="val 50000"/>
            </a:avLst>
          </a:prstGeom>
          <a:noFill/>
          <a:ln w="9525">
            <a:solidFill>
              <a:srgbClr val="000000"/>
            </a:solidFill>
            <a:round/>
            <a:headEnd/>
            <a:tailEnd/>
          </a:ln>
          <a:effectLst/>
        </p:spPr>
      </p:cxnSp>
      <p:cxnSp>
        <p:nvCxnSpPr>
          <p:cNvPr id="49" name="AutoShape 21"/>
          <p:cNvCxnSpPr>
            <a:cxnSpLocks noChangeShapeType="1"/>
            <a:stCxn id="45" idx="0"/>
            <a:endCxn id="62" idx="2"/>
          </p:cNvCxnSpPr>
          <p:nvPr/>
        </p:nvCxnSpPr>
        <p:spPr bwMode="auto">
          <a:xfrm rot="5400000" flipH="1" flipV="1">
            <a:off x="7187804" y="5294710"/>
            <a:ext cx="188913" cy="267494"/>
          </a:xfrm>
          <a:prstGeom prst="curvedConnector3">
            <a:avLst>
              <a:gd name="adj1" fmla="val 50000"/>
            </a:avLst>
          </a:prstGeom>
          <a:noFill/>
          <a:ln w="9525">
            <a:solidFill>
              <a:srgbClr val="000000"/>
            </a:solidFill>
            <a:round/>
            <a:headEnd/>
            <a:tailEnd/>
          </a:ln>
          <a:effectLst/>
        </p:spPr>
      </p:cxnSp>
      <p:pic>
        <p:nvPicPr>
          <p:cNvPr id="50" name="Picture 22" descr="pc_corp_yellow"/>
          <p:cNvPicPr>
            <a:picLocks noChangeAspect="1" noChangeArrowheads="1"/>
          </p:cNvPicPr>
          <p:nvPr/>
        </p:nvPicPr>
        <p:blipFill>
          <a:blip r:embed="rId7" cstate="print"/>
          <a:srcRect/>
          <a:stretch>
            <a:fillRect/>
          </a:stretch>
        </p:blipFill>
        <p:spPr bwMode="auto">
          <a:xfrm>
            <a:off x="6156325" y="1741488"/>
            <a:ext cx="365125" cy="433387"/>
          </a:xfrm>
          <a:prstGeom prst="rect">
            <a:avLst/>
          </a:prstGeom>
          <a:noFill/>
        </p:spPr>
      </p:pic>
      <p:cxnSp>
        <p:nvCxnSpPr>
          <p:cNvPr id="51" name="AutoShape 23"/>
          <p:cNvCxnSpPr>
            <a:cxnSpLocks noChangeShapeType="1"/>
            <a:stCxn id="50" idx="2"/>
            <a:endCxn id="67" idx="0"/>
          </p:cNvCxnSpPr>
          <p:nvPr/>
        </p:nvCxnSpPr>
        <p:spPr bwMode="auto">
          <a:xfrm rot="5400000">
            <a:off x="5991205" y="2145212"/>
            <a:ext cx="318021" cy="377346"/>
          </a:xfrm>
          <a:prstGeom prst="curvedConnector3">
            <a:avLst>
              <a:gd name="adj1" fmla="val 50000"/>
            </a:avLst>
          </a:prstGeom>
          <a:noFill/>
          <a:ln w="9525">
            <a:solidFill>
              <a:srgbClr val="000000"/>
            </a:solidFill>
            <a:round/>
            <a:headEnd/>
            <a:tailEnd/>
          </a:ln>
          <a:effectLst/>
        </p:spPr>
      </p:cxnSp>
      <p:cxnSp>
        <p:nvCxnSpPr>
          <p:cNvPr id="52" name="AutoShape 24"/>
          <p:cNvCxnSpPr>
            <a:cxnSpLocks noChangeShapeType="1"/>
            <a:stCxn id="69" idx="1"/>
          </p:cNvCxnSpPr>
          <p:nvPr/>
        </p:nvCxnSpPr>
        <p:spPr bwMode="auto">
          <a:xfrm rot="10800000" flipV="1">
            <a:off x="5440364" y="3753016"/>
            <a:ext cx="355773" cy="95084"/>
          </a:xfrm>
          <a:prstGeom prst="curvedConnector3">
            <a:avLst>
              <a:gd name="adj1" fmla="val 50000"/>
            </a:avLst>
          </a:prstGeom>
          <a:noFill/>
          <a:ln w="9525">
            <a:solidFill>
              <a:srgbClr val="000000"/>
            </a:solidFill>
            <a:round/>
            <a:headEnd/>
            <a:tailEnd/>
          </a:ln>
          <a:effectLst/>
        </p:spPr>
      </p:cxnSp>
      <p:sp>
        <p:nvSpPr>
          <p:cNvPr id="53" name="Text Box 25"/>
          <p:cNvSpPr txBox="1">
            <a:spLocks noChangeArrowheads="1"/>
          </p:cNvSpPr>
          <p:nvPr/>
        </p:nvSpPr>
        <p:spPr bwMode="auto">
          <a:xfrm>
            <a:off x="7235825" y="5341938"/>
            <a:ext cx="1439863"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000000"/>
                </a:solidFill>
                <a:effectLst/>
                <a:uLnTx/>
                <a:uFillTx/>
                <a:latin typeface="Calibri" pitchFamily="34" charset="0"/>
              </a:rPr>
              <a:t>MPLS Routers</a:t>
            </a:r>
          </a:p>
        </p:txBody>
      </p:sp>
      <p:sp>
        <p:nvSpPr>
          <p:cNvPr id="54" name="Text Box 26"/>
          <p:cNvSpPr txBox="1">
            <a:spLocks noChangeArrowheads="1"/>
          </p:cNvSpPr>
          <p:nvPr/>
        </p:nvSpPr>
        <p:spPr bwMode="auto">
          <a:xfrm>
            <a:off x="5886450" y="4765675"/>
            <a:ext cx="1439863" cy="3968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646464"/>
                </a:solidFill>
                <a:effectLst/>
                <a:uLnTx/>
                <a:uFillTx/>
                <a:latin typeface="Calibri" pitchFamily="34" charset="0"/>
              </a:rPr>
              <a:t>Service Provider-class complexity</a:t>
            </a:r>
          </a:p>
        </p:txBody>
      </p:sp>
      <p:sp>
        <p:nvSpPr>
          <p:cNvPr id="55" name="Text Box 27"/>
          <p:cNvSpPr txBox="1">
            <a:spLocks noChangeArrowheads="1"/>
          </p:cNvSpPr>
          <p:nvPr/>
        </p:nvSpPr>
        <p:spPr bwMode="auto">
          <a:xfrm>
            <a:off x="4445000" y="2874963"/>
            <a:ext cx="1439863"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Enterprise-class</a:t>
            </a:r>
          </a:p>
          <a:p>
            <a:pPr algn="ctr"/>
            <a:r>
              <a:rPr lang="en-GB" sz="1000" b="1" dirty="0">
                <a:solidFill>
                  <a:srgbClr val="CC0000"/>
                </a:solidFill>
                <a:latin typeface="Calibri" pitchFamily="34" charset="0"/>
              </a:rPr>
              <a:t>simplicity</a:t>
            </a:r>
          </a:p>
        </p:txBody>
      </p:sp>
      <p:sp>
        <p:nvSpPr>
          <p:cNvPr id="56" name="Text Box 28"/>
          <p:cNvSpPr txBox="1">
            <a:spLocks noChangeArrowheads="1"/>
          </p:cNvSpPr>
          <p:nvPr/>
        </p:nvSpPr>
        <p:spPr bwMode="auto">
          <a:xfrm>
            <a:off x="7235825" y="2894013"/>
            <a:ext cx="1439863" cy="2444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Complete flexibility</a:t>
            </a:r>
          </a:p>
        </p:txBody>
      </p:sp>
      <p:pic>
        <p:nvPicPr>
          <p:cNvPr id="57" name="Picture 29" descr="server_corp_blue"/>
          <p:cNvPicPr>
            <a:picLocks noChangeAspect="1" noChangeArrowheads="1"/>
          </p:cNvPicPr>
          <p:nvPr/>
        </p:nvPicPr>
        <p:blipFill>
          <a:blip r:embed="rId8" cstate="print"/>
          <a:srcRect/>
          <a:stretch>
            <a:fillRect/>
          </a:stretch>
        </p:blipFill>
        <p:spPr bwMode="auto">
          <a:xfrm>
            <a:off x="7235825" y="1741488"/>
            <a:ext cx="322263" cy="504825"/>
          </a:xfrm>
          <a:prstGeom prst="rect">
            <a:avLst/>
          </a:prstGeom>
          <a:noFill/>
        </p:spPr>
      </p:pic>
      <p:pic>
        <p:nvPicPr>
          <p:cNvPr id="58" name="Picture 30" descr="pc_corp_blue"/>
          <p:cNvPicPr>
            <a:picLocks noChangeAspect="1" noChangeArrowheads="1"/>
          </p:cNvPicPr>
          <p:nvPr/>
        </p:nvPicPr>
        <p:blipFill>
          <a:blip r:embed="rId9" cstate="print"/>
          <a:srcRect/>
          <a:stretch>
            <a:fillRect/>
          </a:stretch>
        </p:blipFill>
        <p:spPr bwMode="auto">
          <a:xfrm>
            <a:off x="5075238" y="3632200"/>
            <a:ext cx="365125" cy="431800"/>
          </a:xfrm>
          <a:prstGeom prst="rect">
            <a:avLst/>
          </a:prstGeom>
          <a:noFill/>
        </p:spPr>
      </p:pic>
      <p:pic>
        <p:nvPicPr>
          <p:cNvPr id="59" name="Picture 31" descr="pc_corp_blue"/>
          <p:cNvPicPr>
            <a:picLocks noChangeAspect="1" noChangeArrowheads="1"/>
          </p:cNvPicPr>
          <p:nvPr/>
        </p:nvPicPr>
        <p:blipFill>
          <a:blip r:embed="rId9" cstate="print"/>
          <a:srcRect/>
          <a:stretch>
            <a:fillRect/>
          </a:stretch>
        </p:blipFill>
        <p:spPr bwMode="auto">
          <a:xfrm>
            <a:off x="8405813" y="5611813"/>
            <a:ext cx="365125" cy="431800"/>
          </a:xfrm>
          <a:prstGeom prst="rect">
            <a:avLst/>
          </a:prstGeom>
          <a:noFill/>
        </p:spPr>
      </p:pic>
      <p:sp>
        <p:nvSpPr>
          <p:cNvPr id="61" name="Text Box 33"/>
          <p:cNvSpPr txBox="1">
            <a:spLocks noChangeArrowheads="1"/>
          </p:cNvSpPr>
          <p:nvPr/>
        </p:nvSpPr>
        <p:spPr bwMode="auto">
          <a:xfrm>
            <a:off x="7326313" y="3271838"/>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End-to-end</a:t>
            </a:r>
          </a:p>
          <a:p>
            <a:pPr algn="ctr"/>
            <a:r>
              <a:rPr lang="en-GB" sz="1000" b="1">
                <a:solidFill>
                  <a:srgbClr val="CC0000"/>
                </a:solidFill>
                <a:latin typeface="Calibri" pitchFamily="34" charset="0"/>
              </a:rPr>
              <a:t>connectivity</a:t>
            </a:r>
          </a:p>
        </p:txBody>
      </p:sp>
      <p:pic>
        <p:nvPicPr>
          <p:cNvPr id="62" name="Picture 34" descr="core_router_corp_yellow"/>
          <p:cNvPicPr>
            <a:picLocks noChangeAspect="1" noChangeArrowheads="1"/>
          </p:cNvPicPr>
          <p:nvPr/>
        </p:nvPicPr>
        <p:blipFill>
          <a:blip r:embed="rId10" cstate="print"/>
          <a:srcRect/>
          <a:stretch>
            <a:fillRect/>
          </a:stretch>
        </p:blipFill>
        <p:spPr bwMode="auto">
          <a:xfrm>
            <a:off x="7235825" y="4981575"/>
            <a:ext cx="360363" cy="352425"/>
          </a:xfrm>
          <a:prstGeom prst="rect">
            <a:avLst/>
          </a:prstGeom>
          <a:noFill/>
        </p:spPr>
      </p:pic>
      <p:pic>
        <p:nvPicPr>
          <p:cNvPr id="63" name="Picture 35" descr="core_router_corp_blue"/>
          <p:cNvPicPr>
            <a:picLocks noChangeAspect="1" noChangeArrowheads="1"/>
          </p:cNvPicPr>
          <p:nvPr/>
        </p:nvPicPr>
        <p:blipFill>
          <a:blip r:embed="rId11" cstate="print"/>
          <a:srcRect/>
          <a:stretch>
            <a:fillRect/>
          </a:stretch>
        </p:blipFill>
        <p:spPr bwMode="auto">
          <a:xfrm>
            <a:off x="8315325" y="4981575"/>
            <a:ext cx="360363" cy="352425"/>
          </a:xfrm>
          <a:prstGeom prst="rect">
            <a:avLst/>
          </a:prstGeom>
          <a:noFill/>
        </p:spPr>
      </p:pic>
      <p:sp>
        <p:nvSpPr>
          <p:cNvPr id="65" name="Text Box 13"/>
          <p:cNvSpPr txBox="1">
            <a:spLocks noChangeArrowheads="1"/>
          </p:cNvSpPr>
          <p:nvPr/>
        </p:nvSpPr>
        <p:spPr bwMode="auto">
          <a:xfrm>
            <a:off x="5076825" y="5391150"/>
            <a:ext cx="1439863" cy="701675"/>
          </a:xfrm>
          <a:prstGeom prst="rect">
            <a:avLst/>
          </a:prstGeom>
          <a:noFill/>
          <a:ln w="9525">
            <a:noFill/>
            <a:miter lim="800000"/>
            <a:headEnd/>
            <a:tailEnd/>
          </a:ln>
          <a:effectLst/>
        </p:spPr>
        <p:txBody>
          <a:bodyPr lIns="0" rIns="0">
            <a:spAutoFit/>
          </a:bodyPr>
          <a:lstStyle/>
          <a:p>
            <a:pPr marL="88900" marR="0" lvl="0" indent="-8890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rgbClr val="000000"/>
                </a:solidFill>
                <a:effectLst/>
                <a:uLnTx/>
                <a:uFillTx/>
                <a:latin typeface="Arial" pitchFamily="34" charset="0"/>
                <a:cs typeface="Arial" pitchFamily="34" charset="0"/>
              </a:rPr>
              <a:t>*Deployment Options:</a:t>
            </a:r>
          </a:p>
          <a:p>
            <a:pPr marL="88900" marR="0" lvl="0" indent="-8890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rgbClr val="000000"/>
                </a:solidFill>
                <a:effectLst/>
                <a:uLnTx/>
                <a:uFillTx/>
                <a:latin typeface="Arial" pitchFamily="34" charset="0"/>
                <a:cs typeface="Arial" pitchFamily="34" charset="0"/>
              </a:rPr>
              <a:t>	- IP VPN-</a:t>
            </a:r>
            <a:r>
              <a:rPr kumimoji="0" lang="en-GB" sz="1000" b="0" i="0" u="none" strike="noStrike" kern="0" cap="none" spc="0" normalizeH="0" baseline="0" noProof="0" dirty="0" err="1" smtClean="0">
                <a:ln>
                  <a:noFill/>
                </a:ln>
                <a:solidFill>
                  <a:srgbClr val="000000"/>
                </a:solidFill>
                <a:effectLst/>
                <a:uLnTx/>
                <a:uFillTx/>
                <a:latin typeface="Arial" pitchFamily="34" charset="0"/>
                <a:cs typeface="Arial" pitchFamily="34" charset="0"/>
              </a:rPr>
              <a:t>Lite</a:t>
            </a:r>
            <a:r>
              <a:rPr kumimoji="0" lang="en-GB" sz="1000" b="0" i="0" u="none" strike="noStrike" kern="0" cap="none" spc="0" normalizeH="0" baseline="0" noProof="0" dirty="0" smtClean="0">
                <a:ln>
                  <a:noFill/>
                </a:ln>
                <a:solidFill>
                  <a:srgbClr val="000000"/>
                </a:solidFill>
                <a:effectLst/>
                <a:uLnTx/>
                <a:uFillTx/>
                <a:latin typeface="Arial" pitchFamily="34" charset="0"/>
                <a:cs typeface="Arial" pitchFamily="34" charset="0"/>
              </a:rPr>
              <a:t> only</a:t>
            </a:r>
          </a:p>
          <a:p>
            <a:pPr marL="88900" marR="0" lvl="0" indent="-8890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rgbClr val="000000"/>
                </a:solidFill>
                <a:effectLst/>
                <a:uLnTx/>
                <a:uFillTx/>
                <a:latin typeface="Arial" pitchFamily="34" charset="0"/>
                <a:cs typeface="Arial" pitchFamily="34" charset="0"/>
              </a:rPr>
              <a:t>	- IP VPN-</a:t>
            </a:r>
            <a:r>
              <a:rPr kumimoji="0" lang="en-GB" sz="1000" b="0" i="0" u="none" strike="noStrike" kern="0" cap="none" spc="0" normalizeH="0" baseline="0" noProof="0" dirty="0" err="1" smtClean="0">
                <a:ln>
                  <a:noFill/>
                </a:ln>
                <a:solidFill>
                  <a:srgbClr val="000000"/>
                </a:solidFill>
                <a:effectLst/>
                <a:uLnTx/>
                <a:uFillTx/>
                <a:latin typeface="Arial" pitchFamily="34" charset="0"/>
                <a:cs typeface="Arial" pitchFamily="34" charset="0"/>
              </a:rPr>
              <a:t>Lite</a:t>
            </a:r>
            <a:r>
              <a:rPr kumimoji="0" lang="en-GB" sz="1000" b="0" i="0" u="none" strike="noStrike" kern="0" cap="none" spc="0" normalizeH="0" baseline="0" noProof="0" dirty="0" smtClean="0">
                <a:ln>
                  <a:noFill/>
                </a:ln>
                <a:solidFill>
                  <a:srgbClr val="000000"/>
                </a:solidFill>
                <a:effectLst/>
                <a:uLnTx/>
                <a:uFillTx/>
                <a:latin typeface="Arial" pitchFamily="34" charset="0"/>
                <a:cs typeface="Arial" pitchFamily="34" charset="0"/>
              </a:rPr>
              <a:t> &amp; MPLS</a:t>
            </a:r>
          </a:p>
          <a:p>
            <a:pPr marL="88900" marR="0" lvl="0" indent="-8890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srgbClr val="000000"/>
                </a:solidFill>
                <a:effectLst/>
                <a:uLnTx/>
                <a:uFillTx/>
                <a:latin typeface="Arial" pitchFamily="34" charset="0"/>
                <a:cs typeface="Arial" pitchFamily="34" charset="0"/>
              </a:rPr>
              <a:t>	- MPLS</a:t>
            </a:r>
          </a:p>
        </p:txBody>
      </p:sp>
      <p:pic>
        <p:nvPicPr>
          <p:cNvPr id="66" name="Picture 56" descr="pbb-pbt-plsb_ip-aware_corp_red"/>
          <p:cNvPicPr>
            <a:picLocks noChangeAspect="1" noChangeArrowheads="1"/>
          </p:cNvPicPr>
          <p:nvPr/>
        </p:nvPicPr>
        <p:blipFill>
          <a:blip r:embed="rId4" cstate="print"/>
          <a:srcRect/>
          <a:stretch>
            <a:fillRect/>
          </a:stretch>
        </p:blipFill>
        <p:spPr bwMode="auto">
          <a:xfrm>
            <a:off x="6876256" y="3573016"/>
            <a:ext cx="661622" cy="72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0" fill="hold" nodeType="withEffect">
                                  <p:stCondLst>
                                    <p:cond delay="50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par>
                                <p:cTn id="15" presetID="53" presetClass="entr" presetSubtype="0" fill="hold" nodeType="withEffect">
                                  <p:stCondLst>
                                    <p:cond delay="50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par>
                                <p:cTn id="20" presetID="53" presetClass="entr" presetSubtype="0" fill="hold" nodeType="withEffect">
                                  <p:stCondLst>
                                    <p:cond delay="50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0" fill="hold" nodeType="withEffect">
                                  <p:stCondLst>
                                    <p:cond delay="500"/>
                                  </p:stCondLst>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ppt_w</p:attrName>
                                        </p:attrNameLst>
                                      </p:cBhvr>
                                      <p:tavLst>
                                        <p:tav tm="0">
                                          <p:val>
                                            <p:fltVal val="0"/>
                                          </p:val>
                                        </p:tav>
                                        <p:tav tm="100000">
                                          <p:val>
                                            <p:strVal val="#ppt_w"/>
                                          </p:val>
                                        </p:tav>
                                      </p:tavLst>
                                    </p:anim>
                                    <p:anim calcmode="lin" valueType="num">
                                      <p:cBhvr>
                                        <p:cTn id="28" dur="500" fill="hold"/>
                                        <p:tgtEl>
                                          <p:spTgt spid="66"/>
                                        </p:tgtEl>
                                        <p:attrNameLst>
                                          <p:attrName>ppt_h</p:attrName>
                                        </p:attrNameLst>
                                      </p:cBhvr>
                                      <p:tavLst>
                                        <p:tav tm="0">
                                          <p:val>
                                            <p:fltVal val="0"/>
                                          </p:val>
                                        </p:tav>
                                        <p:tav tm="100000">
                                          <p:val>
                                            <p:strVal val="#ppt_h"/>
                                          </p:val>
                                        </p:tav>
                                      </p:tavLst>
                                    </p:anim>
                                    <p:animEffect transition="in" filter="fade">
                                      <p:cBhvr>
                                        <p:cTn id="29" dur="500"/>
                                        <p:tgtEl>
                                          <p:spTgt spid="66"/>
                                        </p:tgtEl>
                                      </p:cBhvr>
                                    </p:animEffect>
                                  </p:childTnLst>
                                </p:cTn>
                              </p:par>
                              <p:par>
                                <p:cTn id="30" presetID="53" presetClass="entr" presetSubtype="0" fill="hold" nodeType="withEffect">
                                  <p:stCondLst>
                                    <p:cond delay="500"/>
                                  </p:stCondLst>
                                  <p:childTnLst>
                                    <p:set>
                                      <p:cBhvr>
                                        <p:cTn id="31" dur="1" fill="hold">
                                          <p:stCondLst>
                                            <p:cond delay="0"/>
                                          </p:stCondLst>
                                        </p:cTn>
                                        <p:tgtEl>
                                          <p:spTgt spid="71"/>
                                        </p:tgtEl>
                                        <p:attrNameLst>
                                          <p:attrName>style.visibility</p:attrName>
                                        </p:attrNameLst>
                                      </p:cBhvr>
                                      <p:to>
                                        <p:strVal val="visible"/>
                                      </p:to>
                                    </p:set>
                                    <p:anim calcmode="lin" valueType="num">
                                      <p:cBhvr>
                                        <p:cTn id="32" dur="500" fill="hold"/>
                                        <p:tgtEl>
                                          <p:spTgt spid="71"/>
                                        </p:tgtEl>
                                        <p:attrNameLst>
                                          <p:attrName>ppt_w</p:attrName>
                                        </p:attrNameLst>
                                      </p:cBhvr>
                                      <p:tavLst>
                                        <p:tav tm="0">
                                          <p:val>
                                            <p:fltVal val="0"/>
                                          </p:val>
                                        </p:tav>
                                        <p:tav tm="100000">
                                          <p:val>
                                            <p:strVal val="#ppt_w"/>
                                          </p:val>
                                        </p:tav>
                                      </p:tavLst>
                                    </p:anim>
                                    <p:anim calcmode="lin" valueType="num">
                                      <p:cBhvr>
                                        <p:cTn id="33" dur="500" fill="hold"/>
                                        <p:tgtEl>
                                          <p:spTgt spid="71"/>
                                        </p:tgtEl>
                                        <p:attrNameLst>
                                          <p:attrName>ppt_h</p:attrName>
                                        </p:attrNameLst>
                                      </p:cBhvr>
                                      <p:tavLst>
                                        <p:tav tm="0">
                                          <p:val>
                                            <p:fltVal val="0"/>
                                          </p:val>
                                        </p:tav>
                                        <p:tav tm="100000">
                                          <p:val>
                                            <p:strVal val="#ppt_h"/>
                                          </p:val>
                                        </p:tav>
                                      </p:tavLst>
                                    </p:anim>
                                    <p:animEffect transition="in" filter="fade">
                                      <p:cBhvr>
                                        <p:cTn id="34" dur="500"/>
                                        <p:tgtEl>
                                          <p:spTgt spid="71"/>
                                        </p:tgtEl>
                                      </p:cBhvr>
                                    </p:animEffect>
                                  </p:childTnLst>
                                </p:cTn>
                              </p:par>
                              <p:par>
                                <p:cTn id="35" presetID="53"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0" fill="hold" grpId="0"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0" fill="hold" nodeType="withEffect">
                                  <p:stCondLst>
                                    <p:cond delay="5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0" fill="hold" grpId="0" nodeType="withEffect">
                                  <p:stCondLst>
                                    <p:cond delay="50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0" fill="hold" nodeType="withEffect">
                                  <p:stCondLst>
                                    <p:cond delay="50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ppt_w</p:attrName>
                                        </p:attrNameLst>
                                      </p:cBhvr>
                                      <p:tavLst>
                                        <p:tav tm="0">
                                          <p:val>
                                            <p:fltVal val="0"/>
                                          </p:val>
                                        </p:tav>
                                        <p:tav tm="100000">
                                          <p:val>
                                            <p:strVal val="#ppt_w"/>
                                          </p:val>
                                        </p:tav>
                                      </p:tavLst>
                                    </p:anim>
                                    <p:anim calcmode="lin" valueType="num">
                                      <p:cBhvr>
                                        <p:cTn id="63" dur="500" fill="hold"/>
                                        <p:tgtEl>
                                          <p:spTgt spid="44"/>
                                        </p:tgtEl>
                                        <p:attrNameLst>
                                          <p:attrName>ppt_h</p:attrName>
                                        </p:attrNameLst>
                                      </p:cBhvr>
                                      <p:tavLst>
                                        <p:tav tm="0">
                                          <p:val>
                                            <p:fltVal val="0"/>
                                          </p:val>
                                        </p:tav>
                                        <p:tav tm="100000">
                                          <p:val>
                                            <p:strVal val="#ppt_h"/>
                                          </p:val>
                                        </p:tav>
                                      </p:tavLst>
                                    </p:anim>
                                    <p:animEffect transition="in" filter="fade">
                                      <p:cBhvr>
                                        <p:cTn id="64" dur="500"/>
                                        <p:tgtEl>
                                          <p:spTgt spid="44"/>
                                        </p:tgtEl>
                                      </p:cBhvr>
                                    </p:animEffect>
                                  </p:childTnLst>
                                </p:cTn>
                              </p:par>
                              <p:par>
                                <p:cTn id="65" presetID="53" presetClass="entr" presetSubtype="0" fill="hold" nodeType="withEffect">
                                  <p:stCondLst>
                                    <p:cond delay="50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par>
                                <p:cTn id="70" presetID="53" presetClass="entr" presetSubtype="0" fill="hold" nodeType="withEffect">
                                  <p:stCondLst>
                                    <p:cond delay="50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fltVal val="0"/>
                                          </p:val>
                                        </p:tav>
                                        <p:tav tm="100000">
                                          <p:val>
                                            <p:strVal val="#ppt_w"/>
                                          </p:val>
                                        </p:tav>
                                      </p:tavLst>
                                    </p:anim>
                                    <p:anim calcmode="lin" valueType="num">
                                      <p:cBhvr>
                                        <p:cTn id="73" dur="500" fill="hold"/>
                                        <p:tgtEl>
                                          <p:spTgt spid="46"/>
                                        </p:tgtEl>
                                        <p:attrNameLst>
                                          <p:attrName>ppt_h</p:attrName>
                                        </p:attrNameLst>
                                      </p:cBhvr>
                                      <p:tavLst>
                                        <p:tav tm="0">
                                          <p:val>
                                            <p:fltVal val="0"/>
                                          </p:val>
                                        </p:tav>
                                        <p:tav tm="100000">
                                          <p:val>
                                            <p:strVal val="#ppt_h"/>
                                          </p:val>
                                        </p:tav>
                                      </p:tavLst>
                                    </p:anim>
                                    <p:animEffect transition="in" filter="fade">
                                      <p:cBhvr>
                                        <p:cTn id="74" dur="500"/>
                                        <p:tgtEl>
                                          <p:spTgt spid="46"/>
                                        </p:tgtEl>
                                      </p:cBhvr>
                                    </p:animEffect>
                                  </p:childTnLst>
                                </p:cTn>
                              </p:par>
                              <p:par>
                                <p:cTn id="75" presetID="53" presetClass="entr" presetSubtype="0" fill="hold" nodeType="withEffect">
                                  <p:stCondLst>
                                    <p:cond delay="50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cTn>
                              </p:par>
                              <p:par>
                                <p:cTn id="80" presetID="53" presetClass="entr" presetSubtype="0" fill="hold" nodeType="withEffect">
                                  <p:stCondLst>
                                    <p:cond delay="500"/>
                                  </p:stCondLst>
                                  <p:childTnLst>
                                    <p:set>
                                      <p:cBhvr>
                                        <p:cTn id="81" dur="1" fill="hold">
                                          <p:stCondLst>
                                            <p:cond delay="0"/>
                                          </p:stCondLst>
                                        </p:cTn>
                                        <p:tgtEl>
                                          <p:spTgt spid="48"/>
                                        </p:tgtEl>
                                        <p:attrNameLst>
                                          <p:attrName>style.visibility</p:attrName>
                                        </p:attrNameLst>
                                      </p:cBhvr>
                                      <p:to>
                                        <p:strVal val="visible"/>
                                      </p:to>
                                    </p:set>
                                    <p:anim calcmode="lin" valueType="num">
                                      <p:cBhvr>
                                        <p:cTn id="82" dur="500" fill="hold"/>
                                        <p:tgtEl>
                                          <p:spTgt spid="48"/>
                                        </p:tgtEl>
                                        <p:attrNameLst>
                                          <p:attrName>ppt_w</p:attrName>
                                        </p:attrNameLst>
                                      </p:cBhvr>
                                      <p:tavLst>
                                        <p:tav tm="0">
                                          <p:val>
                                            <p:fltVal val="0"/>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animEffect transition="in" filter="fade">
                                      <p:cBhvr>
                                        <p:cTn id="84" dur="500"/>
                                        <p:tgtEl>
                                          <p:spTgt spid="48"/>
                                        </p:tgtEl>
                                      </p:cBhvr>
                                    </p:animEffect>
                                  </p:childTnLst>
                                </p:cTn>
                              </p:par>
                              <p:par>
                                <p:cTn id="85" presetID="53" presetClass="entr" presetSubtype="0" fill="hold" nodeType="withEffect">
                                  <p:stCondLst>
                                    <p:cond delay="500"/>
                                  </p:stCondLst>
                                  <p:childTnLst>
                                    <p:set>
                                      <p:cBhvr>
                                        <p:cTn id="86" dur="1" fill="hold">
                                          <p:stCondLst>
                                            <p:cond delay="0"/>
                                          </p:stCondLst>
                                        </p:cTn>
                                        <p:tgtEl>
                                          <p:spTgt spid="49"/>
                                        </p:tgtEl>
                                        <p:attrNameLst>
                                          <p:attrName>style.visibility</p:attrName>
                                        </p:attrNameLst>
                                      </p:cBhvr>
                                      <p:to>
                                        <p:strVal val="visible"/>
                                      </p:to>
                                    </p:set>
                                    <p:anim calcmode="lin" valueType="num">
                                      <p:cBhvr>
                                        <p:cTn id="87" dur="500" fill="hold"/>
                                        <p:tgtEl>
                                          <p:spTgt spid="49"/>
                                        </p:tgtEl>
                                        <p:attrNameLst>
                                          <p:attrName>ppt_w</p:attrName>
                                        </p:attrNameLst>
                                      </p:cBhvr>
                                      <p:tavLst>
                                        <p:tav tm="0">
                                          <p:val>
                                            <p:fltVal val="0"/>
                                          </p:val>
                                        </p:tav>
                                        <p:tav tm="100000">
                                          <p:val>
                                            <p:strVal val="#ppt_w"/>
                                          </p:val>
                                        </p:tav>
                                      </p:tavLst>
                                    </p:anim>
                                    <p:anim calcmode="lin" valueType="num">
                                      <p:cBhvr>
                                        <p:cTn id="88" dur="500" fill="hold"/>
                                        <p:tgtEl>
                                          <p:spTgt spid="49"/>
                                        </p:tgtEl>
                                        <p:attrNameLst>
                                          <p:attrName>ppt_h</p:attrName>
                                        </p:attrNameLst>
                                      </p:cBhvr>
                                      <p:tavLst>
                                        <p:tav tm="0">
                                          <p:val>
                                            <p:fltVal val="0"/>
                                          </p:val>
                                        </p:tav>
                                        <p:tav tm="100000">
                                          <p:val>
                                            <p:strVal val="#ppt_h"/>
                                          </p:val>
                                        </p:tav>
                                      </p:tavLst>
                                    </p:anim>
                                    <p:animEffect transition="in" filter="fade">
                                      <p:cBhvr>
                                        <p:cTn id="89" dur="500"/>
                                        <p:tgtEl>
                                          <p:spTgt spid="49"/>
                                        </p:tgtEl>
                                      </p:cBhvr>
                                    </p:animEffect>
                                  </p:childTnLst>
                                </p:cTn>
                              </p:par>
                              <p:par>
                                <p:cTn id="90" presetID="53" presetClass="entr" presetSubtype="0" fill="hold" nodeType="withEffect">
                                  <p:stCondLst>
                                    <p:cond delay="50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par>
                                <p:cTn id="95" presetID="53" presetClass="entr" presetSubtype="0" fill="hold" nodeType="withEffect">
                                  <p:stCondLst>
                                    <p:cond delay="50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Effect transition="in" filter="fade">
                                      <p:cBhvr>
                                        <p:cTn id="99" dur="500"/>
                                        <p:tgtEl>
                                          <p:spTgt spid="51"/>
                                        </p:tgtEl>
                                      </p:cBhvr>
                                    </p:animEffect>
                                  </p:childTnLst>
                                </p:cTn>
                              </p:par>
                              <p:par>
                                <p:cTn id="100" presetID="53" presetClass="entr" presetSubtype="0" fill="hold" nodeType="withEffect">
                                  <p:stCondLst>
                                    <p:cond delay="500"/>
                                  </p:stCondLst>
                                  <p:childTnLst>
                                    <p:set>
                                      <p:cBhvr>
                                        <p:cTn id="101" dur="1" fill="hold">
                                          <p:stCondLst>
                                            <p:cond delay="0"/>
                                          </p:stCondLst>
                                        </p:cTn>
                                        <p:tgtEl>
                                          <p:spTgt spid="52"/>
                                        </p:tgtEl>
                                        <p:attrNameLst>
                                          <p:attrName>style.visibility</p:attrName>
                                        </p:attrNameLst>
                                      </p:cBhvr>
                                      <p:to>
                                        <p:strVal val="visible"/>
                                      </p:to>
                                    </p:set>
                                    <p:anim calcmode="lin" valueType="num">
                                      <p:cBhvr>
                                        <p:cTn id="102" dur="500" fill="hold"/>
                                        <p:tgtEl>
                                          <p:spTgt spid="52"/>
                                        </p:tgtEl>
                                        <p:attrNameLst>
                                          <p:attrName>ppt_w</p:attrName>
                                        </p:attrNameLst>
                                      </p:cBhvr>
                                      <p:tavLst>
                                        <p:tav tm="0">
                                          <p:val>
                                            <p:fltVal val="0"/>
                                          </p:val>
                                        </p:tav>
                                        <p:tav tm="100000">
                                          <p:val>
                                            <p:strVal val="#ppt_w"/>
                                          </p:val>
                                        </p:tav>
                                      </p:tavLst>
                                    </p:anim>
                                    <p:anim calcmode="lin" valueType="num">
                                      <p:cBhvr>
                                        <p:cTn id="103" dur="500" fill="hold"/>
                                        <p:tgtEl>
                                          <p:spTgt spid="52"/>
                                        </p:tgtEl>
                                        <p:attrNameLst>
                                          <p:attrName>ppt_h</p:attrName>
                                        </p:attrNameLst>
                                      </p:cBhvr>
                                      <p:tavLst>
                                        <p:tav tm="0">
                                          <p:val>
                                            <p:fltVal val="0"/>
                                          </p:val>
                                        </p:tav>
                                        <p:tav tm="100000">
                                          <p:val>
                                            <p:strVal val="#ppt_h"/>
                                          </p:val>
                                        </p:tav>
                                      </p:tavLst>
                                    </p:anim>
                                    <p:animEffect transition="in" filter="fade">
                                      <p:cBhvr>
                                        <p:cTn id="104" dur="500"/>
                                        <p:tgtEl>
                                          <p:spTgt spid="52"/>
                                        </p:tgtEl>
                                      </p:cBhvr>
                                    </p:animEffect>
                                  </p:childTnLst>
                                </p:cTn>
                              </p:par>
                              <p:par>
                                <p:cTn id="105" presetID="53" presetClass="entr" presetSubtype="0" fill="hold" grpId="0" nodeType="withEffect">
                                  <p:stCondLst>
                                    <p:cond delay="500"/>
                                  </p:stCondLst>
                                  <p:childTnLst>
                                    <p:set>
                                      <p:cBhvr>
                                        <p:cTn id="106" dur="1" fill="hold">
                                          <p:stCondLst>
                                            <p:cond delay="0"/>
                                          </p:stCondLst>
                                        </p:cTn>
                                        <p:tgtEl>
                                          <p:spTgt spid="53"/>
                                        </p:tgtEl>
                                        <p:attrNameLst>
                                          <p:attrName>style.visibility</p:attrName>
                                        </p:attrNameLst>
                                      </p:cBhvr>
                                      <p:to>
                                        <p:strVal val="visible"/>
                                      </p:to>
                                    </p:set>
                                    <p:anim calcmode="lin" valueType="num">
                                      <p:cBhvr>
                                        <p:cTn id="107" dur="500" fill="hold"/>
                                        <p:tgtEl>
                                          <p:spTgt spid="53"/>
                                        </p:tgtEl>
                                        <p:attrNameLst>
                                          <p:attrName>ppt_w</p:attrName>
                                        </p:attrNameLst>
                                      </p:cBhvr>
                                      <p:tavLst>
                                        <p:tav tm="0">
                                          <p:val>
                                            <p:fltVal val="0"/>
                                          </p:val>
                                        </p:tav>
                                        <p:tav tm="100000">
                                          <p:val>
                                            <p:strVal val="#ppt_w"/>
                                          </p:val>
                                        </p:tav>
                                      </p:tavLst>
                                    </p:anim>
                                    <p:anim calcmode="lin" valueType="num">
                                      <p:cBhvr>
                                        <p:cTn id="108" dur="500" fill="hold"/>
                                        <p:tgtEl>
                                          <p:spTgt spid="53"/>
                                        </p:tgtEl>
                                        <p:attrNameLst>
                                          <p:attrName>ppt_h</p:attrName>
                                        </p:attrNameLst>
                                      </p:cBhvr>
                                      <p:tavLst>
                                        <p:tav tm="0">
                                          <p:val>
                                            <p:fltVal val="0"/>
                                          </p:val>
                                        </p:tav>
                                        <p:tav tm="100000">
                                          <p:val>
                                            <p:strVal val="#ppt_h"/>
                                          </p:val>
                                        </p:tav>
                                      </p:tavLst>
                                    </p:anim>
                                    <p:animEffect transition="in" filter="fade">
                                      <p:cBhvr>
                                        <p:cTn id="109" dur="500"/>
                                        <p:tgtEl>
                                          <p:spTgt spid="53"/>
                                        </p:tgtEl>
                                      </p:cBhvr>
                                    </p:animEffect>
                                  </p:childTnLst>
                                </p:cTn>
                              </p:par>
                              <p:par>
                                <p:cTn id="110" presetID="53" presetClass="entr" presetSubtype="0" fill="hold" grpId="0" nodeType="withEffect">
                                  <p:stCondLst>
                                    <p:cond delay="50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childTnLst>
                                </p:cTn>
                              </p:par>
                              <p:par>
                                <p:cTn id="115" presetID="53" presetClass="entr" presetSubtype="0" fill="hold" nodeType="withEffect">
                                  <p:stCondLst>
                                    <p:cond delay="500"/>
                                  </p:stCondLst>
                                  <p:childTnLst>
                                    <p:set>
                                      <p:cBhvr>
                                        <p:cTn id="116" dur="1" fill="hold">
                                          <p:stCondLst>
                                            <p:cond delay="0"/>
                                          </p:stCondLst>
                                        </p:cTn>
                                        <p:tgtEl>
                                          <p:spTgt spid="57"/>
                                        </p:tgtEl>
                                        <p:attrNameLst>
                                          <p:attrName>style.visibility</p:attrName>
                                        </p:attrNameLst>
                                      </p:cBhvr>
                                      <p:to>
                                        <p:strVal val="visible"/>
                                      </p:to>
                                    </p:set>
                                    <p:anim calcmode="lin" valueType="num">
                                      <p:cBhvr>
                                        <p:cTn id="117" dur="500" fill="hold"/>
                                        <p:tgtEl>
                                          <p:spTgt spid="57"/>
                                        </p:tgtEl>
                                        <p:attrNameLst>
                                          <p:attrName>ppt_w</p:attrName>
                                        </p:attrNameLst>
                                      </p:cBhvr>
                                      <p:tavLst>
                                        <p:tav tm="0">
                                          <p:val>
                                            <p:fltVal val="0"/>
                                          </p:val>
                                        </p:tav>
                                        <p:tav tm="100000">
                                          <p:val>
                                            <p:strVal val="#ppt_w"/>
                                          </p:val>
                                        </p:tav>
                                      </p:tavLst>
                                    </p:anim>
                                    <p:anim calcmode="lin" valueType="num">
                                      <p:cBhvr>
                                        <p:cTn id="118" dur="500" fill="hold"/>
                                        <p:tgtEl>
                                          <p:spTgt spid="57"/>
                                        </p:tgtEl>
                                        <p:attrNameLst>
                                          <p:attrName>ppt_h</p:attrName>
                                        </p:attrNameLst>
                                      </p:cBhvr>
                                      <p:tavLst>
                                        <p:tav tm="0">
                                          <p:val>
                                            <p:fltVal val="0"/>
                                          </p:val>
                                        </p:tav>
                                        <p:tav tm="100000">
                                          <p:val>
                                            <p:strVal val="#ppt_h"/>
                                          </p:val>
                                        </p:tav>
                                      </p:tavLst>
                                    </p:anim>
                                    <p:animEffect transition="in" filter="fade">
                                      <p:cBhvr>
                                        <p:cTn id="119" dur="500"/>
                                        <p:tgtEl>
                                          <p:spTgt spid="57"/>
                                        </p:tgtEl>
                                      </p:cBhvr>
                                    </p:animEffect>
                                  </p:childTnLst>
                                </p:cTn>
                              </p:par>
                              <p:par>
                                <p:cTn id="120" presetID="53" presetClass="entr" presetSubtype="0" fill="hold" nodeType="withEffect">
                                  <p:stCondLst>
                                    <p:cond delay="50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0" fill="hold" nodeType="withEffect">
                                  <p:stCondLst>
                                    <p:cond delay="50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fltVal val="0"/>
                                          </p:val>
                                        </p:tav>
                                        <p:tav tm="100000">
                                          <p:val>
                                            <p:strVal val="#ppt_h"/>
                                          </p:val>
                                        </p:tav>
                                      </p:tavLst>
                                    </p:anim>
                                    <p:animEffect transition="in" filter="fade">
                                      <p:cBhvr>
                                        <p:cTn id="129" dur="500"/>
                                        <p:tgtEl>
                                          <p:spTgt spid="59"/>
                                        </p:tgtEl>
                                      </p:cBhvr>
                                    </p:animEffect>
                                  </p:childTnLst>
                                </p:cTn>
                              </p:par>
                              <p:par>
                                <p:cTn id="130" presetID="53" presetClass="entr" presetSubtype="0" fill="hold" nodeType="withEffect">
                                  <p:stCondLst>
                                    <p:cond delay="50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500" fill="hold"/>
                                        <p:tgtEl>
                                          <p:spTgt spid="62"/>
                                        </p:tgtEl>
                                        <p:attrNameLst>
                                          <p:attrName>ppt_w</p:attrName>
                                        </p:attrNameLst>
                                      </p:cBhvr>
                                      <p:tavLst>
                                        <p:tav tm="0">
                                          <p:val>
                                            <p:fltVal val="0"/>
                                          </p:val>
                                        </p:tav>
                                        <p:tav tm="100000">
                                          <p:val>
                                            <p:strVal val="#ppt_w"/>
                                          </p:val>
                                        </p:tav>
                                      </p:tavLst>
                                    </p:anim>
                                    <p:anim calcmode="lin" valueType="num">
                                      <p:cBhvr>
                                        <p:cTn id="133" dur="500" fill="hold"/>
                                        <p:tgtEl>
                                          <p:spTgt spid="62"/>
                                        </p:tgtEl>
                                        <p:attrNameLst>
                                          <p:attrName>ppt_h</p:attrName>
                                        </p:attrNameLst>
                                      </p:cBhvr>
                                      <p:tavLst>
                                        <p:tav tm="0">
                                          <p:val>
                                            <p:fltVal val="0"/>
                                          </p:val>
                                        </p:tav>
                                        <p:tav tm="100000">
                                          <p:val>
                                            <p:strVal val="#ppt_h"/>
                                          </p:val>
                                        </p:tav>
                                      </p:tavLst>
                                    </p:anim>
                                    <p:animEffect transition="in" filter="fade">
                                      <p:cBhvr>
                                        <p:cTn id="134" dur="500"/>
                                        <p:tgtEl>
                                          <p:spTgt spid="62"/>
                                        </p:tgtEl>
                                      </p:cBhvr>
                                    </p:animEffect>
                                  </p:childTnLst>
                                </p:cTn>
                              </p:par>
                              <p:par>
                                <p:cTn id="135" presetID="53" presetClass="entr" presetSubtype="0" fill="hold" nodeType="withEffect">
                                  <p:stCondLst>
                                    <p:cond delay="50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500" fill="hold"/>
                                        <p:tgtEl>
                                          <p:spTgt spid="63"/>
                                        </p:tgtEl>
                                        <p:attrNameLst>
                                          <p:attrName>ppt_w</p:attrName>
                                        </p:attrNameLst>
                                      </p:cBhvr>
                                      <p:tavLst>
                                        <p:tav tm="0">
                                          <p:val>
                                            <p:fltVal val="0"/>
                                          </p:val>
                                        </p:tav>
                                        <p:tav tm="100000">
                                          <p:val>
                                            <p:strVal val="#ppt_w"/>
                                          </p:val>
                                        </p:tav>
                                      </p:tavLst>
                                    </p:anim>
                                    <p:anim calcmode="lin" valueType="num">
                                      <p:cBhvr>
                                        <p:cTn id="138" dur="500" fill="hold"/>
                                        <p:tgtEl>
                                          <p:spTgt spid="63"/>
                                        </p:tgtEl>
                                        <p:attrNameLst>
                                          <p:attrName>ppt_h</p:attrName>
                                        </p:attrNameLst>
                                      </p:cBhvr>
                                      <p:tavLst>
                                        <p:tav tm="0">
                                          <p:val>
                                            <p:fltVal val="0"/>
                                          </p:val>
                                        </p:tav>
                                        <p:tav tm="100000">
                                          <p:val>
                                            <p:strVal val="#ppt_h"/>
                                          </p:val>
                                        </p:tav>
                                      </p:tavLst>
                                    </p:anim>
                                    <p:animEffect transition="in" filter="fade">
                                      <p:cBhvr>
                                        <p:cTn id="139" dur="500"/>
                                        <p:tgtEl>
                                          <p:spTgt spid="63"/>
                                        </p:tgtEl>
                                      </p:cBhvr>
                                    </p:animEffect>
                                  </p:childTnLst>
                                </p:cTn>
                              </p:par>
                            </p:childTnLst>
                          </p:cTn>
                        </p:par>
                        <p:par>
                          <p:cTn id="140" fill="hold">
                            <p:stCondLst>
                              <p:cond delay="1000"/>
                            </p:stCondLst>
                            <p:childTnLst>
                              <p:par>
                                <p:cTn id="141" presetID="53" presetClass="entr" presetSubtype="0" fill="hold" grpId="0" nodeType="afterEffect">
                                  <p:stCondLst>
                                    <p:cond delay="1000"/>
                                  </p:stCondLst>
                                  <p:childTnLst>
                                    <p:set>
                                      <p:cBhvr>
                                        <p:cTn id="142" dur="1" fill="hold">
                                          <p:stCondLst>
                                            <p:cond delay="0"/>
                                          </p:stCondLst>
                                        </p:cTn>
                                        <p:tgtEl>
                                          <p:spTgt spid="55"/>
                                        </p:tgtEl>
                                        <p:attrNameLst>
                                          <p:attrName>style.visibility</p:attrName>
                                        </p:attrNameLst>
                                      </p:cBhvr>
                                      <p:to>
                                        <p:strVal val="visible"/>
                                      </p:to>
                                    </p:set>
                                    <p:anim calcmode="lin" valueType="num">
                                      <p:cBhvr>
                                        <p:cTn id="143" dur="500" fill="hold"/>
                                        <p:tgtEl>
                                          <p:spTgt spid="55"/>
                                        </p:tgtEl>
                                        <p:attrNameLst>
                                          <p:attrName>ppt_w</p:attrName>
                                        </p:attrNameLst>
                                      </p:cBhvr>
                                      <p:tavLst>
                                        <p:tav tm="0">
                                          <p:val>
                                            <p:fltVal val="0"/>
                                          </p:val>
                                        </p:tav>
                                        <p:tav tm="100000">
                                          <p:val>
                                            <p:strVal val="#ppt_w"/>
                                          </p:val>
                                        </p:tav>
                                      </p:tavLst>
                                    </p:anim>
                                    <p:anim calcmode="lin" valueType="num">
                                      <p:cBhvr>
                                        <p:cTn id="144" dur="500" fill="hold"/>
                                        <p:tgtEl>
                                          <p:spTgt spid="55"/>
                                        </p:tgtEl>
                                        <p:attrNameLst>
                                          <p:attrName>ppt_h</p:attrName>
                                        </p:attrNameLst>
                                      </p:cBhvr>
                                      <p:tavLst>
                                        <p:tav tm="0">
                                          <p:val>
                                            <p:fltVal val="0"/>
                                          </p:val>
                                        </p:tav>
                                        <p:tav tm="100000">
                                          <p:val>
                                            <p:strVal val="#ppt_h"/>
                                          </p:val>
                                        </p:tav>
                                      </p:tavLst>
                                    </p:anim>
                                    <p:animEffect transition="in" filter="fade">
                                      <p:cBhvr>
                                        <p:cTn id="145" dur="500"/>
                                        <p:tgtEl>
                                          <p:spTgt spid="55"/>
                                        </p:tgtEl>
                                      </p:cBhvr>
                                    </p:animEffect>
                                  </p:childTnLst>
                                </p:cTn>
                              </p:par>
                              <p:par>
                                <p:cTn id="146" presetID="53" presetClass="entr" presetSubtype="0" fill="hold" grpId="0" nodeType="withEffect">
                                  <p:stCondLst>
                                    <p:cond delay="1000"/>
                                  </p:stCondLst>
                                  <p:childTnLst>
                                    <p:set>
                                      <p:cBhvr>
                                        <p:cTn id="147" dur="1" fill="hold">
                                          <p:stCondLst>
                                            <p:cond delay="0"/>
                                          </p:stCondLst>
                                        </p:cTn>
                                        <p:tgtEl>
                                          <p:spTgt spid="56"/>
                                        </p:tgtEl>
                                        <p:attrNameLst>
                                          <p:attrName>style.visibility</p:attrName>
                                        </p:attrNameLst>
                                      </p:cBhvr>
                                      <p:to>
                                        <p:strVal val="visible"/>
                                      </p:to>
                                    </p:set>
                                    <p:anim calcmode="lin" valueType="num">
                                      <p:cBhvr>
                                        <p:cTn id="148" dur="500" fill="hold"/>
                                        <p:tgtEl>
                                          <p:spTgt spid="56"/>
                                        </p:tgtEl>
                                        <p:attrNameLst>
                                          <p:attrName>ppt_w</p:attrName>
                                        </p:attrNameLst>
                                      </p:cBhvr>
                                      <p:tavLst>
                                        <p:tav tm="0">
                                          <p:val>
                                            <p:fltVal val="0"/>
                                          </p:val>
                                        </p:tav>
                                        <p:tav tm="100000">
                                          <p:val>
                                            <p:strVal val="#ppt_w"/>
                                          </p:val>
                                        </p:tav>
                                      </p:tavLst>
                                    </p:anim>
                                    <p:anim calcmode="lin" valueType="num">
                                      <p:cBhvr>
                                        <p:cTn id="149" dur="500" fill="hold"/>
                                        <p:tgtEl>
                                          <p:spTgt spid="56"/>
                                        </p:tgtEl>
                                        <p:attrNameLst>
                                          <p:attrName>ppt_h</p:attrName>
                                        </p:attrNameLst>
                                      </p:cBhvr>
                                      <p:tavLst>
                                        <p:tav tm="0">
                                          <p:val>
                                            <p:fltVal val="0"/>
                                          </p:val>
                                        </p:tav>
                                        <p:tav tm="100000">
                                          <p:val>
                                            <p:strVal val="#ppt_h"/>
                                          </p:val>
                                        </p:tav>
                                      </p:tavLst>
                                    </p:anim>
                                    <p:animEffect transition="in" filter="fade">
                                      <p:cBhvr>
                                        <p:cTn id="150" dur="500"/>
                                        <p:tgtEl>
                                          <p:spTgt spid="56"/>
                                        </p:tgtEl>
                                      </p:cBhvr>
                                    </p:animEffect>
                                  </p:childTnLst>
                                </p:cTn>
                              </p:par>
                              <p:par>
                                <p:cTn id="151" presetID="53" presetClass="entr" presetSubtype="0" fill="hold" grpId="0" nodeType="withEffect">
                                  <p:stCondLst>
                                    <p:cond delay="100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childTnLst>
                                </p:cTn>
                              </p:par>
                              <p:par>
                                <p:cTn id="156" presetID="53" presetClass="entr" presetSubtype="0" fill="hold" grpId="0" nodeType="withEffect">
                                  <p:stCondLst>
                                    <p:cond delay="1000"/>
                                  </p:stCondLst>
                                  <p:childTnLst>
                                    <p:set>
                                      <p:cBhvr>
                                        <p:cTn id="157" dur="1" fill="hold">
                                          <p:stCondLst>
                                            <p:cond delay="0"/>
                                          </p:stCondLst>
                                        </p:cTn>
                                        <p:tgtEl>
                                          <p:spTgt spid="34"/>
                                        </p:tgtEl>
                                        <p:attrNameLst>
                                          <p:attrName>style.visibility</p:attrName>
                                        </p:attrNameLst>
                                      </p:cBhvr>
                                      <p:to>
                                        <p:strVal val="visible"/>
                                      </p:to>
                                    </p:set>
                                    <p:anim calcmode="lin" valueType="num">
                                      <p:cBhvr>
                                        <p:cTn id="158" dur="500" fill="hold"/>
                                        <p:tgtEl>
                                          <p:spTgt spid="34"/>
                                        </p:tgtEl>
                                        <p:attrNameLst>
                                          <p:attrName>ppt_w</p:attrName>
                                        </p:attrNameLst>
                                      </p:cBhvr>
                                      <p:tavLst>
                                        <p:tav tm="0">
                                          <p:val>
                                            <p:fltVal val="0"/>
                                          </p:val>
                                        </p:tav>
                                        <p:tav tm="100000">
                                          <p:val>
                                            <p:strVal val="#ppt_w"/>
                                          </p:val>
                                        </p:tav>
                                      </p:tavLst>
                                    </p:anim>
                                    <p:anim calcmode="lin" valueType="num">
                                      <p:cBhvr>
                                        <p:cTn id="159" dur="500" fill="hold"/>
                                        <p:tgtEl>
                                          <p:spTgt spid="34"/>
                                        </p:tgtEl>
                                        <p:attrNameLst>
                                          <p:attrName>ppt_h</p:attrName>
                                        </p:attrNameLst>
                                      </p:cBhvr>
                                      <p:tavLst>
                                        <p:tav tm="0">
                                          <p:val>
                                            <p:fltVal val="0"/>
                                          </p:val>
                                        </p:tav>
                                        <p:tav tm="100000">
                                          <p:val>
                                            <p:strVal val="#ppt_h"/>
                                          </p:val>
                                        </p:tav>
                                      </p:tavLst>
                                    </p:anim>
                                    <p:animEffect transition="in" filter="fade">
                                      <p:cBhvr>
                                        <p:cTn id="160" dur="500"/>
                                        <p:tgtEl>
                                          <p:spTgt spid="34"/>
                                        </p:tgtEl>
                                      </p:cBhvr>
                                    </p:animEffect>
                                  </p:childTnLst>
                                </p:cTn>
                              </p:par>
                              <p:par>
                                <p:cTn id="161" presetID="53" presetClass="entr" presetSubtype="0" fill="hold" grpId="0" nodeType="withEffect">
                                  <p:stCondLst>
                                    <p:cond delay="1000"/>
                                  </p:stCondLst>
                                  <p:childTnLst>
                                    <p:set>
                                      <p:cBhvr>
                                        <p:cTn id="162" dur="1" fill="hold">
                                          <p:stCondLst>
                                            <p:cond delay="0"/>
                                          </p:stCondLst>
                                        </p:cTn>
                                        <p:tgtEl>
                                          <p:spTgt spid="65"/>
                                        </p:tgtEl>
                                        <p:attrNameLst>
                                          <p:attrName>style.visibility</p:attrName>
                                        </p:attrNameLst>
                                      </p:cBhvr>
                                      <p:to>
                                        <p:strVal val="visible"/>
                                      </p:to>
                                    </p:set>
                                    <p:anim calcmode="lin" valueType="num">
                                      <p:cBhvr>
                                        <p:cTn id="163" dur="500" fill="hold"/>
                                        <p:tgtEl>
                                          <p:spTgt spid="65"/>
                                        </p:tgtEl>
                                        <p:attrNameLst>
                                          <p:attrName>ppt_w</p:attrName>
                                        </p:attrNameLst>
                                      </p:cBhvr>
                                      <p:tavLst>
                                        <p:tav tm="0">
                                          <p:val>
                                            <p:fltVal val="0"/>
                                          </p:val>
                                        </p:tav>
                                        <p:tav tm="100000">
                                          <p:val>
                                            <p:strVal val="#ppt_w"/>
                                          </p:val>
                                        </p:tav>
                                      </p:tavLst>
                                    </p:anim>
                                    <p:anim calcmode="lin" valueType="num">
                                      <p:cBhvr>
                                        <p:cTn id="164" dur="500" fill="hold"/>
                                        <p:tgtEl>
                                          <p:spTgt spid="65"/>
                                        </p:tgtEl>
                                        <p:attrNameLst>
                                          <p:attrName>ppt_h</p:attrName>
                                        </p:attrNameLst>
                                      </p:cBhvr>
                                      <p:tavLst>
                                        <p:tav tm="0">
                                          <p:val>
                                            <p:fltVal val="0"/>
                                          </p:val>
                                        </p:tav>
                                        <p:tav tm="100000">
                                          <p:val>
                                            <p:strVal val="#ppt_h"/>
                                          </p:val>
                                        </p:tav>
                                      </p:tavLst>
                                    </p:anim>
                                    <p:animEffect transition="in" filter="fade">
                                      <p:cBhvr>
                                        <p:cTn id="1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41" grpId="0"/>
      <p:bldP spid="42" grpId="0"/>
      <p:bldP spid="43" grpId="0"/>
      <p:bldP spid="53" grpId="0"/>
      <p:bldP spid="54" grpId="0"/>
      <p:bldP spid="55" grpId="0"/>
      <p:bldP spid="56" grpId="0"/>
      <p:bldP spid="61"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4" descr="cloud3_grey_corp_red"/>
          <p:cNvPicPr>
            <a:picLocks noChangeArrowheads="1"/>
          </p:cNvPicPr>
          <p:nvPr/>
        </p:nvPicPr>
        <p:blipFill>
          <a:blip r:embed="rId3" cstate="print"/>
          <a:srcRect/>
          <a:stretch>
            <a:fillRect/>
          </a:stretch>
        </p:blipFill>
        <p:spPr bwMode="auto">
          <a:xfrm>
            <a:off x="6012588" y="3212963"/>
            <a:ext cx="1440000" cy="1440000"/>
          </a:xfrm>
          <a:prstGeom prst="rect">
            <a:avLst/>
          </a:prstGeom>
          <a:noFill/>
          <a:ln w="9525">
            <a:noFill/>
            <a:miter lim="800000"/>
            <a:headEnd/>
            <a:tailEnd/>
          </a:ln>
        </p:spPr>
      </p:pic>
      <p:sp>
        <p:nvSpPr>
          <p:cNvPr id="2" name="Title 1"/>
          <p:cNvSpPr>
            <a:spLocks noGrp="1"/>
          </p:cNvSpPr>
          <p:nvPr>
            <p:ph type="title"/>
          </p:nvPr>
        </p:nvSpPr>
        <p:spPr>
          <a:xfrm>
            <a:off x="457200" y="434715"/>
            <a:ext cx="8229600" cy="838200"/>
          </a:xfrm>
        </p:spPr>
        <p:txBody>
          <a:bodyPr/>
          <a:lstStyle/>
          <a:p>
            <a:r>
              <a:rPr lang="en-GB" dirty="0" smtClean="0"/>
              <a:t>A Case for Positive Discrimination</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smtClean="0"/>
              <a:t>Performance is placed at risk by the chaos of self-regulation</a:t>
            </a:r>
          </a:p>
          <a:p>
            <a:pPr lvl="1"/>
            <a:r>
              <a:rPr lang="en-GB" sz="1800" dirty="0" smtClean="0"/>
              <a:t>Business-critical applications contend with everything else </a:t>
            </a:r>
          </a:p>
          <a:p>
            <a:r>
              <a:rPr lang="en-GB" sz="2000" dirty="0" smtClean="0"/>
              <a:t>Automatic QoS optimizes application performance, end-to-end</a:t>
            </a:r>
          </a:p>
          <a:p>
            <a:r>
              <a:rPr lang="en-GB" sz="2000" dirty="0" smtClean="0"/>
              <a:t>Configuration is simplified</a:t>
            </a:r>
          </a:p>
          <a:p>
            <a:pPr lvl="1"/>
            <a:r>
              <a:rPr lang="en-GB" sz="1800" dirty="0" smtClean="0"/>
              <a:t>3rd Party applications are handled as default</a:t>
            </a:r>
          </a:p>
          <a:p>
            <a:r>
              <a:rPr lang="en-GB" sz="2000" dirty="0" smtClean="0"/>
              <a:t>Gives tangible benefits to Avaya Customers</a:t>
            </a:r>
          </a:p>
          <a:p>
            <a:pPr lvl="1"/>
            <a:r>
              <a:rPr lang="en-GB" sz="1800" dirty="0" smtClean="0"/>
              <a:t>Applications &amp; Networks become synchronized</a:t>
            </a:r>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Automatic Quality-of-Service</a:t>
            </a:r>
            <a:endParaRPr lang="en-GB" dirty="0">
              <a:solidFill>
                <a:srgbClr val="CC0000"/>
              </a:solidFill>
            </a:endParaRPr>
          </a:p>
        </p:txBody>
      </p:sp>
      <p:pic>
        <p:nvPicPr>
          <p:cNvPr id="66" name="Picture 5" descr="pbx_corp_blue"/>
          <p:cNvPicPr>
            <a:picLocks noChangeAspect="1" noChangeArrowheads="1"/>
          </p:cNvPicPr>
          <p:nvPr/>
        </p:nvPicPr>
        <p:blipFill>
          <a:blip r:embed="rId4" cstate="print"/>
          <a:srcRect/>
          <a:stretch>
            <a:fillRect/>
          </a:stretch>
        </p:blipFill>
        <p:spPr bwMode="auto">
          <a:xfrm>
            <a:off x="5400675" y="5499100"/>
            <a:ext cx="719138" cy="506413"/>
          </a:xfrm>
          <a:prstGeom prst="rect">
            <a:avLst/>
          </a:prstGeom>
          <a:noFill/>
        </p:spPr>
      </p:pic>
      <p:cxnSp>
        <p:nvCxnSpPr>
          <p:cNvPr id="69" name="AutoShape 8"/>
          <p:cNvCxnSpPr>
            <a:cxnSpLocks noChangeShapeType="1"/>
            <a:stCxn id="75" idx="2"/>
            <a:endCxn id="31" idx="0"/>
          </p:cNvCxnSpPr>
          <p:nvPr/>
        </p:nvCxnSpPr>
        <p:spPr bwMode="auto">
          <a:xfrm rot="16200000" flipH="1">
            <a:off x="6103269" y="2367632"/>
            <a:ext cx="356939" cy="901700"/>
          </a:xfrm>
          <a:prstGeom prst="curvedConnector3">
            <a:avLst>
              <a:gd name="adj1" fmla="val 50000"/>
            </a:avLst>
          </a:prstGeom>
          <a:noFill/>
          <a:ln w="9525">
            <a:solidFill>
              <a:srgbClr val="000000"/>
            </a:solidFill>
            <a:round/>
            <a:headEnd/>
            <a:tailEnd/>
          </a:ln>
          <a:effectLst/>
        </p:spPr>
      </p:cxnSp>
      <p:pic>
        <p:nvPicPr>
          <p:cNvPr id="70" name="Picture 9" descr="server_grey"/>
          <p:cNvPicPr>
            <a:picLocks noChangeAspect="1" noChangeArrowheads="1"/>
          </p:cNvPicPr>
          <p:nvPr/>
        </p:nvPicPr>
        <p:blipFill>
          <a:blip r:embed="rId5" cstate="print"/>
          <a:srcRect/>
          <a:stretch>
            <a:fillRect/>
          </a:stretch>
        </p:blipFill>
        <p:spPr bwMode="auto">
          <a:xfrm>
            <a:off x="7280275" y="5499100"/>
            <a:ext cx="460375" cy="720725"/>
          </a:xfrm>
          <a:prstGeom prst="rect">
            <a:avLst/>
          </a:prstGeom>
          <a:noFill/>
        </p:spPr>
      </p:pic>
      <p:cxnSp>
        <p:nvCxnSpPr>
          <p:cNvPr id="71" name="AutoShape 10"/>
          <p:cNvCxnSpPr>
            <a:cxnSpLocks noChangeShapeType="1"/>
            <a:stCxn id="40" idx="2"/>
            <a:endCxn id="70" idx="0"/>
          </p:cNvCxnSpPr>
          <p:nvPr/>
        </p:nvCxnSpPr>
        <p:spPr bwMode="auto">
          <a:xfrm rot="16200000" flipH="1">
            <a:off x="6806515" y="4795152"/>
            <a:ext cx="630020" cy="777875"/>
          </a:xfrm>
          <a:prstGeom prst="curvedConnector3">
            <a:avLst>
              <a:gd name="adj1" fmla="val 50000"/>
            </a:avLst>
          </a:prstGeom>
          <a:noFill/>
          <a:ln w="38100">
            <a:solidFill>
              <a:srgbClr val="000000"/>
            </a:solidFill>
            <a:round/>
            <a:headEnd/>
            <a:tailEnd/>
          </a:ln>
          <a:effectLst/>
        </p:spPr>
      </p:cxnSp>
      <p:sp>
        <p:nvSpPr>
          <p:cNvPr id="72" name="Text Box 12"/>
          <p:cNvSpPr txBox="1">
            <a:spLocks noChangeArrowheads="1"/>
          </p:cNvSpPr>
          <p:nvPr/>
        </p:nvSpPr>
        <p:spPr bwMode="auto">
          <a:xfrm>
            <a:off x="7110735" y="3068638"/>
            <a:ext cx="1439862"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err="1" smtClean="0">
                <a:ln>
                  <a:noFill/>
                </a:ln>
                <a:solidFill>
                  <a:srgbClr val="000000"/>
                </a:solidFill>
                <a:effectLst/>
                <a:uLnTx/>
                <a:uFillTx/>
                <a:latin typeface="Calibri" pitchFamily="34" charset="0"/>
              </a:rPr>
              <a:t>AQoS</a:t>
            </a:r>
            <a:r>
              <a:rPr kumimoji="0" lang="en-GB" sz="1000" b="1" i="0" u="none" strike="noStrike" kern="0" cap="none" spc="0" normalizeH="0" baseline="0" noProof="0" dirty="0" smtClean="0">
                <a:ln>
                  <a:noFill/>
                </a:ln>
                <a:solidFill>
                  <a:srgbClr val="000000"/>
                </a:solidFill>
                <a:effectLst/>
                <a:uLnTx/>
                <a:uFillTx/>
                <a:latin typeface="Calibri" pitchFamily="34" charset="0"/>
              </a:rPr>
              <a:t>-enabled Switch</a:t>
            </a:r>
          </a:p>
        </p:txBody>
      </p:sp>
      <p:pic>
        <p:nvPicPr>
          <p:cNvPr id="73" name="Picture 13" descr="pc_grey"/>
          <p:cNvPicPr>
            <a:picLocks noChangeAspect="1" noChangeArrowheads="1"/>
          </p:cNvPicPr>
          <p:nvPr/>
        </p:nvPicPr>
        <p:blipFill>
          <a:blip r:embed="rId6" cstate="print"/>
          <a:srcRect/>
          <a:stretch>
            <a:fillRect/>
          </a:stretch>
        </p:blipFill>
        <p:spPr bwMode="auto">
          <a:xfrm>
            <a:off x="7237413" y="2006600"/>
            <a:ext cx="523875" cy="620713"/>
          </a:xfrm>
          <a:prstGeom prst="rect">
            <a:avLst/>
          </a:prstGeom>
          <a:noFill/>
        </p:spPr>
      </p:pic>
      <p:pic>
        <p:nvPicPr>
          <p:cNvPr id="75" name="Picture 15" descr="phone_corp_blue"/>
          <p:cNvPicPr>
            <a:picLocks noChangeAspect="1" noChangeArrowheads="1"/>
          </p:cNvPicPr>
          <p:nvPr/>
        </p:nvPicPr>
        <p:blipFill>
          <a:blip r:embed="rId7" cstate="print"/>
          <a:srcRect/>
          <a:stretch>
            <a:fillRect/>
          </a:stretch>
        </p:blipFill>
        <p:spPr bwMode="auto">
          <a:xfrm>
            <a:off x="5580063" y="2222500"/>
            <a:ext cx="501650" cy="417513"/>
          </a:xfrm>
          <a:prstGeom prst="rect">
            <a:avLst/>
          </a:prstGeom>
          <a:noFill/>
        </p:spPr>
      </p:pic>
      <p:cxnSp>
        <p:nvCxnSpPr>
          <p:cNvPr id="76" name="AutoShape 16"/>
          <p:cNvCxnSpPr>
            <a:cxnSpLocks noChangeShapeType="1"/>
            <a:stCxn id="73" idx="2"/>
            <a:endCxn id="31" idx="0"/>
          </p:cNvCxnSpPr>
          <p:nvPr/>
        </p:nvCxnSpPr>
        <p:spPr bwMode="auto">
          <a:xfrm rot="5400000">
            <a:off x="6931151" y="2428751"/>
            <a:ext cx="369639" cy="766763"/>
          </a:xfrm>
          <a:prstGeom prst="curvedConnector3">
            <a:avLst>
              <a:gd name="adj1" fmla="val 50000"/>
            </a:avLst>
          </a:prstGeom>
          <a:noFill/>
          <a:ln w="9525">
            <a:solidFill>
              <a:srgbClr val="000000"/>
            </a:solidFill>
            <a:round/>
            <a:headEnd/>
            <a:tailEnd/>
          </a:ln>
          <a:effectLst/>
        </p:spPr>
      </p:cxnSp>
      <p:cxnSp>
        <p:nvCxnSpPr>
          <p:cNvPr id="77" name="AutoShape 17"/>
          <p:cNvCxnSpPr>
            <a:cxnSpLocks noChangeShapeType="1"/>
            <a:stCxn id="40" idx="2"/>
            <a:endCxn id="66" idx="0"/>
          </p:cNvCxnSpPr>
          <p:nvPr/>
        </p:nvCxnSpPr>
        <p:spPr bwMode="auto">
          <a:xfrm rot="5400000">
            <a:off x="5931406" y="4697918"/>
            <a:ext cx="630020" cy="972344"/>
          </a:xfrm>
          <a:prstGeom prst="curvedConnector3">
            <a:avLst>
              <a:gd name="adj1" fmla="val 50000"/>
            </a:avLst>
          </a:prstGeom>
          <a:noFill/>
          <a:ln w="38100">
            <a:solidFill>
              <a:srgbClr val="000000"/>
            </a:solidFill>
            <a:round/>
            <a:headEnd/>
            <a:tailEnd/>
          </a:ln>
          <a:effectLst/>
        </p:spPr>
      </p:cxnSp>
      <p:sp>
        <p:nvSpPr>
          <p:cNvPr id="78" name="Freeform 18"/>
          <p:cNvSpPr>
            <a:spLocks/>
          </p:cNvSpPr>
          <p:nvPr/>
        </p:nvSpPr>
        <p:spPr bwMode="auto">
          <a:xfrm>
            <a:off x="6808936" y="2427288"/>
            <a:ext cx="787400" cy="3165475"/>
          </a:xfrm>
          <a:custGeom>
            <a:avLst/>
            <a:gdLst/>
            <a:ahLst/>
            <a:cxnLst>
              <a:cxn ang="0">
                <a:pos x="472" y="0"/>
              </a:cxn>
              <a:cxn ang="0">
                <a:pos x="403" y="255"/>
              </a:cxn>
              <a:cxn ang="0">
                <a:pos x="100" y="231"/>
              </a:cxn>
              <a:cxn ang="0">
                <a:pos x="19" y="366"/>
              </a:cxn>
              <a:cxn ang="0">
                <a:pos x="11" y="1049"/>
              </a:cxn>
              <a:cxn ang="0">
                <a:pos x="22" y="1503"/>
              </a:cxn>
              <a:cxn ang="0">
                <a:pos x="142" y="1727"/>
              </a:cxn>
              <a:cxn ang="0">
                <a:pos x="431" y="1747"/>
              </a:cxn>
              <a:cxn ang="0">
                <a:pos x="496" y="1994"/>
              </a:cxn>
            </a:cxnLst>
            <a:rect l="0" t="0" r="r" b="b"/>
            <a:pathLst>
              <a:path w="496" h="1994">
                <a:moveTo>
                  <a:pt x="472" y="0"/>
                </a:moveTo>
                <a:cubicBezTo>
                  <a:pt x="461" y="42"/>
                  <a:pt x="465" y="217"/>
                  <a:pt x="403" y="255"/>
                </a:cubicBezTo>
                <a:cubicBezTo>
                  <a:pt x="341" y="293"/>
                  <a:pt x="164" y="213"/>
                  <a:pt x="100" y="231"/>
                </a:cubicBezTo>
                <a:cubicBezTo>
                  <a:pt x="36" y="249"/>
                  <a:pt x="34" y="230"/>
                  <a:pt x="19" y="366"/>
                </a:cubicBezTo>
                <a:cubicBezTo>
                  <a:pt x="4" y="502"/>
                  <a:pt x="11" y="860"/>
                  <a:pt x="11" y="1049"/>
                </a:cubicBezTo>
                <a:cubicBezTo>
                  <a:pt x="11" y="1238"/>
                  <a:pt x="0" y="1390"/>
                  <a:pt x="22" y="1503"/>
                </a:cubicBezTo>
                <a:cubicBezTo>
                  <a:pt x="44" y="1616"/>
                  <a:pt x="74" y="1686"/>
                  <a:pt x="142" y="1727"/>
                </a:cubicBezTo>
                <a:cubicBezTo>
                  <a:pt x="210" y="1768"/>
                  <a:pt x="372" y="1703"/>
                  <a:pt x="431" y="1747"/>
                </a:cubicBezTo>
                <a:cubicBezTo>
                  <a:pt x="490" y="1791"/>
                  <a:pt x="482" y="1943"/>
                  <a:pt x="496" y="1994"/>
                </a:cubicBezTo>
              </a:path>
            </a:pathLst>
          </a:custGeom>
          <a:noFill/>
          <a:ln w="28575" cap="flat" cmpd="sng">
            <a:solidFill>
              <a:srgbClr val="646464"/>
            </a:solidFill>
            <a:prstDash val="sysDot"/>
            <a:round/>
            <a:headEnd type="oval" w="med" len="med"/>
            <a:tailEnd type="oval" w="med" len="med"/>
          </a:ln>
          <a:effectLst/>
        </p:spPr>
        <p:txBody>
          <a:bodyPr wrap="none" tIns="90000" bIns="9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646464"/>
              </a:solidFill>
              <a:effectLst/>
              <a:uLnTx/>
              <a:uFillTx/>
            </a:endParaRPr>
          </a:p>
        </p:txBody>
      </p:sp>
      <p:sp>
        <p:nvSpPr>
          <p:cNvPr id="79" name="Text Box 19"/>
          <p:cNvSpPr txBox="1">
            <a:spLocks noChangeArrowheads="1"/>
          </p:cNvSpPr>
          <p:nvPr/>
        </p:nvSpPr>
        <p:spPr bwMode="auto">
          <a:xfrm>
            <a:off x="4789488" y="2644775"/>
            <a:ext cx="1439862"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CC0000"/>
                </a:solidFill>
                <a:effectLst/>
                <a:uLnTx/>
                <a:uFillTx/>
                <a:latin typeface="Calibri" pitchFamily="34" charset="0"/>
              </a:rPr>
              <a:t>Private </a:t>
            </a:r>
            <a:r>
              <a:rPr kumimoji="0" lang="en-GB" sz="1000" b="1" i="0" u="none" strike="noStrike" kern="0" cap="none" spc="0" normalizeH="0" baseline="0" noProof="0" dirty="0" err="1" smtClean="0">
                <a:ln>
                  <a:noFill/>
                </a:ln>
                <a:solidFill>
                  <a:srgbClr val="CC0000"/>
                </a:solidFill>
                <a:effectLst/>
                <a:uLnTx/>
                <a:uFillTx/>
                <a:latin typeface="Calibri" pitchFamily="34" charset="0"/>
              </a:rPr>
              <a:t>QoS</a:t>
            </a:r>
            <a:endParaRPr kumimoji="0" lang="en-GB" sz="1000" b="1" i="0" u="none" strike="noStrike" kern="0" cap="none" spc="0" normalizeH="0" baseline="0" noProof="0" dirty="0" smtClean="0">
              <a:ln>
                <a:noFill/>
              </a:ln>
              <a:solidFill>
                <a:srgbClr val="CC0000"/>
              </a:solidFill>
              <a:effectLst/>
              <a:uLnTx/>
              <a:uFillTx/>
              <a:latin typeface="Calibri" pitchFamily="34" charset="0"/>
            </a:endParaRPr>
          </a:p>
        </p:txBody>
      </p:sp>
      <p:sp>
        <p:nvSpPr>
          <p:cNvPr id="80" name="Text Box 20"/>
          <p:cNvSpPr txBox="1">
            <a:spLocks noChangeArrowheads="1"/>
          </p:cNvSpPr>
          <p:nvPr/>
        </p:nvSpPr>
        <p:spPr bwMode="auto">
          <a:xfrm>
            <a:off x="7200900" y="2708275"/>
            <a:ext cx="1439863"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646464"/>
                </a:solidFill>
                <a:effectLst/>
                <a:uLnTx/>
                <a:uFillTx/>
                <a:latin typeface="Calibri" pitchFamily="34" charset="0"/>
              </a:rPr>
              <a:t>Generic QoS</a:t>
            </a:r>
          </a:p>
        </p:txBody>
      </p:sp>
      <p:sp>
        <p:nvSpPr>
          <p:cNvPr id="81" name="Text Box 21"/>
          <p:cNvSpPr txBox="1">
            <a:spLocks noChangeArrowheads="1"/>
          </p:cNvSpPr>
          <p:nvPr/>
        </p:nvSpPr>
        <p:spPr bwMode="auto">
          <a:xfrm>
            <a:off x="6249888" y="2276872"/>
            <a:ext cx="914400"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Calibri" pitchFamily="34" charset="0"/>
              </a:rPr>
              <a:t>User Access</a:t>
            </a:r>
          </a:p>
        </p:txBody>
      </p:sp>
      <p:sp>
        <p:nvSpPr>
          <p:cNvPr id="82" name="Text Box 22"/>
          <p:cNvSpPr txBox="1">
            <a:spLocks noChangeArrowheads="1"/>
          </p:cNvSpPr>
          <p:nvPr/>
        </p:nvSpPr>
        <p:spPr bwMode="auto">
          <a:xfrm>
            <a:off x="6203950" y="5643563"/>
            <a:ext cx="914400" cy="3968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000000"/>
                </a:solidFill>
                <a:effectLst/>
                <a:uLnTx/>
                <a:uFillTx/>
                <a:latin typeface="Calibri" pitchFamily="34" charset="0"/>
              </a:rPr>
              <a:t>Application Access</a:t>
            </a:r>
          </a:p>
        </p:txBody>
      </p:sp>
      <p:sp>
        <p:nvSpPr>
          <p:cNvPr id="83" name="Text Box 23"/>
          <p:cNvSpPr txBox="1">
            <a:spLocks noChangeArrowheads="1"/>
          </p:cNvSpPr>
          <p:nvPr/>
        </p:nvSpPr>
        <p:spPr bwMode="auto">
          <a:xfrm>
            <a:off x="4860925" y="3752850"/>
            <a:ext cx="1439863"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QoS honoured</a:t>
            </a:r>
          </a:p>
          <a:p>
            <a:pPr algn="ctr"/>
            <a:r>
              <a:rPr lang="en-GB" sz="1000" b="1">
                <a:solidFill>
                  <a:srgbClr val="CC0000"/>
                </a:solidFill>
                <a:latin typeface="Calibri" pitchFamily="34" charset="0"/>
              </a:rPr>
              <a:t>end-to-end </a:t>
            </a:r>
          </a:p>
        </p:txBody>
      </p:sp>
      <p:sp>
        <p:nvSpPr>
          <p:cNvPr id="84" name="Text Box 24"/>
          <p:cNvSpPr txBox="1">
            <a:spLocks noChangeArrowheads="1"/>
          </p:cNvSpPr>
          <p:nvPr/>
        </p:nvSpPr>
        <p:spPr bwMode="auto">
          <a:xfrm>
            <a:off x="7290122" y="3392488"/>
            <a:ext cx="1439863"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Configuration simplified</a:t>
            </a:r>
          </a:p>
          <a:p>
            <a:pPr algn="ctr"/>
            <a:r>
              <a:rPr lang="en-GB" sz="1000" b="1" dirty="0">
                <a:solidFill>
                  <a:srgbClr val="CC0000"/>
                </a:solidFill>
                <a:latin typeface="Calibri" pitchFamily="34" charset="0"/>
              </a:rPr>
              <a:t>&amp; automated </a:t>
            </a:r>
          </a:p>
        </p:txBody>
      </p:sp>
      <p:sp>
        <p:nvSpPr>
          <p:cNvPr id="85" name="Text Box 25"/>
          <p:cNvSpPr txBox="1">
            <a:spLocks noChangeArrowheads="1"/>
          </p:cNvSpPr>
          <p:nvPr/>
        </p:nvSpPr>
        <p:spPr bwMode="auto">
          <a:xfrm>
            <a:off x="4860925" y="4894263"/>
            <a:ext cx="1439863"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CC0000"/>
                </a:solidFill>
                <a:effectLst/>
                <a:uLnTx/>
                <a:uFillTx/>
                <a:latin typeface="Calibri" pitchFamily="34" charset="0"/>
              </a:rPr>
              <a:t>Private Application</a:t>
            </a:r>
          </a:p>
        </p:txBody>
      </p:sp>
      <p:sp>
        <p:nvSpPr>
          <p:cNvPr id="86" name="Text Box 26"/>
          <p:cNvSpPr txBox="1">
            <a:spLocks noChangeArrowheads="1"/>
          </p:cNvSpPr>
          <p:nvPr/>
        </p:nvSpPr>
        <p:spPr bwMode="auto">
          <a:xfrm>
            <a:off x="7021513" y="4868863"/>
            <a:ext cx="1439862"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646464"/>
                </a:solidFill>
                <a:effectLst/>
                <a:uLnTx/>
                <a:uFillTx/>
                <a:latin typeface="Calibri" pitchFamily="34" charset="0"/>
              </a:rPr>
              <a:t>Generic Application</a:t>
            </a:r>
          </a:p>
        </p:txBody>
      </p:sp>
      <p:sp>
        <p:nvSpPr>
          <p:cNvPr id="87" name="Text Box 27"/>
          <p:cNvSpPr txBox="1">
            <a:spLocks noChangeArrowheads="1"/>
          </p:cNvSpPr>
          <p:nvPr/>
        </p:nvSpPr>
        <p:spPr bwMode="auto">
          <a:xfrm>
            <a:off x="7380610" y="4113213"/>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Optimises Avaya Data</a:t>
            </a:r>
          </a:p>
          <a:p>
            <a:pPr algn="ctr"/>
            <a:r>
              <a:rPr lang="en-GB" sz="1000" b="1">
                <a:solidFill>
                  <a:srgbClr val="CC0000"/>
                </a:solidFill>
                <a:latin typeface="Calibri" pitchFamily="34" charset="0"/>
              </a:rPr>
              <a:t>for Avaya Voice </a:t>
            </a:r>
          </a:p>
        </p:txBody>
      </p:sp>
      <p:sp>
        <p:nvSpPr>
          <p:cNvPr id="88" name="Text Box 28"/>
          <p:cNvSpPr txBox="1">
            <a:spLocks noChangeArrowheads="1"/>
          </p:cNvSpPr>
          <p:nvPr/>
        </p:nvSpPr>
        <p:spPr bwMode="auto">
          <a:xfrm>
            <a:off x="4860925" y="4419600"/>
            <a:ext cx="1439863" cy="244475"/>
          </a:xfrm>
          <a:prstGeom prst="rect">
            <a:avLst/>
          </a:prstGeom>
          <a:no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smtClean="0">
                <a:ln>
                  <a:noFill/>
                </a:ln>
                <a:solidFill>
                  <a:srgbClr val="000000"/>
                </a:solidFill>
                <a:effectLst/>
                <a:uLnTx/>
                <a:uFillTx/>
                <a:latin typeface="Calibri" pitchFamily="34" charset="0"/>
              </a:rPr>
              <a:t>AQoS-enabled Core</a:t>
            </a:r>
          </a:p>
        </p:txBody>
      </p:sp>
      <p:sp>
        <p:nvSpPr>
          <p:cNvPr id="89" name="Freeform 29"/>
          <p:cNvSpPr>
            <a:spLocks/>
          </p:cNvSpPr>
          <p:nvPr/>
        </p:nvSpPr>
        <p:spPr bwMode="auto">
          <a:xfrm>
            <a:off x="5872832" y="2432050"/>
            <a:ext cx="787400" cy="3135313"/>
          </a:xfrm>
          <a:custGeom>
            <a:avLst/>
            <a:gdLst/>
            <a:ahLst/>
            <a:cxnLst>
              <a:cxn ang="0">
                <a:pos x="30" y="0"/>
              </a:cxn>
              <a:cxn ang="0">
                <a:pos x="96" y="252"/>
              </a:cxn>
              <a:cxn ang="0">
                <a:pos x="393" y="237"/>
              </a:cxn>
              <a:cxn ang="0">
                <a:pos x="480" y="360"/>
              </a:cxn>
              <a:cxn ang="0">
                <a:pos x="488" y="1046"/>
              </a:cxn>
              <a:cxn ang="0">
                <a:pos x="480" y="1497"/>
              </a:cxn>
              <a:cxn ang="0">
                <a:pos x="400" y="1711"/>
              </a:cxn>
              <a:cxn ang="0">
                <a:pos x="93" y="1721"/>
              </a:cxn>
              <a:cxn ang="0">
                <a:pos x="0" y="1975"/>
              </a:cxn>
            </a:cxnLst>
            <a:rect l="0" t="0" r="r" b="b"/>
            <a:pathLst>
              <a:path w="496" h="1975">
                <a:moveTo>
                  <a:pt x="30" y="0"/>
                </a:moveTo>
                <a:cubicBezTo>
                  <a:pt x="41" y="42"/>
                  <a:pt x="36" y="212"/>
                  <a:pt x="96" y="252"/>
                </a:cubicBezTo>
                <a:cubicBezTo>
                  <a:pt x="156" y="292"/>
                  <a:pt x="329" y="219"/>
                  <a:pt x="393" y="237"/>
                </a:cubicBezTo>
                <a:cubicBezTo>
                  <a:pt x="457" y="255"/>
                  <a:pt x="464" y="225"/>
                  <a:pt x="480" y="360"/>
                </a:cubicBezTo>
                <a:cubicBezTo>
                  <a:pt x="496" y="495"/>
                  <a:pt x="488" y="857"/>
                  <a:pt x="488" y="1046"/>
                </a:cubicBezTo>
                <a:cubicBezTo>
                  <a:pt x="488" y="1235"/>
                  <a:pt x="495" y="1386"/>
                  <a:pt x="480" y="1497"/>
                </a:cubicBezTo>
                <a:cubicBezTo>
                  <a:pt x="465" y="1608"/>
                  <a:pt x="464" y="1674"/>
                  <a:pt x="400" y="1711"/>
                </a:cubicBezTo>
                <a:cubicBezTo>
                  <a:pt x="336" y="1748"/>
                  <a:pt x="160" y="1677"/>
                  <a:pt x="93" y="1721"/>
                </a:cubicBezTo>
                <a:cubicBezTo>
                  <a:pt x="26" y="1765"/>
                  <a:pt x="19" y="1922"/>
                  <a:pt x="0" y="1975"/>
                </a:cubicBezTo>
              </a:path>
            </a:pathLst>
          </a:custGeom>
          <a:noFill/>
          <a:ln w="28575" cap="flat" cmpd="sng">
            <a:solidFill>
              <a:srgbClr val="98050E"/>
            </a:solidFill>
            <a:prstDash val="sysDot"/>
            <a:round/>
            <a:headEnd type="oval" w="med" len="med"/>
            <a:tailEnd type="oval" w="med" len="med"/>
          </a:ln>
          <a:effectLst/>
        </p:spPr>
        <p:txBody>
          <a:bodyPr wrap="none" tIns="90000" bIns="9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0" name="Line 30"/>
          <p:cNvSpPr>
            <a:spLocks noChangeShapeType="1"/>
          </p:cNvSpPr>
          <p:nvPr/>
        </p:nvSpPr>
        <p:spPr bwMode="auto">
          <a:xfrm>
            <a:off x="5040313" y="2259013"/>
            <a:ext cx="0" cy="1169987"/>
          </a:xfrm>
          <a:prstGeom prst="line">
            <a:avLst/>
          </a:prstGeom>
          <a:noFill/>
          <a:ln w="9525">
            <a:solidFill>
              <a:srgbClr val="C0C0C0"/>
            </a:solidFill>
            <a:round/>
            <a:headEnd type="triangle" w="med" len="med"/>
            <a:tailEnd type="triangle" w="med" len="med"/>
          </a:ln>
          <a:effectLst/>
        </p:spPr>
        <p:txBody>
          <a:bodyPr wrap="none" tIns="90000" bIns="9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91" name="Text Box 31"/>
          <p:cNvSpPr txBox="1">
            <a:spLocks noChangeArrowheads="1"/>
          </p:cNvSpPr>
          <p:nvPr/>
        </p:nvSpPr>
        <p:spPr bwMode="auto">
          <a:xfrm>
            <a:off x="4770438" y="3068638"/>
            <a:ext cx="1439862" cy="244475"/>
          </a:xfrm>
          <a:prstGeom prst="rect">
            <a:avLst/>
          </a:prstGeom>
          <a:solidFill>
            <a:srgbClr val="FFFFFF"/>
          </a:solidFill>
          <a:ln w="9525">
            <a:noFill/>
            <a:miter lim="800000"/>
            <a:headEnd/>
            <a:tailEnd/>
          </a:ln>
          <a:effectLst/>
        </p:spPr>
        <p:txBody>
          <a:bodyPr lIns="0" r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srgbClr val="CC0000"/>
                </a:solidFill>
                <a:effectLst/>
                <a:uLnTx/>
                <a:uFillTx/>
                <a:latin typeface="Calibri" pitchFamily="34" charset="0"/>
              </a:rPr>
              <a:t>Zero-touch Configuration</a:t>
            </a:r>
          </a:p>
        </p:txBody>
      </p:sp>
      <p:pic>
        <p:nvPicPr>
          <p:cNvPr id="31" name="Picture 17" descr="small-l3-switch_corp_red"/>
          <p:cNvPicPr>
            <a:picLocks noChangeAspect="1" noChangeArrowheads="1"/>
          </p:cNvPicPr>
          <p:nvPr/>
        </p:nvPicPr>
        <p:blipFill>
          <a:blip r:embed="rId8" cstate="print"/>
          <a:srcRect/>
          <a:stretch>
            <a:fillRect/>
          </a:stretch>
        </p:blipFill>
        <p:spPr bwMode="auto">
          <a:xfrm>
            <a:off x="6372588" y="2996952"/>
            <a:ext cx="720000" cy="506283"/>
          </a:xfrm>
          <a:prstGeom prst="rect">
            <a:avLst/>
          </a:prstGeom>
          <a:noFill/>
          <a:ln w="9525">
            <a:noFill/>
            <a:miter lim="800000"/>
            <a:headEnd/>
            <a:tailEnd/>
          </a:ln>
        </p:spPr>
      </p:pic>
      <p:pic>
        <p:nvPicPr>
          <p:cNvPr id="40" name="Picture 17" descr="l3_switch_corp_red"/>
          <p:cNvPicPr>
            <a:picLocks noChangeAspect="1" noChangeArrowheads="1"/>
          </p:cNvPicPr>
          <p:nvPr/>
        </p:nvPicPr>
        <p:blipFill>
          <a:blip r:embed="rId9" cstate="print"/>
          <a:srcRect/>
          <a:stretch>
            <a:fillRect/>
          </a:stretch>
        </p:blipFill>
        <p:spPr bwMode="auto">
          <a:xfrm>
            <a:off x="6401777" y="4149080"/>
            <a:ext cx="661622" cy="72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53" presetClass="entr" presetSubtype="0"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0" fill="hold" nodeType="withEffect">
                                  <p:stCondLst>
                                    <p:cond delay="50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0" fill="hold" nodeType="withEffect">
                                  <p:stCondLst>
                                    <p:cond delay="50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53" presetClass="entr" presetSubtype="0" fill="hold" nodeType="withEffect">
                                  <p:stCondLst>
                                    <p:cond delay="50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animEffect transition="in" filter="fade">
                                      <p:cBhvr>
                                        <p:cTn id="34" dur="500"/>
                                        <p:tgtEl>
                                          <p:spTgt spid="70"/>
                                        </p:tgtEl>
                                      </p:cBhvr>
                                    </p:animEffect>
                                  </p:childTnLst>
                                </p:cTn>
                              </p:par>
                              <p:par>
                                <p:cTn id="35" presetID="53" presetClass="entr" presetSubtype="0" fill="hold" nodeType="withEffect">
                                  <p:stCondLst>
                                    <p:cond delay="50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par>
                                <p:cTn id="40" presetID="53" presetClass="entr" presetSubtype="0" fill="hold" grpId="0" nodeType="withEffect">
                                  <p:stCondLst>
                                    <p:cond delay="50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par>
                                <p:cTn id="45" presetID="53" presetClass="entr" presetSubtype="0" fill="hold"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par>
                                <p:cTn id="50" presetID="53" presetClass="entr" presetSubtype="0" fill="hold" nodeType="withEffect">
                                  <p:stCondLst>
                                    <p:cond delay="50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animEffect transition="in" filter="fade">
                                      <p:cBhvr>
                                        <p:cTn id="54" dur="500"/>
                                        <p:tgtEl>
                                          <p:spTgt spid="75"/>
                                        </p:tgtEl>
                                      </p:cBhvr>
                                    </p:animEffect>
                                  </p:childTnLst>
                                </p:cTn>
                              </p:par>
                              <p:par>
                                <p:cTn id="55" presetID="53" presetClass="entr" presetSubtype="0" fill="hold" nodeType="withEffect">
                                  <p:stCondLst>
                                    <p:cond delay="50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53" presetClass="entr" presetSubtype="0" fill="hold" nodeType="withEffect">
                                  <p:stCondLst>
                                    <p:cond delay="50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par>
                                <p:cTn id="65" presetID="53" presetClass="entr" presetSubtype="0" fill="hold" grpId="0" nodeType="withEffect">
                                  <p:stCondLst>
                                    <p:cond delay="500"/>
                                  </p:stCondLst>
                                  <p:childTnLst>
                                    <p:set>
                                      <p:cBhvr>
                                        <p:cTn id="66" dur="1" fill="hold">
                                          <p:stCondLst>
                                            <p:cond delay="0"/>
                                          </p:stCondLst>
                                        </p:cTn>
                                        <p:tgtEl>
                                          <p:spTgt spid="78"/>
                                        </p:tgtEl>
                                        <p:attrNameLst>
                                          <p:attrName>style.visibility</p:attrName>
                                        </p:attrNameLst>
                                      </p:cBhvr>
                                      <p:to>
                                        <p:strVal val="visible"/>
                                      </p:to>
                                    </p:set>
                                    <p:anim calcmode="lin" valueType="num">
                                      <p:cBhvr>
                                        <p:cTn id="67" dur="500" fill="hold"/>
                                        <p:tgtEl>
                                          <p:spTgt spid="78"/>
                                        </p:tgtEl>
                                        <p:attrNameLst>
                                          <p:attrName>ppt_w</p:attrName>
                                        </p:attrNameLst>
                                      </p:cBhvr>
                                      <p:tavLst>
                                        <p:tav tm="0">
                                          <p:val>
                                            <p:fltVal val="0"/>
                                          </p:val>
                                        </p:tav>
                                        <p:tav tm="100000">
                                          <p:val>
                                            <p:strVal val="#ppt_w"/>
                                          </p:val>
                                        </p:tav>
                                      </p:tavLst>
                                    </p:anim>
                                    <p:anim calcmode="lin" valueType="num">
                                      <p:cBhvr>
                                        <p:cTn id="68" dur="500" fill="hold"/>
                                        <p:tgtEl>
                                          <p:spTgt spid="78"/>
                                        </p:tgtEl>
                                        <p:attrNameLst>
                                          <p:attrName>ppt_h</p:attrName>
                                        </p:attrNameLst>
                                      </p:cBhvr>
                                      <p:tavLst>
                                        <p:tav tm="0">
                                          <p:val>
                                            <p:fltVal val="0"/>
                                          </p:val>
                                        </p:tav>
                                        <p:tav tm="100000">
                                          <p:val>
                                            <p:strVal val="#ppt_h"/>
                                          </p:val>
                                        </p:tav>
                                      </p:tavLst>
                                    </p:anim>
                                    <p:animEffect transition="in" filter="fade">
                                      <p:cBhvr>
                                        <p:cTn id="69" dur="500"/>
                                        <p:tgtEl>
                                          <p:spTgt spid="78"/>
                                        </p:tgtEl>
                                      </p:cBhvr>
                                    </p:animEffect>
                                  </p:childTnLst>
                                </p:cTn>
                              </p:par>
                              <p:par>
                                <p:cTn id="70" presetID="53" presetClass="entr" presetSubtype="0" fill="hold" grpId="0" nodeType="withEffect">
                                  <p:stCondLst>
                                    <p:cond delay="50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fltVal val="0"/>
                                          </p:val>
                                        </p:tav>
                                        <p:tav tm="100000">
                                          <p:val>
                                            <p:strVal val="#ppt_w"/>
                                          </p:val>
                                        </p:tav>
                                      </p:tavLst>
                                    </p:anim>
                                    <p:anim calcmode="lin" valueType="num">
                                      <p:cBhvr>
                                        <p:cTn id="73" dur="500" fill="hold"/>
                                        <p:tgtEl>
                                          <p:spTgt spid="79"/>
                                        </p:tgtEl>
                                        <p:attrNameLst>
                                          <p:attrName>ppt_h</p:attrName>
                                        </p:attrNameLst>
                                      </p:cBhvr>
                                      <p:tavLst>
                                        <p:tav tm="0">
                                          <p:val>
                                            <p:fltVal val="0"/>
                                          </p:val>
                                        </p:tav>
                                        <p:tav tm="100000">
                                          <p:val>
                                            <p:strVal val="#ppt_h"/>
                                          </p:val>
                                        </p:tav>
                                      </p:tavLst>
                                    </p:anim>
                                    <p:animEffect transition="in" filter="fade">
                                      <p:cBhvr>
                                        <p:cTn id="74" dur="500"/>
                                        <p:tgtEl>
                                          <p:spTgt spid="79"/>
                                        </p:tgtEl>
                                      </p:cBhvr>
                                    </p:animEffect>
                                  </p:childTnLst>
                                </p:cTn>
                              </p:par>
                              <p:par>
                                <p:cTn id="75" presetID="53" presetClass="entr" presetSubtype="0" fill="hold" grpId="0" nodeType="withEffect">
                                  <p:stCondLst>
                                    <p:cond delay="500"/>
                                  </p:stCondLst>
                                  <p:childTnLst>
                                    <p:set>
                                      <p:cBhvr>
                                        <p:cTn id="76" dur="1" fill="hold">
                                          <p:stCondLst>
                                            <p:cond delay="0"/>
                                          </p:stCondLst>
                                        </p:cTn>
                                        <p:tgtEl>
                                          <p:spTgt spid="80"/>
                                        </p:tgtEl>
                                        <p:attrNameLst>
                                          <p:attrName>style.visibility</p:attrName>
                                        </p:attrNameLst>
                                      </p:cBhvr>
                                      <p:to>
                                        <p:strVal val="visible"/>
                                      </p:to>
                                    </p:set>
                                    <p:anim calcmode="lin" valueType="num">
                                      <p:cBhvr>
                                        <p:cTn id="77" dur="500" fill="hold"/>
                                        <p:tgtEl>
                                          <p:spTgt spid="80"/>
                                        </p:tgtEl>
                                        <p:attrNameLst>
                                          <p:attrName>ppt_w</p:attrName>
                                        </p:attrNameLst>
                                      </p:cBhvr>
                                      <p:tavLst>
                                        <p:tav tm="0">
                                          <p:val>
                                            <p:fltVal val="0"/>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animEffect transition="in" filter="fade">
                                      <p:cBhvr>
                                        <p:cTn id="79" dur="500"/>
                                        <p:tgtEl>
                                          <p:spTgt spid="80"/>
                                        </p:tgtEl>
                                      </p:cBhvr>
                                    </p:animEffect>
                                  </p:childTnLst>
                                </p:cTn>
                              </p:par>
                              <p:par>
                                <p:cTn id="80" presetID="53" presetClass="entr" presetSubtype="0" fill="hold" grpId="0" nodeType="withEffect">
                                  <p:stCondLst>
                                    <p:cond delay="500"/>
                                  </p:stCondLst>
                                  <p:childTnLst>
                                    <p:set>
                                      <p:cBhvr>
                                        <p:cTn id="81" dur="1" fill="hold">
                                          <p:stCondLst>
                                            <p:cond delay="0"/>
                                          </p:stCondLst>
                                        </p:cTn>
                                        <p:tgtEl>
                                          <p:spTgt spid="81"/>
                                        </p:tgtEl>
                                        <p:attrNameLst>
                                          <p:attrName>style.visibility</p:attrName>
                                        </p:attrNameLst>
                                      </p:cBhvr>
                                      <p:to>
                                        <p:strVal val="visible"/>
                                      </p:to>
                                    </p:set>
                                    <p:anim calcmode="lin" valueType="num">
                                      <p:cBhvr>
                                        <p:cTn id="82" dur="500" fill="hold"/>
                                        <p:tgtEl>
                                          <p:spTgt spid="81"/>
                                        </p:tgtEl>
                                        <p:attrNameLst>
                                          <p:attrName>ppt_w</p:attrName>
                                        </p:attrNameLst>
                                      </p:cBhvr>
                                      <p:tavLst>
                                        <p:tav tm="0">
                                          <p:val>
                                            <p:fltVal val="0"/>
                                          </p:val>
                                        </p:tav>
                                        <p:tav tm="100000">
                                          <p:val>
                                            <p:strVal val="#ppt_w"/>
                                          </p:val>
                                        </p:tav>
                                      </p:tavLst>
                                    </p:anim>
                                    <p:anim calcmode="lin" valueType="num">
                                      <p:cBhvr>
                                        <p:cTn id="83" dur="500" fill="hold"/>
                                        <p:tgtEl>
                                          <p:spTgt spid="81"/>
                                        </p:tgtEl>
                                        <p:attrNameLst>
                                          <p:attrName>ppt_h</p:attrName>
                                        </p:attrNameLst>
                                      </p:cBhvr>
                                      <p:tavLst>
                                        <p:tav tm="0">
                                          <p:val>
                                            <p:fltVal val="0"/>
                                          </p:val>
                                        </p:tav>
                                        <p:tav tm="100000">
                                          <p:val>
                                            <p:strVal val="#ppt_h"/>
                                          </p:val>
                                        </p:tav>
                                      </p:tavLst>
                                    </p:anim>
                                    <p:animEffect transition="in" filter="fade">
                                      <p:cBhvr>
                                        <p:cTn id="84" dur="500"/>
                                        <p:tgtEl>
                                          <p:spTgt spid="81"/>
                                        </p:tgtEl>
                                      </p:cBhvr>
                                    </p:animEffect>
                                  </p:childTnLst>
                                </p:cTn>
                              </p:par>
                              <p:par>
                                <p:cTn id="85" presetID="53" presetClass="entr" presetSubtype="0" fill="hold" grpId="0" nodeType="withEffect">
                                  <p:stCondLst>
                                    <p:cond delay="50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animEffect transition="in" filter="fade">
                                      <p:cBhvr>
                                        <p:cTn id="89" dur="500"/>
                                        <p:tgtEl>
                                          <p:spTgt spid="82"/>
                                        </p:tgtEl>
                                      </p:cBhvr>
                                    </p:animEffect>
                                  </p:childTnLst>
                                </p:cTn>
                              </p:par>
                              <p:par>
                                <p:cTn id="90" presetID="53" presetClass="entr" presetSubtype="0" fill="hold" grpId="0" nodeType="withEffect">
                                  <p:stCondLst>
                                    <p:cond delay="500"/>
                                  </p:stCondLst>
                                  <p:childTnLst>
                                    <p:set>
                                      <p:cBhvr>
                                        <p:cTn id="91" dur="1" fill="hold">
                                          <p:stCondLst>
                                            <p:cond delay="0"/>
                                          </p:stCondLst>
                                        </p:cTn>
                                        <p:tgtEl>
                                          <p:spTgt spid="85"/>
                                        </p:tgtEl>
                                        <p:attrNameLst>
                                          <p:attrName>style.visibility</p:attrName>
                                        </p:attrNameLst>
                                      </p:cBhvr>
                                      <p:to>
                                        <p:strVal val="visible"/>
                                      </p:to>
                                    </p:set>
                                    <p:anim calcmode="lin" valueType="num">
                                      <p:cBhvr>
                                        <p:cTn id="92" dur="500" fill="hold"/>
                                        <p:tgtEl>
                                          <p:spTgt spid="85"/>
                                        </p:tgtEl>
                                        <p:attrNameLst>
                                          <p:attrName>ppt_w</p:attrName>
                                        </p:attrNameLst>
                                      </p:cBhvr>
                                      <p:tavLst>
                                        <p:tav tm="0">
                                          <p:val>
                                            <p:fltVal val="0"/>
                                          </p:val>
                                        </p:tav>
                                        <p:tav tm="100000">
                                          <p:val>
                                            <p:strVal val="#ppt_w"/>
                                          </p:val>
                                        </p:tav>
                                      </p:tavLst>
                                    </p:anim>
                                    <p:anim calcmode="lin" valueType="num">
                                      <p:cBhvr>
                                        <p:cTn id="93" dur="500" fill="hold"/>
                                        <p:tgtEl>
                                          <p:spTgt spid="85"/>
                                        </p:tgtEl>
                                        <p:attrNameLst>
                                          <p:attrName>ppt_h</p:attrName>
                                        </p:attrNameLst>
                                      </p:cBhvr>
                                      <p:tavLst>
                                        <p:tav tm="0">
                                          <p:val>
                                            <p:fltVal val="0"/>
                                          </p:val>
                                        </p:tav>
                                        <p:tav tm="100000">
                                          <p:val>
                                            <p:strVal val="#ppt_h"/>
                                          </p:val>
                                        </p:tav>
                                      </p:tavLst>
                                    </p:anim>
                                    <p:animEffect transition="in" filter="fade">
                                      <p:cBhvr>
                                        <p:cTn id="94" dur="500"/>
                                        <p:tgtEl>
                                          <p:spTgt spid="85"/>
                                        </p:tgtEl>
                                      </p:cBhvr>
                                    </p:animEffect>
                                  </p:childTnLst>
                                </p:cTn>
                              </p:par>
                              <p:par>
                                <p:cTn id="95" presetID="53" presetClass="entr" presetSubtype="0" fill="hold" grpId="0" nodeType="withEffect">
                                  <p:stCondLst>
                                    <p:cond delay="500"/>
                                  </p:stCondLst>
                                  <p:childTnLst>
                                    <p:set>
                                      <p:cBhvr>
                                        <p:cTn id="96" dur="1" fill="hold">
                                          <p:stCondLst>
                                            <p:cond delay="0"/>
                                          </p:stCondLst>
                                        </p:cTn>
                                        <p:tgtEl>
                                          <p:spTgt spid="86"/>
                                        </p:tgtEl>
                                        <p:attrNameLst>
                                          <p:attrName>style.visibility</p:attrName>
                                        </p:attrNameLst>
                                      </p:cBhvr>
                                      <p:to>
                                        <p:strVal val="visible"/>
                                      </p:to>
                                    </p:set>
                                    <p:anim calcmode="lin" valueType="num">
                                      <p:cBhvr>
                                        <p:cTn id="97" dur="500" fill="hold"/>
                                        <p:tgtEl>
                                          <p:spTgt spid="86"/>
                                        </p:tgtEl>
                                        <p:attrNameLst>
                                          <p:attrName>ppt_w</p:attrName>
                                        </p:attrNameLst>
                                      </p:cBhvr>
                                      <p:tavLst>
                                        <p:tav tm="0">
                                          <p:val>
                                            <p:fltVal val="0"/>
                                          </p:val>
                                        </p:tav>
                                        <p:tav tm="100000">
                                          <p:val>
                                            <p:strVal val="#ppt_w"/>
                                          </p:val>
                                        </p:tav>
                                      </p:tavLst>
                                    </p:anim>
                                    <p:anim calcmode="lin" valueType="num">
                                      <p:cBhvr>
                                        <p:cTn id="98" dur="500" fill="hold"/>
                                        <p:tgtEl>
                                          <p:spTgt spid="86"/>
                                        </p:tgtEl>
                                        <p:attrNameLst>
                                          <p:attrName>ppt_h</p:attrName>
                                        </p:attrNameLst>
                                      </p:cBhvr>
                                      <p:tavLst>
                                        <p:tav tm="0">
                                          <p:val>
                                            <p:fltVal val="0"/>
                                          </p:val>
                                        </p:tav>
                                        <p:tav tm="100000">
                                          <p:val>
                                            <p:strVal val="#ppt_h"/>
                                          </p:val>
                                        </p:tav>
                                      </p:tavLst>
                                    </p:anim>
                                    <p:animEffect transition="in" filter="fade">
                                      <p:cBhvr>
                                        <p:cTn id="99" dur="500"/>
                                        <p:tgtEl>
                                          <p:spTgt spid="86"/>
                                        </p:tgtEl>
                                      </p:cBhvr>
                                    </p:animEffect>
                                  </p:childTnLst>
                                </p:cTn>
                              </p:par>
                              <p:par>
                                <p:cTn id="100" presetID="53" presetClass="entr" presetSubtype="0" fill="hold" grpId="0" nodeType="withEffect">
                                  <p:stCondLst>
                                    <p:cond delay="500"/>
                                  </p:stCondLst>
                                  <p:childTnLst>
                                    <p:set>
                                      <p:cBhvr>
                                        <p:cTn id="101" dur="1" fill="hold">
                                          <p:stCondLst>
                                            <p:cond delay="0"/>
                                          </p:stCondLst>
                                        </p:cTn>
                                        <p:tgtEl>
                                          <p:spTgt spid="88"/>
                                        </p:tgtEl>
                                        <p:attrNameLst>
                                          <p:attrName>style.visibility</p:attrName>
                                        </p:attrNameLst>
                                      </p:cBhvr>
                                      <p:to>
                                        <p:strVal val="visible"/>
                                      </p:to>
                                    </p:set>
                                    <p:anim calcmode="lin" valueType="num">
                                      <p:cBhvr>
                                        <p:cTn id="102" dur="500" fill="hold"/>
                                        <p:tgtEl>
                                          <p:spTgt spid="88"/>
                                        </p:tgtEl>
                                        <p:attrNameLst>
                                          <p:attrName>ppt_w</p:attrName>
                                        </p:attrNameLst>
                                      </p:cBhvr>
                                      <p:tavLst>
                                        <p:tav tm="0">
                                          <p:val>
                                            <p:fltVal val="0"/>
                                          </p:val>
                                        </p:tav>
                                        <p:tav tm="100000">
                                          <p:val>
                                            <p:strVal val="#ppt_w"/>
                                          </p:val>
                                        </p:tav>
                                      </p:tavLst>
                                    </p:anim>
                                    <p:anim calcmode="lin" valueType="num">
                                      <p:cBhvr>
                                        <p:cTn id="103" dur="500" fill="hold"/>
                                        <p:tgtEl>
                                          <p:spTgt spid="88"/>
                                        </p:tgtEl>
                                        <p:attrNameLst>
                                          <p:attrName>ppt_h</p:attrName>
                                        </p:attrNameLst>
                                      </p:cBhvr>
                                      <p:tavLst>
                                        <p:tav tm="0">
                                          <p:val>
                                            <p:fltVal val="0"/>
                                          </p:val>
                                        </p:tav>
                                        <p:tav tm="100000">
                                          <p:val>
                                            <p:strVal val="#ppt_h"/>
                                          </p:val>
                                        </p:tav>
                                      </p:tavLst>
                                    </p:anim>
                                    <p:animEffect transition="in" filter="fade">
                                      <p:cBhvr>
                                        <p:cTn id="104" dur="500"/>
                                        <p:tgtEl>
                                          <p:spTgt spid="88"/>
                                        </p:tgtEl>
                                      </p:cBhvr>
                                    </p:animEffect>
                                  </p:childTnLst>
                                </p:cTn>
                              </p:par>
                              <p:par>
                                <p:cTn id="105" presetID="53" presetClass="entr" presetSubtype="0" fill="hold" grpId="0" nodeType="withEffect">
                                  <p:stCondLst>
                                    <p:cond delay="500"/>
                                  </p:stCondLst>
                                  <p:childTnLst>
                                    <p:set>
                                      <p:cBhvr>
                                        <p:cTn id="106" dur="1" fill="hold">
                                          <p:stCondLst>
                                            <p:cond delay="0"/>
                                          </p:stCondLst>
                                        </p:cTn>
                                        <p:tgtEl>
                                          <p:spTgt spid="89"/>
                                        </p:tgtEl>
                                        <p:attrNameLst>
                                          <p:attrName>style.visibility</p:attrName>
                                        </p:attrNameLst>
                                      </p:cBhvr>
                                      <p:to>
                                        <p:strVal val="visible"/>
                                      </p:to>
                                    </p:set>
                                    <p:anim calcmode="lin" valueType="num">
                                      <p:cBhvr>
                                        <p:cTn id="107" dur="500" fill="hold"/>
                                        <p:tgtEl>
                                          <p:spTgt spid="89"/>
                                        </p:tgtEl>
                                        <p:attrNameLst>
                                          <p:attrName>ppt_w</p:attrName>
                                        </p:attrNameLst>
                                      </p:cBhvr>
                                      <p:tavLst>
                                        <p:tav tm="0">
                                          <p:val>
                                            <p:fltVal val="0"/>
                                          </p:val>
                                        </p:tav>
                                        <p:tav tm="100000">
                                          <p:val>
                                            <p:strVal val="#ppt_w"/>
                                          </p:val>
                                        </p:tav>
                                      </p:tavLst>
                                    </p:anim>
                                    <p:anim calcmode="lin" valueType="num">
                                      <p:cBhvr>
                                        <p:cTn id="108" dur="500" fill="hold"/>
                                        <p:tgtEl>
                                          <p:spTgt spid="89"/>
                                        </p:tgtEl>
                                        <p:attrNameLst>
                                          <p:attrName>ppt_h</p:attrName>
                                        </p:attrNameLst>
                                      </p:cBhvr>
                                      <p:tavLst>
                                        <p:tav tm="0">
                                          <p:val>
                                            <p:fltVal val="0"/>
                                          </p:val>
                                        </p:tav>
                                        <p:tav tm="100000">
                                          <p:val>
                                            <p:strVal val="#ppt_h"/>
                                          </p:val>
                                        </p:tav>
                                      </p:tavLst>
                                    </p:anim>
                                    <p:animEffect transition="in" filter="fade">
                                      <p:cBhvr>
                                        <p:cTn id="109" dur="500"/>
                                        <p:tgtEl>
                                          <p:spTgt spid="89"/>
                                        </p:tgtEl>
                                      </p:cBhvr>
                                    </p:animEffect>
                                  </p:childTnLst>
                                </p:cTn>
                              </p:par>
                            </p:childTnLst>
                          </p:cTn>
                        </p:par>
                        <p:par>
                          <p:cTn id="110" fill="hold">
                            <p:stCondLst>
                              <p:cond delay="1000"/>
                            </p:stCondLst>
                            <p:childTnLst>
                              <p:par>
                                <p:cTn id="111" presetID="53" presetClass="entr" presetSubtype="0" fill="hold" grpId="0" nodeType="afterEffect">
                                  <p:stCondLst>
                                    <p:cond delay="1000"/>
                                  </p:stCondLst>
                                  <p:childTnLst>
                                    <p:set>
                                      <p:cBhvr>
                                        <p:cTn id="112" dur="1" fill="hold">
                                          <p:stCondLst>
                                            <p:cond delay="0"/>
                                          </p:stCondLst>
                                        </p:cTn>
                                        <p:tgtEl>
                                          <p:spTgt spid="91"/>
                                        </p:tgtEl>
                                        <p:attrNameLst>
                                          <p:attrName>style.visibility</p:attrName>
                                        </p:attrNameLst>
                                      </p:cBhvr>
                                      <p:to>
                                        <p:strVal val="visible"/>
                                      </p:to>
                                    </p:set>
                                    <p:anim calcmode="lin" valueType="num">
                                      <p:cBhvr>
                                        <p:cTn id="113" dur="500" fill="hold"/>
                                        <p:tgtEl>
                                          <p:spTgt spid="91"/>
                                        </p:tgtEl>
                                        <p:attrNameLst>
                                          <p:attrName>ppt_w</p:attrName>
                                        </p:attrNameLst>
                                      </p:cBhvr>
                                      <p:tavLst>
                                        <p:tav tm="0">
                                          <p:val>
                                            <p:fltVal val="0"/>
                                          </p:val>
                                        </p:tav>
                                        <p:tav tm="100000">
                                          <p:val>
                                            <p:strVal val="#ppt_w"/>
                                          </p:val>
                                        </p:tav>
                                      </p:tavLst>
                                    </p:anim>
                                    <p:anim calcmode="lin" valueType="num">
                                      <p:cBhvr>
                                        <p:cTn id="114" dur="500" fill="hold"/>
                                        <p:tgtEl>
                                          <p:spTgt spid="91"/>
                                        </p:tgtEl>
                                        <p:attrNameLst>
                                          <p:attrName>ppt_h</p:attrName>
                                        </p:attrNameLst>
                                      </p:cBhvr>
                                      <p:tavLst>
                                        <p:tav tm="0">
                                          <p:val>
                                            <p:fltVal val="0"/>
                                          </p:val>
                                        </p:tav>
                                        <p:tav tm="100000">
                                          <p:val>
                                            <p:strVal val="#ppt_h"/>
                                          </p:val>
                                        </p:tav>
                                      </p:tavLst>
                                    </p:anim>
                                    <p:animEffect transition="in" filter="fade">
                                      <p:cBhvr>
                                        <p:cTn id="115" dur="500"/>
                                        <p:tgtEl>
                                          <p:spTgt spid="91"/>
                                        </p:tgtEl>
                                      </p:cBhvr>
                                    </p:animEffect>
                                  </p:childTnLst>
                                </p:cTn>
                              </p:par>
                              <p:par>
                                <p:cTn id="116" presetID="53" presetClass="entr" presetSubtype="0" fill="hold" grpId="0" nodeType="withEffect">
                                  <p:stCondLst>
                                    <p:cond delay="1000"/>
                                  </p:stCondLst>
                                  <p:childTnLst>
                                    <p:set>
                                      <p:cBhvr>
                                        <p:cTn id="117" dur="1" fill="hold">
                                          <p:stCondLst>
                                            <p:cond delay="0"/>
                                          </p:stCondLst>
                                        </p:cTn>
                                        <p:tgtEl>
                                          <p:spTgt spid="90"/>
                                        </p:tgtEl>
                                        <p:attrNameLst>
                                          <p:attrName>style.visibility</p:attrName>
                                        </p:attrNameLst>
                                      </p:cBhvr>
                                      <p:to>
                                        <p:strVal val="visible"/>
                                      </p:to>
                                    </p:set>
                                    <p:anim calcmode="lin" valueType="num">
                                      <p:cBhvr>
                                        <p:cTn id="118" dur="500" fill="hold"/>
                                        <p:tgtEl>
                                          <p:spTgt spid="90"/>
                                        </p:tgtEl>
                                        <p:attrNameLst>
                                          <p:attrName>ppt_w</p:attrName>
                                        </p:attrNameLst>
                                      </p:cBhvr>
                                      <p:tavLst>
                                        <p:tav tm="0">
                                          <p:val>
                                            <p:fltVal val="0"/>
                                          </p:val>
                                        </p:tav>
                                        <p:tav tm="100000">
                                          <p:val>
                                            <p:strVal val="#ppt_w"/>
                                          </p:val>
                                        </p:tav>
                                      </p:tavLst>
                                    </p:anim>
                                    <p:anim calcmode="lin" valueType="num">
                                      <p:cBhvr>
                                        <p:cTn id="119" dur="500" fill="hold"/>
                                        <p:tgtEl>
                                          <p:spTgt spid="90"/>
                                        </p:tgtEl>
                                        <p:attrNameLst>
                                          <p:attrName>ppt_h</p:attrName>
                                        </p:attrNameLst>
                                      </p:cBhvr>
                                      <p:tavLst>
                                        <p:tav tm="0">
                                          <p:val>
                                            <p:fltVal val="0"/>
                                          </p:val>
                                        </p:tav>
                                        <p:tav tm="100000">
                                          <p:val>
                                            <p:strVal val="#ppt_h"/>
                                          </p:val>
                                        </p:tav>
                                      </p:tavLst>
                                    </p:anim>
                                    <p:animEffect transition="in" filter="fade">
                                      <p:cBhvr>
                                        <p:cTn id="120" dur="500"/>
                                        <p:tgtEl>
                                          <p:spTgt spid="90"/>
                                        </p:tgtEl>
                                      </p:cBhvr>
                                    </p:animEffect>
                                  </p:childTnLst>
                                </p:cTn>
                              </p:par>
                              <p:par>
                                <p:cTn id="121" presetID="53" presetClass="entr" presetSubtype="0" fill="hold" grpId="0" nodeType="withEffect">
                                  <p:stCondLst>
                                    <p:cond delay="1000"/>
                                  </p:stCondLst>
                                  <p:childTnLst>
                                    <p:set>
                                      <p:cBhvr>
                                        <p:cTn id="122" dur="1" fill="hold">
                                          <p:stCondLst>
                                            <p:cond delay="0"/>
                                          </p:stCondLst>
                                        </p:cTn>
                                        <p:tgtEl>
                                          <p:spTgt spid="84"/>
                                        </p:tgtEl>
                                        <p:attrNameLst>
                                          <p:attrName>style.visibility</p:attrName>
                                        </p:attrNameLst>
                                      </p:cBhvr>
                                      <p:to>
                                        <p:strVal val="visible"/>
                                      </p:to>
                                    </p:set>
                                    <p:anim calcmode="lin" valueType="num">
                                      <p:cBhvr>
                                        <p:cTn id="123" dur="500" fill="hold"/>
                                        <p:tgtEl>
                                          <p:spTgt spid="84"/>
                                        </p:tgtEl>
                                        <p:attrNameLst>
                                          <p:attrName>ppt_w</p:attrName>
                                        </p:attrNameLst>
                                      </p:cBhvr>
                                      <p:tavLst>
                                        <p:tav tm="0">
                                          <p:val>
                                            <p:fltVal val="0"/>
                                          </p:val>
                                        </p:tav>
                                        <p:tav tm="100000">
                                          <p:val>
                                            <p:strVal val="#ppt_w"/>
                                          </p:val>
                                        </p:tav>
                                      </p:tavLst>
                                    </p:anim>
                                    <p:anim calcmode="lin" valueType="num">
                                      <p:cBhvr>
                                        <p:cTn id="124" dur="500" fill="hold"/>
                                        <p:tgtEl>
                                          <p:spTgt spid="84"/>
                                        </p:tgtEl>
                                        <p:attrNameLst>
                                          <p:attrName>ppt_h</p:attrName>
                                        </p:attrNameLst>
                                      </p:cBhvr>
                                      <p:tavLst>
                                        <p:tav tm="0">
                                          <p:val>
                                            <p:fltVal val="0"/>
                                          </p:val>
                                        </p:tav>
                                        <p:tav tm="100000">
                                          <p:val>
                                            <p:strVal val="#ppt_h"/>
                                          </p:val>
                                        </p:tav>
                                      </p:tavLst>
                                    </p:anim>
                                    <p:animEffect transition="in" filter="fade">
                                      <p:cBhvr>
                                        <p:cTn id="125" dur="500"/>
                                        <p:tgtEl>
                                          <p:spTgt spid="84"/>
                                        </p:tgtEl>
                                      </p:cBhvr>
                                    </p:animEffect>
                                  </p:childTnLst>
                                </p:cTn>
                              </p:par>
                              <p:par>
                                <p:cTn id="126" presetID="53" presetClass="entr" presetSubtype="0" fill="hold" grpId="0" nodeType="withEffect">
                                  <p:stCondLst>
                                    <p:cond delay="1000"/>
                                  </p:stCondLst>
                                  <p:childTnLst>
                                    <p:set>
                                      <p:cBhvr>
                                        <p:cTn id="127" dur="1" fill="hold">
                                          <p:stCondLst>
                                            <p:cond delay="0"/>
                                          </p:stCondLst>
                                        </p:cTn>
                                        <p:tgtEl>
                                          <p:spTgt spid="83"/>
                                        </p:tgtEl>
                                        <p:attrNameLst>
                                          <p:attrName>style.visibility</p:attrName>
                                        </p:attrNameLst>
                                      </p:cBhvr>
                                      <p:to>
                                        <p:strVal val="visible"/>
                                      </p:to>
                                    </p:set>
                                    <p:anim calcmode="lin" valueType="num">
                                      <p:cBhvr>
                                        <p:cTn id="128" dur="500" fill="hold"/>
                                        <p:tgtEl>
                                          <p:spTgt spid="83"/>
                                        </p:tgtEl>
                                        <p:attrNameLst>
                                          <p:attrName>ppt_w</p:attrName>
                                        </p:attrNameLst>
                                      </p:cBhvr>
                                      <p:tavLst>
                                        <p:tav tm="0">
                                          <p:val>
                                            <p:fltVal val="0"/>
                                          </p:val>
                                        </p:tav>
                                        <p:tav tm="100000">
                                          <p:val>
                                            <p:strVal val="#ppt_w"/>
                                          </p:val>
                                        </p:tav>
                                      </p:tavLst>
                                    </p:anim>
                                    <p:anim calcmode="lin" valueType="num">
                                      <p:cBhvr>
                                        <p:cTn id="129" dur="500" fill="hold"/>
                                        <p:tgtEl>
                                          <p:spTgt spid="83"/>
                                        </p:tgtEl>
                                        <p:attrNameLst>
                                          <p:attrName>ppt_h</p:attrName>
                                        </p:attrNameLst>
                                      </p:cBhvr>
                                      <p:tavLst>
                                        <p:tav tm="0">
                                          <p:val>
                                            <p:fltVal val="0"/>
                                          </p:val>
                                        </p:tav>
                                        <p:tav tm="100000">
                                          <p:val>
                                            <p:strVal val="#ppt_h"/>
                                          </p:val>
                                        </p:tav>
                                      </p:tavLst>
                                    </p:anim>
                                    <p:animEffect transition="in" filter="fade">
                                      <p:cBhvr>
                                        <p:cTn id="130" dur="500"/>
                                        <p:tgtEl>
                                          <p:spTgt spid="83"/>
                                        </p:tgtEl>
                                      </p:cBhvr>
                                    </p:animEffect>
                                  </p:childTnLst>
                                </p:cTn>
                              </p:par>
                              <p:par>
                                <p:cTn id="131" presetID="53" presetClass="entr" presetSubtype="0" fill="hold" grpId="0" nodeType="withEffect">
                                  <p:stCondLst>
                                    <p:cond delay="100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Effect transition="in" filter="fade">
                                      <p:cBhvr>
                                        <p:cTn id="1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8" grpId="0" animBg="1"/>
      <p:bldP spid="79" grpId="0"/>
      <p:bldP spid="80" grpId="0"/>
      <p:bldP spid="81" grpId="0"/>
      <p:bldP spid="82" grpId="0"/>
      <p:bldP spid="83" grpId="0"/>
      <p:bldP spid="84" grpId="0"/>
      <p:bldP spid="85" grpId="0"/>
      <p:bldP spid="86" grpId="0"/>
      <p:bldP spid="87" grpId="0"/>
      <p:bldP spid="88" grpId="0"/>
      <p:bldP spid="89" grpId="0" animBg="1"/>
      <p:bldP spid="90" grpId="0" animBg="1"/>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GB" dirty="0" smtClean="0"/>
              <a:t>Comprehensive, not Complex, Security</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a:t>Improve security with fully granular control</a:t>
            </a:r>
          </a:p>
          <a:p>
            <a:pPr lvl="1"/>
            <a:r>
              <a:rPr lang="en-GB" sz="1800" dirty="0"/>
              <a:t>Role-based control &amp; network compartmentalization</a:t>
            </a:r>
          </a:p>
          <a:p>
            <a:r>
              <a:rPr lang="en-GB" sz="2000" dirty="0"/>
              <a:t>Enhanced Regulatory compliance</a:t>
            </a:r>
          </a:p>
          <a:p>
            <a:pPr lvl="1"/>
            <a:r>
              <a:rPr lang="en-GB" sz="1800" dirty="0"/>
              <a:t>Partitioning of access &amp; comprehensive reporting</a:t>
            </a:r>
          </a:p>
          <a:p>
            <a:r>
              <a:rPr lang="en-GB" sz="2000" dirty="0"/>
              <a:t>Simplicity</a:t>
            </a:r>
          </a:p>
          <a:p>
            <a:pPr lvl="1"/>
            <a:r>
              <a:rPr lang="en-GB" sz="1800" dirty="0"/>
              <a:t>Centralized policy decision, defined in plain language</a:t>
            </a:r>
          </a:p>
          <a:p>
            <a:r>
              <a:rPr lang="en-GB" sz="2000" dirty="0"/>
              <a:t>Reduced costs</a:t>
            </a:r>
          </a:p>
          <a:p>
            <a:pPr lvl="1"/>
            <a:r>
              <a:rPr lang="en-GB" sz="1800" dirty="0" smtClean="0"/>
              <a:t>Existing </a:t>
            </a:r>
            <a:r>
              <a:rPr lang="en-GB" sz="1800" dirty="0"/>
              <a:t>infrastructure &amp; identity stores, virtual appliance </a:t>
            </a:r>
            <a:r>
              <a:rPr lang="en-GB" sz="1800" dirty="0" smtClean="0"/>
              <a:t>option</a:t>
            </a:r>
            <a:endParaRPr lang="en-GB" sz="1800" dirty="0"/>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Identity Engines</a:t>
            </a:r>
          </a:p>
        </p:txBody>
      </p:sp>
      <p:pic>
        <p:nvPicPr>
          <p:cNvPr id="27" name="Picture 6" descr="cloud3_grey_corp_red"/>
          <p:cNvPicPr>
            <a:picLocks noChangeAspect="1" noChangeArrowheads="1"/>
          </p:cNvPicPr>
          <p:nvPr/>
        </p:nvPicPr>
        <p:blipFill>
          <a:blip r:embed="rId3" cstate="print"/>
          <a:srcRect/>
          <a:stretch>
            <a:fillRect/>
          </a:stretch>
        </p:blipFill>
        <p:spPr bwMode="auto">
          <a:xfrm>
            <a:off x="5670550" y="3248025"/>
            <a:ext cx="3059113" cy="2160588"/>
          </a:xfrm>
          <a:prstGeom prst="rect">
            <a:avLst/>
          </a:prstGeom>
          <a:noFill/>
        </p:spPr>
      </p:pic>
      <p:pic>
        <p:nvPicPr>
          <p:cNvPr id="28" name="Picture 7" descr="vpn_switch_corp_red"/>
          <p:cNvPicPr>
            <a:picLocks noChangeAspect="1" noChangeArrowheads="1"/>
          </p:cNvPicPr>
          <p:nvPr/>
        </p:nvPicPr>
        <p:blipFill>
          <a:blip r:embed="rId4" cstate="print"/>
          <a:srcRect/>
          <a:stretch>
            <a:fillRect/>
          </a:stretch>
        </p:blipFill>
        <p:spPr bwMode="auto">
          <a:xfrm>
            <a:off x="7912100" y="3051175"/>
            <a:ext cx="728663" cy="720725"/>
          </a:xfrm>
          <a:prstGeom prst="rect">
            <a:avLst/>
          </a:prstGeom>
          <a:noFill/>
        </p:spPr>
      </p:pic>
      <p:pic>
        <p:nvPicPr>
          <p:cNvPr id="29" name="Picture 8" descr="wap_corp_teal"/>
          <p:cNvPicPr>
            <a:picLocks noChangeAspect="1" noChangeArrowheads="1"/>
          </p:cNvPicPr>
          <p:nvPr/>
        </p:nvPicPr>
        <p:blipFill>
          <a:blip r:embed="rId5" cstate="print"/>
          <a:srcRect/>
          <a:stretch>
            <a:fillRect/>
          </a:stretch>
        </p:blipFill>
        <p:spPr bwMode="auto">
          <a:xfrm>
            <a:off x="6832600" y="3176588"/>
            <a:ext cx="720725" cy="506412"/>
          </a:xfrm>
          <a:prstGeom prst="rect">
            <a:avLst/>
          </a:prstGeom>
          <a:noFill/>
        </p:spPr>
      </p:pic>
      <p:pic>
        <p:nvPicPr>
          <p:cNvPr id="30" name="Picture 9" descr="directory_grey"/>
          <p:cNvPicPr>
            <a:picLocks noChangeAspect="1" noChangeArrowheads="1"/>
          </p:cNvPicPr>
          <p:nvPr/>
        </p:nvPicPr>
        <p:blipFill>
          <a:blip r:embed="rId6" cstate="print"/>
          <a:srcRect/>
          <a:stretch>
            <a:fillRect/>
          </a:stretch>
        </p:blipFill>
        <p:spPr bwMode="auto">
          <a:xfrm>
            <a:off x="6904038" y="4976813"/>
            <a:ext cx="617537" cy="720725"/>
          </a:xfrm>
          <a:prstGeom prst="rect">
            <a:avLst/>
          </a:prstGeom>
          <a:noFill/>
        </p:spPr>
      </p:pic>
      <p:pic>
        <p:nvPicPr>
          <p:cNvPr id="31" name="Picture 10" descr="policy-switch_corp_red"/>
          <p:cNvPicPr>
            <a:picLocks noChangeAspect="1" noChangeArrowheads="1"/>
          </p:cNvPicPr>
          <p:nvPr/>
        </p:nvPicPr>
        <p:blipFill>
          <a:blip r:embed="rId7" cstate="print"/>
          <a:srcRect/>
          <a:stretch>
            <a:fillRect/>
          </a:stretch>
        </p:blipFill>
        <p:spPr bwMode="auto">
          <a:xfrm>
            <a:off x="6688138" y="3968750"/>
            <a:ext cx="1008062" cy="709613"/>
          </a:xfrm>
          <a:prstGeom prst="rect">
            <a:avLst/>
          </a:prstGeom>
          <a:noFill/>
        </p:spPr>
      </p:pic>
      <p:pic>
        <p:nvPicPr>
          <p:cNvPr id="33" name="Picture 12" descr="directory_grey"/>
          <p:cNvPicPr>
            <a:picLocks noChangeAspect="1" noChangeArrowheads="1"/>
          </p:cNvPicPr>
          <p:nvPr/>
        </p:nvPicPr>
        <p:blipFill>
          <a:blip r:embed="rId6" cstate="print"/>
          <a:srcRect/>
          <a:stretch>
            <a:fillRect/>
          </a:stretch>
        </p:blipFill>
        <p:spPr bwMode="auto">
          <a:xfrm>
            <a:off x="7624763" y="4976813"/>
            <a:ext cx="617537" cy="720725"/>
          </a:xfrm>
          <a:prstGeom prst="rect">
            <a:avLst/>
          </a:prstGeom>
          <a:noFill/>
        </p:spPr>
      </p:pic>
      <p:pic>
        <p:nvPicPr>
          <p:cNvPr id="34" name="Picture 13" descr="directory_grey"/>
          <p:cNvPicPr>
            <a:picLocks noChangeAspect="1" noChangeArrowheads="1"/>
          </p:cNvPicPr>
          <p:nvPr/>
        </p:nvPicPr>
        <p:blipFill>
          <a:blip r:embed="rId6" cstate="print"/>
          <a:srcRect/>
          <a:stretch>
            <a:fillRect/>
          </a:stretch>
        </p:blipFill>
        <p:spPr bwMode="auto">
          <a:xfrm>
            <a:off x="6184900" y="4976813"/>
            <a:ext cx="617538" cy="720725"/>
          </a:xfrm>
          <a:prstGeom prst="rect">
            <a:avLst/>
          </a:prstGeom>
          <a:noFill/>
        </p:spPr>
      </p:pic>
      <p:pic>
        <p:nvPicPr>
          <p:cNvPr id="36" name="Picture 14" descr="pc_grey"/>
          <p:cNvPicPr>
            <a:picLocks noChangeAspect="1" noChangeArrowheads="1"/>
          </p:cNvPicPr>
          <p:nvPr/>
        </p:nvPicPr>
        <p:blipFill>
          <a:blip r:embed="rId8" cstate="print"/>
          <a:srcRect/>
          <a:stretch>
            <a:fillRect/>
          </a:stretch>
        </p:blipFill>
        <p:spPr bwMode="auto">
          <a:xfrm>
            <a:off x="6136357" y="2024063"/>
            <a:ext cx="523875" cy="620712"/>
          </a:xfrm>
          <a:prstGeom prst="rect">
            <a:avLst/>
          </a:prstGeom>
          <a:noFill/>
        </p:spPr>
      </p:pic>
      <p:pic>
        <p:nvPicPr>
          <p:cNvPr id="37" name="Picture 15" descr="laptop_grey"/>
          <p:cNvPicPr>
            <a:picLocks noChangeAspect="1" noChangeArrowheads="1"/>
          </p:cNvPicPr>
          <p:nvPr/>
        </p:nvPicPr>
        <p:blipFill>
          <a:blip r:embed="rId9" cstate="print"/>
          <a:srcRect/>
          <a:stretch>
            <a:fillRect/>
          </a:stretch>
        </p:blipFill>
        <p:spPr bwMode="auto">
          <a:xfrm>
            <a:off x="7559675" y="2060575"/>
            <a:ext cx="561975" cy="531813"/>
          </a:xfrm>
          <a:prstGeom prst="rect">
            <a:avLst/>
          </a:prstGeom>
          <a:noFill/>
        </p:spPr>
      </p:pic>
      <p:cxnSp>
        <p:nvCxnSpPr>
          <p:cNvPr id="46" name="AutoShape 16"/>
          <p:cNvCxnSpPr>
            <a:cxnSpLocks noChangeShapeType="1"/>
            <a:stCxn id="36" idx="2"/>
            <a:endCxn id="70" idx="0"/>
          </p:cNvCxnSpPr>
          <p:nvPr/>
        </p:nvCxnSpPr>
        <p:spPr bwMode="auto">
          <a:xfrm rot="5400000">
            <a:off x="6029120" y="2843800"/>
            <a:ext cx="568201" cy="170151"/>
          </a:xfrm>
          <a:prstGeom prst="curvedConnector3">
            <a:avLst>
              <a:gd name="adj1" fmla="val 50000"/>
            </a:avLst>
          </a:prstGeom>
          <a:noFill/>
          <a:ln w="9525">
            <a:solidFill>
              <a:schemeClr val="tx1"/>
            </a:solidFill>
            <a:round/>
            <a:headEnd/>
            <a:tailEnd/>
          </a:ln>
          <a:effectLst/>
        </p:spPr>
      </p:cxnSp>
      <p:cxnSp>
        <p:nvCxnSpPr>
          <p:cNvPr id="47" name="AutoShape 17"/>
          <p:cNvCxnSpPr>
            <a:cxnSpLocks noChangeShapeType="1"/>
            <a:stCxn id="37" idx="2"/>
            <a:endCxn id="29" idx="0"/>
          </p:cNvCxnSpPr>
          <p:nvPr/>
        </p:nvCxnSpPr>
        <p:spPr bwMode="auto">
          <a:xfrm rot="5400000">
            <a:off x="7224713" y="2560638"/>
            <a:ext cx="584200" cy="647700"/>
          </a:xfrm>
          <a:prstGeom prst="curvedConnector3">
            <a:avLst>
              <a:gd name="adj1" fmla="val 50000"/>
            </a:avLst>
          </a:prstGeom>
          <a:noFill/>
          <a:ln w="9525">
            <a:solidFill>
              <a:schemeClr val="tx1"/>
            </a:solidFill>
            <a:prstDash val="dash"/>
            <a:round/>
            <a:headEnd/>
            <a:tailEnd/>
          </a:ln>
          <a:effectLst/>
        </p:spPr>
      </p:cxnSp>
      <p:cxnSp>
        <p:nvCxnSpPr>
          <p:cNvPr id="48" name="AutoShape 18"/>
          <p:cNvCxnSpPr>
            <a:cxnSpLocks noChangeShapeType="1"/>
            <a:stCxn id="37" idx="2"/>
            <a:endCxn id="28" idx="0"/>
          </p:cNvCxnSpPr>
          <p:nvPr/>
        </p:nvCxnSpPr>
        <p:spPr bwMode="auto">
          <a:xfrm rot="16200000" flipH="1">
            <a:off x="7829154" y="2603896"/>
            <a:ext cx="458787" cy="435769"/>
          </a:xfrm>
          <a:prstGeom prst="curvedConnector3">
            <a:avLst>
              <a:gd name="adj1" fmla="val 50000"/>
            </a:avLst>
          </a:prstGeom>
          <a:noFill/>
          <a:ln w="9525">
            <a:solidFill>
              <a:schemeClr val="tx1"/>
            </a:solidFill>
            <a:prstDash val="dash"/>
            <a:round/>
            <a:headEnd/>
            <a:tailEnd/>
          </a:ln>
          <a:effectLst/>
        </p:spPr>
      </p:cxnSp>
      <p:sp>
        <p:nvSpPr>
          <p:cNvPr id="49" name="Text Box 19"/>
          <p:cNvSpPr txBox="1">
            <a:spLocks noChangeArrowheads="1"/>
          </p:cNvSpPr>
          <p:nvPr/>
        </p:nvSpPr>
        <p:spPr bwMode="auto">
          <a:xfrm>
            <a:off x="4679950" y="1700213"/>
            <a:ext cx="1439863" cy="584776"/>
          </a:xfrm>
          <a:prstGeom prst="rect">
            <a:avLst/>
          </a:prstGeom>
          <a:noFill/>
          <a:ln w="9525">
            <a:noFill/>
            <a:miter lim="800000"/>
            <a:headEnd/>
            <a:tailEnd/>
          </a:ln>
          <a:effectLst/>
        </p:spPr>
        <p:txBody>
          <a:bodyPr lIns="0" rIns="0">
            <a:spAutoFit/>
          </a:bodyPr>
          <a:lstStyle/>
          <a:p>
            <a:pPr algn="ctr"/>
            <a:r>
              <a:rPr lang="en-GB" sz="1600" b="1" dirty="0" smtClean="0">
                <a:solidFill>
                  <a:schemeClr val="tx1"/>
                </a:solidFill>
                <a:latin typeface="Calibri" pitchFamily="34" charset="0"/>
              </a:rPr>
              <a:t>Integrated</a:t>
            </a:r>
          </a:p>
          <a:p>
            <a:pPr algn="ctr"/>
            <a:r>
              <a:rPr lang="en-GB" sz="1600" b="1" dirty="0" smtClean="0">
                <a:latin typeface="Calibri" pitchFamily="34" charset="0"/>
              </a:rPr>
              <a:t>Access Control</a:t>
            </a:r>
            <a:endParaRPr lang="en-GB" sz="1600" b="1" dirty="0">
              <a:solidFill>
                <a:schemeClr val="tx1"/>
              </a:solidFill>
              <a:latin typeface="Calibri" pitchFamily="34" charset="0"/>
            </a:endParaRPr>
          </a:p>
        </p:txBody>
      </p:sp>
      <p:sp>
        <p:nvSpPr>
          <p:cNvPr id="53" name="Text Box 20"/>
          <p:cNvSpPr txBox="1">
            <a:spLocks noChangeArrowheads="1"/>
          </p:cNvSpPr>
          <p:nvPr/>
        </p:nvSpPr>
        <p:spPr bwMode="auto">
          <a:xfrm>
            <a:off x="6543675" y="5697538"/>
            <a:ext cx="1439863"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Simplifies multiple Directories &amp; Databases</a:t>
            </a:r>
          </a:p>
        </p:txBody>
      </p:sp>
      <p:sp>
        <p:nvSpPr>
          <p:cNvPr id="54" name="Text Box 21"/>
          <p:cNvSpPr txBox="1">
            <a:spLocks noChangeArrowheads="1"/>
          </p:cNvSpPr>
          <p:nvPr/>
        </p:nvSpPr>
        <p:spPr bwMode="auto">
          <a:xfrm>
            <a:off x="6637338" y="2211388"/>
            <a:ext cx="914400" cy="2444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User Access</a:t>
            </a:r>
          </a:p>
        </p:txBody>
      </p:sp>
      <p:sp>
        <p:nvSpPr>
          <p:cNvPr id="55" name="Text Box 22"/>
          <p:cNvSpPr txBox="1">
            <a:spLocks noChangeArrowheads="1"/>
          </p:cNvSpPr>
          <p:nvPr/>
        </p:nvSpPr>
        <p:spPr bwMode="auto">
          <a:xfrm>
            <a:off x="6326188" y="2600325"/>
            <a:ext cx="1441450" cy="2444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Wired / Wireless / VPN</a:t>
            </a:r>
          </a:p>
        </p:txBody>
      </p:sp>
      <p:sp>
        <p:nvSpPr>
          <p:cNvPr id="60" name="Text Box 23"/>
          <p:cNvSpPr txBox="1">
            <a:spLocks noChangeArrowheads="1"/>
          </p:cNvSpPr>
          <p:nvPr/>
        </p:nvSpPr>
        <p:spPr bwMode="auto">
          <a:xfrm>
            <a:off x="4679950" y="2743200"/>
            <a:ext cx="1439863" cy="396875"/>
          </a:xfrm>
          <a:prstGeom prst="rect">
            <a:avLst/>
          </a:prstGeom>
          <a:noFill/>
          <a:ln w="9525">
            <a:noFill/>
            <a:miter lim="800000"/>
            <a:headEnd/>
            <a:tailEnd/>
          </a:ln>
          <a:effectLst/>
        </p:spPr>
        <p:txBody>
          <a:bodyPr lIns="0" rIns="0">
            <a:spAutoFit/>
          </a:bodyPr>
          <a:lstStyle/>
          <a:p>
            <a:pPr algn="ctr"/>
            <a:r>
              <a:rPr lang="en-GB" sz="1000" b="1" dirty="0">
                <a:solidFill>
                  <a:srgbClr val="CC0000"/>
                </a:solidFill>
                <a:latin typeface="Calibri" pitchFamily="34" charset="0"/>
              </a:rPr>
              <a:t>Consistent &amp;</a:t>
            </a:r>
          </a:p>
          <a:p>
            <a:pPr algn="ctr"/>
            <a:r>
              <a:rPr lang="en-GB" sz="1000" b="1" dirty="0">
                <a:solidFill>
                  <a:srgbClr val="CC0000"/>
                </a:solidFill>
                <a:latin typeface="Calibri" pitchFamily="34" charset="0"/>
              </a:rPr>
              <a:t>granular control</a:t>
            </a:r>
          </a:p>
        </p:txBody>
      </p:sp>
      <p:sp>
        <p:nvSpPr>
          <p:cNvPr id="61" name="Text Box 24"/>
          <p:cNvSpPr txBox="1">
            <a:spLocks noChangeArrowheads="1"/>
          </p:cNvSpPr>
          <p:nvPr/>
        </p:nvSpPr>
        <p:spPr bwMode="auto">
          <a:xfrm>
            <a:off x="4500563" y="3824288"/>
            <a:ext cx="1439862"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Consolidates administration</a:t>
            </a:r>
          </a:p>
        </p:txBody>
      </p:sp>
      <p:sp>
        <p:nvSpPr>
          <p:cNvPr id="67" name="Text Box 25"/>
          <p:cNvSpPr txBox="1">
            <a:spLocks noChangeArrowheads="1"/>
          </p:cNvSpPr>
          <p:nvPr/>
        </p:nvSpPr>
        <p:spPr bwMode="auto">
          <a:xfrm>
            <a:off x="4679950" y="4903788"/>
            <a:ext cx="1439863" cy="396875"/>
          </a:xfrm>
          <a:prstGeom prst="rect">
            <a:avLst/>
          </a:prstGeom>
          <a:noFill/>
          <a:ln w="9525">
            <a:noFill/>
            <a:miter lim="800000"/>
            <a:headEnd/>
            <a:tailEnd/>
          </a:ln>
          <a:effectLst/>
        </p:spPr>
        <p:txBody>
          <a:bodyPr lIns="0" rIns="0">
            <a:spAutoFit/>
          </a:bodyPr>
          <a:lstStyle/>
          <a:p>
            <a:pPr algn="ctr"/>
            <a:r>
              <a:rPr lang="en-GB" sz="1000" b="1">
                <a:solidFill>
                  <a:srgbClr val="CC0000"/>
                </a:solidFill>
                <a:latin typeface="Calibri" pitchFamily="34" charset="0"/>
              </a:rPr>
              <a:t>Enhances security</a:t>
            </a:r>
          </a:p>
          <a:p>
            <a:pPr algn="ctr"/>
            <a:r>
              <a:rPr lang="en-GB" sz="1000" b="1">
                <a:solidFill>
                  <a:srgbClr val="CC0000"/>
                </a:solidFill>
                <a:latin typeface="Calibri" pitchFamily="34" charset="0"/>
              </a:rPr>
              <a:t>&amp; compliance</a:t>
            </a:r>
          </a:p>
        </p:txBody>
      </p:sp>
      <p:sp>
        <p:nvSpPr>
          <p:cNvPr id="68" name="Text Box 26"/>
          <p:cNvSpPr txBox="1">
            <a:spLocks noChangeArrowheads="1"/>
          </p:cNvSpPr>
          <p:nvPr/>
        </p:nvSpPr>
        <p:spPr bwMode="auto">
          <a:xfrm>
            <a:off x="5491163" y="4094163"/>
            <a:ext cx="1439862" cy="3968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Centralised &amp; </a:t>
            </a:r>
          </a:p>
          <a:p>
            <a:pPr algn="ctr"/>
            <a:r>
              <a:rPr lang="en-GB" sz="1000" b="1">
                <a:solidFill>
                  <a:schemeClr val="tx1"/>
                </a:solidFill>
                <a:latin typeface="Calibri" pitchFamily="34" charset="0"/>
              </a:rPr>
              <a:t>integrated NAC</a:t>
            </a:r>
          </a:p>
        </p:txBody>
      </p:sp>
      <p:sp>
        <p:nvSpPr>
          <p:cNvPr id="69" name="Text Box 27"/>
          <p:cNvSpPr txBox="1">
            <a:spLocks noChangeArrowheads="1"/>
          </p:cNvSpPr>
          <p:nvPr/>
        </p:nvSpPr>
        <p:spPr bwMode="auto">
          <a:xfrm>
            <a:off x="8099425" y="2151063"/>
            <a:ext cx="701675" cy="396875"/>
          </a:xfrm>
          <a:prstGeom prst="rect">
            <a:avLst/>
          </a:prstGeom>
          <a:noFill/>
          <a:ln w="9525">
            <a:noFill/>
            <a:miter lim="800000"/>
            <a:headEnd/>
            <a:tailEnd/>
          </a:ln>
          <a:effectLst/>
        </p:spPr>
        <p:txBody>
          <a:bodyPr lIns="0" rIns="0">
            <a:spAutoFit/>
          </a:bodyPr>
          <a:lstStyle/>
          <a:p>
            <a:pPr algn="ctr"/>
            <a:r>
              <a:rPr lang="en-GB" sz="1000" b="1">
                <a:solidFill>
                  <a:schemeClr val="tx1"/>
                </a:solidFill>
                <a:latin typeface="Calibri" pitchFamily="34" charset="0"/>
              </a:rPr>
              <a:t>Corporate</a:t>
            </a:r>
          </a:p>
          <a:p>
            <a:pPr algn="ctr"/>
            <a:r>
              <a:rPr lang="en-GB" sz="1000" b="1">
                <a:solidFill>
                  <a:schemeClr val="tx1"/>
                </a:solidFill>
                <a:latin typeface="Calibri" pitchFamily="34" charset="0"/>
              </a:rPr>
              <a:t>or Guest</a:t>
            </a:r>
          </a:p>
        </p:txBody>
      </p:sp>
      <p:pic>
        <p:nvPicPr>
          <p:cNvPr id="70" name="Picture 17" descr="small-l3-switch_corp_red"/>
          <p:cNvPicPr>
            <a:picLocks noChangeAspect="1" noChangeArrowheads="1"/>
          </p:cNvPicPr>
          <p:nvPr/>
        </p:nvPicPr>
        <p:blipFill>
          <a:blip r:embed="rId10" cstate="print"/>
          <a:srcRect/>
          <a:stretch>
            <a:fillRect/>
          </a:stretch>
        </p:blipFill>
        <p:spPr bwMode="auto">
          <a:xfrm>
            <a:off x="5868144" y="3212976"/>
            <a:ext cx="720000" cy="506283"/>
          </a:xfrm>
          <a:prstGeom prst="rect">
            <a:avLst/>
          </a:prstGeom>
          <a:noFill/>
          <a:ln w="9525">
            <a:noFill/>
            <a:miter lim="800000"/>
            <a:headEnd/>
            <a:tailEnd/>
          </a:ln>
        </p:spPr>
      </p:pic>
    </p:spTree>
    <p:extLst>
      <p:ext uri="{BB962C8B-B14F-4D97-AF65-F5344CB8AC3E}">
        <p14:creationId xmlns:p14="http://schemas.microsoft.com/office/powerpoint/2010/main" val="229595599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par>
                                <p:cTn id="70" presetID="53" presetClass="entr" presetSubtype="16"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p:cTn id="72" dur="500" fill="hold"/>
                                        <p:tgtEl>
                                          <p:spTgt spid="70"/>
                                        </p:tgtEl>
                                        <p:attrNameLst>
                                          <p:attrName>ppt_w</p:attrName>
                                        </p:attrNameLst>
                                      </p:cBhvr>
                                      <p:tavLst>
                                        <p:tav tm="0">
                                          <p:val>
                                            <p:fltVal val="0"/>
                                          </p:val>
                                        </p:tav>
                                        <p:tav tm="100000">
                                          <p:val>
                                            <p:strVal val="#ppt_w"/>
                                          </p:val>
                                        </p:tav>
                                      </p:tavLst>
                                    </p:anim>
                                    <p:anim calcmode="lin" valueType="num">
                                      <p:cBhvr>
                                        <p:cTn id="73" dur="500" fill="hold"/>
                                        <p:tgtEl>
                                          <p:spTgt spid="70"/>
                                        </p:tgtEl>
                                        <p:attrNameLst>
                                          <p:attrName>ppt_h</p:attrName>
                                        </p:attrNameLst>
                                      </p:cBhvr>
                                      <p:tavLst>
                                        <p:tav tm="0">
                                          <p:val>
                                            <p:fltVal val="0"/>
                                          </p:val>
                                        </p:tav>
                                        <p:tav tm="100000">
                                          <p:val>
                                            <p:strVal val="#ppt_h"/>
                                          </p:val>
                                        </p:tav>
                                      </p:tavLst>
                                    </p:anim>
                                    <p:animEffect transition="in" filter="fade">
                                      <p:cBhvr>
                                        <p:cTn id="74" dur="500"/>
                                        <p:tgtEl>
                                          <p:spTgt spid="7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ppt_w</p:attrName>
                                        </p:attrNameLst>
                                      </p:cBhvr>
                                      <p:tavLst>
                                        <p:tav tm="0">
                                          <p:val>
                                            <p:fltVal val="0"/>
                                          </p:val>
                                        </p:tav>
                                        <p:tav tm="100000">
                                          <p:val>
                                            <p:strVal val="#ppt_w"/>
                                          </p:val>
                                        </p:tav>
                                      </p:tavLst>
                                    </p:anim>
                                    <p:anim calcmode="lin" valueType="num">
                                      <p:cBhvr>
                                        <p:cTn id="88" dur="500" fill="hold"/>
                                        <p:tgtEl>
                                          <p:spTgt spid="68"/>
                                        </p:tgtEl>
                                        <p:attrNameLst>
                                          <p:attrName>ppt_h</p:attrName>
                                        </p:attrNameLst>
                                      </p:cBhvr>
                                      <p:tavLst>
                                        <p:tav tm="0">
                                          <p:val>
                                            <p:fltVal val="0"/>
                                          </p:val>
                                        </p:tav>
                                        <p:tav tm="100000">
                                          <p:val>
                                            <p:strVal val="#ppt_h"/>
                                          </p:val>
                                        </p:tav>
                                      </p:tavLst>
                                    </p:anim>
                                    <p:animEffect transition="in" filter="fade">
                                      <p:cBhvr>
                                        <p:cTn id="89" dur="500"/>
                                        <p:tgtEl>
                                          <p:spTgt spid="68"/>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p:cTn id="92" dur="500" fill="hold"/>
                                        <p:tgtEl>
                                          <p:spTgt spid="55"/>
                                        </p:tgtEl>
                                        <p:attrNameLst>
                                          <p:attrName>ppt_w</p:attrName>
                                        </p:attrNameLst>
                                      </p:cBhvr>
                                      <p:tavLst>
                                        <p:tav tm="0">
                                          <p:val>
                                            <p:fltVal val="0"/>
                                          </p:val>
                                        </p:tav>
                                        <p:tav tm="100000">
                                          <p:val>
                                            <p:strVal val="#ppt_w"/>
                                          </p:val>
                                        </p:tav>
                                      </p:tavLst>
                                    </p:anim>
                                    <p:anim calcmode="lin" valueType="num">
                                      <p:cBhvr>
                                        <p:cTn id="93" dur="500" fill="hold"/>
                                        <p:tgtEl>
                                          <p:spTgt spid="55"/>
                                        </p:tgtEl>
                                        <p:attrNameLst>
                                          <p:attrName>ppt_h</p:attrName>
                                        </p:attrNameLst>
                                      </p:cBhvr>
                                      <p:tavLst>
                                        <p:tav tm="0">
                                          <p:val>
                                            <p:fltVal val="0"/>
                                          </p:val>
                                        </p:tav>
                                        <p:tav tm="100000">
                                          <p:val>
                                            <p:strVal val="#ppt_h"/>
                                          </p:val>
                                        </p:tav>
                                      </p:tavLst>
                                    </p:anim>
                                    <p:animEffect transition="in" filter="fade">
                                      <p:cBhvr>
                                        <p:cTn id="94" dur="500"/>
                                        <p:tgtEl>
                                          <p:spTgt spid="55"/>
                                        </p:tgtEl>
                                      </p:cBhvr>
                                    </p:animEffect>
                                  </p:childTnLst>
                                </p:cTn>
                              </p:par>
                            </p:childTnLst>
                          </p:cTn>
                        </p:par>
                        <p:par>
                          <p:cTn id="95" fill="hold">
                            <p:stCondLst>
                              <p:cond delay="500"/>
                            </p:stCondLst>
                            <p:childTnLst>
                              <p:par>
                                <p:cTn id="96" presetID="53" presetClass="entr" presetSubtype="0" fill="hold" grpId="0" nodeType="afterEffect">
                                  <p:stCondLst>
                                    <p:cond delay="1000"/>
                                  </p:stCondLst>
                                  <p:childTnLst>
                                    <p:set>
                                      <p:cBhvr>
                                        <p:cTn id="97" dur="1" fill="hold">
                                          <p:stCondLst>
                                            <p:cond delay="0"/>
                                          </p:stCondLst>
                                        </p:cTn>
                                        <p:tgtEl>
                                          <p:spTgt spid="60"/>
                                        </p:tgtEl>
                                        <p:attrNameLst>
                                          <p:attrName>style.visibility</p:attrName>
                                        </p:attrNameLst>
                                      </p:cBhvr>
                                      <p:to>
                                        <p:strVal val="visible"/>
                                      </p:to>
                                    </p:set>
                                    <p:anim calcmode="lin" valueType="num">
                                      <p:cBhvr>
                                        <p:cTn id="98" dur="500" fill="hold"/>
                                        <p:tgtEl>
                                          <p:spTgt spid="60"/>
                                        </p:tgtEl>
                                        <p:attrNameLst>
                                          <p:attrName>ppt_w</p:attrName>
                                        </p:attrNameLst>
                                      </p:cBhvr>
                                      <p:tavLst>
                                        <p:tav tm="0">
                                          <p:val>
                                            <p:fltVal val="0"/>
                                          </p:val>
                                        </p:tav>
                                        <p:tav tm="100000">
                                          <p:val>
                                            <p:strVal val="#ppt_w"/>
                                          </p:val>
                                        </p:tav>
                                      </p:tavLst>
                                    </p:anim>
                                    <p:anim calcmode="lin" valueType="num">
                                      <p:cBhvr>
                                        <p:cTn id="99" dur="500" fill="hold"/>
                                        <p:tgtEl>
                                          <p:spTgt spid="60"/>
                                        </p:tgtEl>
                                        <p:attrNameLst>
                                          <p:attrName>ppt_h</p:attrName>
                                        </p:attrNameLst>
                                      </p:cBhvr>
                                      <p:tavLst>
                                        <p:tav tm="0">
                                          <p:val>
                                            <p:fltVal val="0"/>
                                          </p:val>
                                        </p:tav>
                                        <p:tav tm="100000">
                                          <p:val>
                                            <p:strVal val="#ppt_h"/>
                                          </p:val>
                                        </p:tav>
                                      </p:tavLst>
                                    </p:anim>
                                    <p:animEffect transition="in" filter="fade">
                                      <p:cBhvr>
                                        <p:cTn id="100" dur="500"/>
                                        <p:tgtEl>
                                          <p:spTgt spid="60"/>
                                        </p:tgtEl>
                                      </p:cBhvr>
                                    </p:animEffect>
                                  </p:childTnLst>
                                </p:cTn>
                              </p:par>
                              <p:par>
                                <p:cTn id="101" presetID="53" presetClass="entr" presetSubtype="0" fill="hold" grpId="0" nodeType="withEffect">
                                  <p:stCondLst>
                                    <p:cond delay="100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500" fill="hold"/>
                                        <p:tgtEl>
                                          <p:spTgt spid="61"/>
                                        </p:tgtEl>
                                        <p:attrNameLst>
                                          <p:attrName>ppt_w</p:attrName>
                                        </p:attrNameLst>
                                      </p:cBhvr>
                                      <p:tavLst>
                                        <p:tav tm="0">
                                          <p:val>
                                            <p:fltVal val="0"/>
                                          </p:val>
                                        </p:tav>
                                        <p:tav tm="100000">
                                          <p:val>
                                            <p:strVal val="#ppt_w"/>
                                          </p:val>
                                        </p:tav>
                                      </p:tavLst>
                                    </p:anim>
                                    <p:anim calcmode="lin" valueType="num">
                                      <p:cBhvr>
                                        <p:cTn id="104" dur="500" fill="hold"/>
                                        <p:tgtEl>
                                          <p:spTgt spid="61"/>
                                        </p:tgtEl>
                                        <p:attrNameLst>
                                          <p:attrName>ppt_h</p:attrName>
                                        </p:attrNameLst>
                                      </p:cBhvr>
                                      <p:tavLst>
                                        <p:tav tm="0">
                                          <p:val>
                                            <p:fltVal val="0"/>
                                          </p:val>
                                        </p:tav>
                                        <p:tav tm="100000">
                                          <p:val>
                                            <p:strVal val="#ppt_h"/>
                                          </p:val>
                                        </p:tav>
                                      </p:tavLst>
                                    </p:anim>
                                    <p:animEffect transition="in" filter="fade">
                                      <p:cBhvr>
                                        <p:cTn id="105" dur="500"/>
                                        <p:tgtEl>
                                          <p:spTgt spid="61"/>
                                        </p:tgtEl>
                                      </p:cBhvr>
                                    </p:animEffect>
                                  </p:childTnLst>
                                </p:cTn>
                              </p:par>
                              <p:par>
                                <p:cTn id="106" presetID="53" presetClass="entr" presetSubtype="0" fill="hold" grpId="0" nodeType="withEffect">
                                  <p:stCondLst>
                                    <p:cond delay="1000"/>
                                  </p:stCondLst>
                                  <p:childTnLst>
                                    <p:set>
                                      <p:cBhvr>
                                        <p:cTn id="107" dur="1" fill="hold">
                                          <p:stCondLst>
                                            <p:cond delay="0"/>
                                          </p:stCondLst>
                                        </p:cTn>
                                        <p:tgtEl>
                                          <p:spTgt spid="67"/>
                                        </p:tgtEl>
                                        <p:attrNameLst>
                                          <p:attrName>style.visibility</p:attrName>
                                        </p:attrNameLst>
                                      </p:cBhvr>
                                      <p:to>
                                        <p:strVal val="visible"/>
                                      </p:to>
                                    </p:set>
                                    <p:anim calcmode="lin" valueType="num">
                                      <p:cBhvr>
                                        <p:cTn id="108" dur="500" fill="hold"/>
                                        <p:tgtEl>
                                          <p:spTgt spid="67"/>
                                        </p:tgtEl>
                                        <p:attrNameLst>
                                          <p:attrName>ppt_w</p:attrName>
                                        </p:attrNameLst>
                                      </p:cBhvr>
                                      <p:tavLst>
                                        <p:tav tm="0">
                                          <p:val>
                                            <p:fltVal val="0"/>
                                          </p:val>
                                        </p:tav>
                                        <p:tav tm="100000">
                                          <p:val>
                                            <p:strVal val="#ppt_w"/>
                                          </p:val>
                                        </p:tav>
                                      </p:tavLst>
                                    </p:anim>
                                    <p:anim calcmode="lin" valueType="num">
                                      <p:cBhvr>
                                        <p:cTn id="109" dur="500" fill="hold"/>
                                        <p:tgtEl>
                                          <p:spTgt spid="67"/>
                                        </p:tgtEl>
                                        <p:attrNameLst>
                                          <p:attrName>ppt_h</p:attrName>
                                        </p:attrNameLst>
                                      </p:cBhvr>
                                      <p:tavLst>
                                        <p:tav tm="0">
                                          <p:val>
                                            <p:fltVal val="0"/>
                                          </p:val>
                                        </p:tav>
                                        <p:tav tm="100000">
                                          <p:val>
                                            <p:strVal val="#ppt_h"/>
                                          </p:val>
                                        </p:tav>
                                      </p:tavLst>
                                    </p:anim>
                                    <p:animEffect transition="in" filter="fade">
                                      <p:cBhvr>
                                        <p:cTn id="110" dur="500"/>
                                        <p:tgtEl>
                                          <p:spTgt spid="67"/>
                                        </p:tgtEl>
                                      </p:cBhvr>
                                    </p:animEffect>
                                  </p:childTnLst>
                                </p:cTn>
                              </p:par>
                              <p:par>
                                <p:cTn id="111" presetID="53" presetClass="entr" presetSubtype="0" fill="hold" grpId="0" nodeType="withEffect">
                                  <p:stCondLst>
                                    <p:cond delay="1000"/>
                                  </p:stCondLst>
                                  <p:childTnLst>
                                    <p:set>
                                      <p:cBhvr>
                                        <p:cTn id="112" dur="1" fill="hold">
                                          <p:stCondLst>
                                            <p:cond delay="0"/>
                                          </p:stCondLst>
                                        </p:cTn>
                                        <p:tgtEl>
                                          <p:spTgt spid="53"/>
                                        </p:tgtEl>
                                        <p:attrNameLst>
                                          <p:attrName>style.visibility</p:attrName>
                                        </p:attrNameLst>
                                      </p:cBhvr>
                                      <p:to>
                                        <p:strVal val="visible"/>
                                      </p:to>
                                    </p:set>
                                    <p:anim calcmode="lin" valueType="num">
                                      <p:cBhvr>
                                        <p:cTn id="113" dur="500" fill="hold"/>
                                        <p:tgtEl>
                                          <p:spTgt spid="53"/>
                                        </p:tgtEl>
                                        <p:attrNameLst>
                                          <p:attrName>ppt_w</p:attrName>
                                        </p:attrNameLst>
                                      </p:cBhvr>
                                      <p:tavLst>
                                        <p:tav tm="0">
                                          <p:val>
                                            <p:fltVal val="0"/>
                                          </p:val>
                                        </p:tav>
                                        <p:tav tm="100000">
                                          <p:val>
                                            <p:strVal val="#ppt_w"/>
                                          </p:val>
                                        </p:tav>
                                      </p:tavLst>
                                    </p:anim>
                                    <p:anim calcmode="lin" valueType="num">
                                      <p:cBhvr>
                                        <p:cTn id="114" dur="500" fill="hold"/>
                                        <p:tgtEl>
                                          <p:spTgt spid="53"/>
                                        </p:tgtEl>
                                        <p:attrNameLst>
                                          <p:attrName>ppt_h</p:attrName>
                                        </p:attrNameLst>
                                      </p:cBhvr>
                                      <p:tavLst>
                                        <p:tav tm="0">
                                          <p:val>
                                            <p:fltVal val="0"/>
                                          </p:val>
                                        </p:tav>
                                        <p:tav tm="100000">
                                          <p:val>
                                            <p:strVal val="#ppt_h"/>
                                          </p:val>
                                        </p:tav>
                                      </p:tavLst>
                                    </p:anim>
                                    <p:animEffect transition="in" filter="fade">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4" grpId="0"/>
      <p:bldP spid="55" grpId="0"/>
      <p:bldP spid="60" grpId="0"/>
      <p:bldP spid="61"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GB" dirty="0" smtClean="0"/>
              <a:t>Spanning Voice, Data &amp; Applications</a:t>
            </a:r>
            <a:endParaRPr lang="en-US" dirty="0"/>
          </a:p>
        </p:txBody>
      </p:sp>
      <p:sp>
        <p:nvSpPr>
          <p:cNvPr id="3" name="Content Placeholder 2"/>
          <p:cNvSpPr>
            <a:spLocks noGrp="1"/>
          </p:cNvSpPr>
          <p:nvPr>
            <p:ph idx="1"/>
          </p:nvPr>
        </p:nvSpPr>
        <p:spPr>
          <a:xfrm>
            <a:off x="457200" y="1916112"/>
            <a:ext cx="4114800" cy="4321176"/>
          </a:xfrm>
        </p:spPr>
        <p:txBody>
          <a:bodyPr>
            <a:noAutofit/>
          </a:bodyPr>
          <a:lstStyle/>
          <a:p>
            <a:r>
              <a:rPr lang="en-GB" sz="2000" dirty="0" smtClean="0"/>
              <a:t>Common look &amp; feel</a:t>
            </a:r>
          </a:p>
          <a:p>
            <a:r>
              <a:rPr lang="en-GB" sz="2000" dirty="0" smtClean="0"/>
              <a:t>Navigation to all management applications with single sign-on &amp; centralized authentication</a:t>
            </a:r>
          </a:p>
          <a:p>
            <a:r>
              <a:rPr lang="en-GB" sz="2000" dirty="0" smtClean="0"/>
              <a:t>Provides integrated workflows for managing unified communications networks</a:t>
            </a:r>
          </a:p>
          <a:p>
            <a:r>
              <a:rPr lang="en-GB" sz="2000" dirty="0" smtClean="0"/>
              <a:t>Decreases the learning curve for IT personnel</a:t>
            </a:r>
          </a:p>
          <a:p>
            <a:r>
              <a:rPr lang="en-GB" sz="2000" dirty="0" smtClean="0"/>
              <a:t>Delivers simplified deployment and system administration configuration</a:t>
            </a:r>
          </a:p>
          <a:p>
            <a:r>
              <a:rPr lang="en-GB" sz="2000" dirty="0" smtClean="0"/>
              <a:t>Offers deployment flexibility</a:t>
            </a:r>
          </a:p>
        </p:txBody>
      </p:sp>
      <p:sp>
        <p:nvSpPr>
          <p:cNvPr id="6" name="Text Placeholder 5"/>
          <p:cNvSpPr>
            <a:spLocks noGrp="1"/>
          </p:cNvSpPr>
          <p:nvPr>
            <p:ph type="body" sz="quarter" idx="13"/>
          </p:nvPr>
        </p:nvSpPr>
        <p:spPr>
          <a:xfrm>
            <a:off x="457200" y="1268413"/>
            <a:ext cx="8229600" cy="484187"/>
          </a:xfrm>
        </p:spPr>
        <p:txBody>
          <a:bodyPr/>
          <a:lstStyle/>
          <a:p>
            <a:pPr fontAlgn="base">
              <a:spcBef>
                <a:spcPct val="0"/>
              </a:spcBef>
              <a:spcAft>
                <a:spcPct val="0"/>
              </a:spcAft>
            </a:pPr>
            <a:r>
              <a:rPr lang="en-GB" dirty="0" smtClean="0">
                <a:solidFill>
                  <a:srgbClr val="CC0000"/>
                </a:solidFill>
              </a:rPr>
              <a:t>Unified Communications Management</a:t>
            </a:r>
          </a:p>
        </p:txBody>
      </p:sp>
      <p:pic>
        <p:nvPicPr>
          <p:cNvPr id="31" name="Picture 30" descr="cloud3_grey_grey"/>
          <p:cNvPicPr>
            <a:picLocks noChangeAspect="1" noChangeArrowheads="1"/>
          </p:cNvPicPr>
          <p:nvPr/>
        </p:nvPicPr>
        <p:blipFill>
          <a:blip r:embed="rId3" cstate="print"/>
          <a:srcRect/>
          <a:stretch>
            <a:fillRect/>
          </a:stretch>
        </p:blipFill>
        <p:spPr bwMode="auto">
          <a:xfrm>
            <a:off x="4535363" y="3979565"/>
            <a:ext cx="4410075" cy="1979612"/>
          </a:xfrm>
          <a:prstGeom prst="rect">
            <a:avLst/>
          </a:prstGeom>
          <a:noFill/>
        </p:spPr>
      </p:pic>
      <p:grpSp>
        <p:nvGrpSpPr>
          <p:cNvPr id="32" name="Group 5"/>
          <p:cNvGrpSpPr>
            <a:grpSpLocks noChangeAspect="1"/>
          </p:cNvGrpSpPr>
          <p:nvPr/>
        </p:nvGrpSpPr>
        <p:grpSpPr bwMode="auto">
          <a:xfrm>
            <a:off x="4695701" y="1988840"/>
            <a:ext cx="4033837" cy="2392362"/>
            <a:chOff x="2960" y="1276"/>
            <a:chExt cx="2722" cy="1614"/>
          </a:xfrm>
        </p:grpSpPr>
        <p:pic>
          <p:nvPicPr>
            <p:cNvPr id="33" name="Picture 32"/>
            <p:cNvPicPr>
              <a:picLocks noChangeAspect="1" noChangeArrowheads="1"/>
            </p:cNvPicPr>
            <p:nvPr/>
          </p:nvPicPr>
          <p:blipFill>
            <a:blip r:embed="rId4" cstate="print"/>
            <a:srcRect/>
            <a:stretch>
              <a:fillRect/>
            </a:stretch>
          </p:blipFill>
          <p:spPr bwMode="auto">
            <a:xfrm>
              <a:off x="2960" y="1276"/>
              <a:ext cx="2722" cy="1362"/>
            </a:xfrm>
            <a:prstGeom prst="rect">
              <a:avLst/>
            </a:prstGeom>
            <a:noFill/>
            <a:ln w="9525" algn="ctr">
              <a:noFill/>
              <a:miter lim="800000"/>
              <a:headEnd/>
              <a:tailEnd/>
            </a:ln>
            <a:effectLst/>
          </p:spPr>
        </p:pic>
        <p:pic>
          <p:nvPicPr>
            <p:cNvPr id="34" name="Picture 33" descr="MCj04421340000[1]"/>
            <p:cNvPicPr>
              <a:picLocks noChangeAspect="1" noChangeArrowheads="1"/>
            </p:cNvPicPr>
            <p:nvPr/>
          </p:nvPicPr>
          <p:blipFill>
            <a:blip r:embed="rId5" cstate="print"/>
            <a:srcRect/>
            <a:stretch>
              <a:fillRect/>
            </a:stretch>
          </p:blipFill>
          <p:spPr bwMode="auto">
            <a:xfrm>
              <a:off x="3938" y="2266"/>
              <a:ext cx="762" cy="624"/>
            </a:xfrm>
            <a:prstGeom prst="rect">
              <a:avLst/>
            </a:prstGeom>
            <a:noFill/>
          </p:spPr>
        </p:pic>
      </p:grpSp>
      <p:pic>
        <p:nvPicPr>
          <p:cNvPr id="35" name="Picture 34" descr="l3_switch_corp_purple"/>
          <p:cNvPicPr>
            <a:picLocks noChangeAspect="1" noChangeArrowheads="1"/>
          </p:cNvPicPr>
          <p:nvPr/>
        </p:nvPicPr>
        <p:blipFill>
          <a:blip r:embed="rId6" cstate="print"/>
          <a:srcRect/>
          <a:stretch>
            <a:fillRect/>
          </a:stretch>
        </p:blipFill>
        <p:spPr bwMode="auto">
          <a:xfrm>
            <a:off x="4716338" y="4774902"/>
            <a:ext cx="628650" cy="630238"/>
          </a:xfrm>
          <a:prstGeom prst="rect">
            <a:avLst/>
          </a:prstGeom>
          <a:noFill/>
        </p:spPr>
      </p:pic>
      <p:pic>
        <p:nvPicPr>
          <p:cNvPr id="36" name="Picture 35" descr="small-l3-switch_corp_purple"/>
          <p:cNvPicPr>
            <a:picLocks noChangeAspect="1" noChangeArrowheads="1"/>
          </p:cNvPicPr>
          <p:nvPr/>
        </p:nvPicPr>
        <p:blipFill>
          <a:blip r:embed="rId7" cstate="print"/>
          <a:srcRect/>
          <a:stretch>
            <a:fillRect/>
          </a:stretch>
        </p:blipFill>
        <p:spPr bwMode="auto">
          <a:xfrm>
            <a:off x="4714751" y="4330402"/>
            <a:ext cx="630237" cy="444500"/>
          </a:xfrm>
          <a:prstGeom prst="rect">
            <a:avLst/>
          </a:prstGeom>
          <a:noFill/>
        </p:spPr>
      </p:pic>
      <p:pic>
        <p:nvPicPr>
          <p:cNvPr id="37" name="Picture 36" descr="pbx_corp_blue"/>
          <p:cNvPicPr>
            <a:picLocks noChangeAspect="1" noChangeArrowheads="1"/>
          </p:cNvPicPr>
          <p:nvPr/>
        </p:nvPicPr>
        <p:blipFill>
          <a:blip r:embed="rId8" cstate="print"/>
          <a:srcRect/>
          <a:stretch>
            <a:fillRect/>
          </a:stretch>
        </p:blipFill>
        <p:spPr bwMode="auto">
          <a:xfrm>
            <a:off x="8137401" y="4774902"/>
            <a:ext cx="628650" cy="442913"/>
          </a:xfrm>
          <a:prstGeom prst="rect">
            <a:avLst/>
          </a:prstGeom>
          <a:noFill/>
        </p:spPr>
      </p:pic>
      <p:pic>
        <p:nvPicPr>
          <p:cNvPr id="38" name="Picture 37" descr="vpn_switch_corp_red"/>
          <p:cNvPicPr>
            <a:picLocks noChangeAspect="1" noChangeArrowheads="1"/>
          </p:cNvPicPr>
          <p:nvPr/>
        </p:nvPicPr>
        <p:blipFill>
          <a:blip r:embed="rId9" cstate="print"/>
          <a:srcRect/>
          <a:stretch>
            <a:fillRect/>
          </a:stretch>
        </p:blipFill>
        <p:spPr bwMode="auto">
          <a:xfrm>
            <a:off x="6883276" y="4774902"/>
            <a:ext cx="608012" cy="661988"/>
          </a:xfrm>
          <a:prstGeom prst="rect">
            <a:avLst/>
          </a:prstGeom>
          <a:noFill/>
        </p:spPr>
      </p:pic>
      <p:pic>
        <p:nvPicPr>
          <p:cNvPr id="39" name="Picture 38" descr="phone_corp_blue"/>
          <p:cNvPicPr>
            <a:picLocks noChangeAspect="1" noChangeArrowheads="1"/>
          </p:cNvPicPr>
          <p:nvPr/>
        </p:nvPicPr>
        <p:blipFill>
          <a:blip r:embed="rId10" cstate="print"/>
          <a:srcRect/>
          <a:stretch>
            <a:fillRect/>
          </a:stretch>
        </p:blipFill>
        <p:spPr bwMode="auto">
          <a:xfrm>
            <a:off x="8135813" y="4249440"/>
            <a:ext cx="630238" cy="525462"/>
          </a:xfrm>
          <a:prstGeom prst="rect">
            <a:avLst/>
          </a:prstGeom>
          <a:noFill/>
        </p:spPr>
      </p:pic>
      <p:pic>
        <p:nvPicPr>
          <p:cNvPr id="40" name="Picture 39" descr="policy-switch_corp_red"/>
          <p:cNvPicPr>
            <a:picLocks noChangeAspect="1" noChangeArrowheads="1"/>
          </p:cNvPicPr>
          <p:nvPr/>
        </p:nvPicPr>
        <p:blipFill>
          <a:blip r:embed="rId11" cstate="print"/>
          <a:srcRect/>
          <a:stretch>
            <a:fillRect/>
          </a:stretch>
        </p:blipFill>
        <p:spPr bwMode="auto">
          <a:xfrm>
            <a:off x="7153151" y="4330402"/>
            <a:ext cx="630237" cy="444500"/>
          </a:xfrm>
          <a:prstGeom prst="rect">
            <a:avLst/>
          </a:prstGeom>
          <a:noFill/>
        </p:spPr>
      </p:pic>
      <p:pic>
        <p:nvPicPr>
          <p:cNvPr id="41" name="Picture 40" descr="firewall_corp_red"/>
          <p:cNvPicPr>
            <a:picLocks noChangeAspect="1" noChangeArrowheads="1"/>
          </p:cNvPicPr>
          <p:nvPr/>
        </p:nvPicPr>
        <p:blipFill>
          <a:blip r:embed="rId12" cstate="print"/>
          <a:srcRect/>
          <a:stretch>
            <a:fillRect/>
          </a:stretch>
        </p:blipFill>
        <p:spPr bwMode="auto">
          <a:xfrm>
            <a:off x="7513513" y="4743152"/>
            <a:ext cx="566738" cy="661988"/>
          </a:xfrm>
          <a:prstGeom prst="rect">
            <a:avLst/>
          </a:prstGeom>
          <a:noFill/>
        </p:spPr>
      </p:pic>
      <p:pic>
        <p:nvPicPr>
          <p:cNvPr id="42" name="Picture 41" descr="l2_security_switch_corp_teal"/>
          <p:cNvPicPr>
            <a:picLocks noChangeAspect="1" noChangeArrowheads="1"/>
          </p:cNvPicPr>
          <p:nvPr/>
        </p:nvPicPr>
        <p:blipFill>
          <a:blip r:embed="rId13" cstate="print"/>
          <a:srcRect/>
          <a:stretch>
            <a:fillRect/>
          </a:stretch>
        </p:blipFill>
        <p:spPr bwMode="auto">
          <a:xfrm>
            <a:off x="5433888" y="4789190"/>
            <a:ext cx="630238" cy="442912"/>
          </a:xfrm>
          <a:prstGeom prst="rect">
            <a:avLst/>
          </a:prstGeom>
          <a:noFill/>
        </p:spPr>
      </p:pic>
      <p:pic>
        <p:nvPicPr>
          <p:cNvPr id="43" name="Picture 42" descr="wap_corp_teal"/>
          <p:cNvPicPr>
            <a:picLocks noChangeAspect="1" noChangeArrowheads="1"/>
          </p:cNvPicPr>
          <p:nvPr/>
        </p:nvPicPr>
        <p:blipFill>
          <a:blip r:embed="rId14" cstate="print"/>
          <a:srcRect/>
          <a:stretch>
            <a:fillRect/>
          </a:stretch>
        </p:blipFill>
        <p:spPr bwMode="auto">
          <a:xfrm>
            <a:off x="5433888" y="4324052"/>
            <a:ext cx="630238" cy="442913"/>
          </a:xfrm>
          <a:prstGeom prst="rect">
            <a:avLst/>
          </a:prstGeom>
          <a:noFill/>
        </p:spPr>
      </p:pic>
      <p:sp>
        <p:nvSpPr>
          <p:cNvPr id="44" name="Text Box 19"/>
          <p:cNvSpPr txBox="1">
            <a:spLocks noChangeArrowheads="1"/>
          </p:cNvSpPr>
          <p:nvPr/>
        </p:nvSpPr>
        <p:spPr bwMode="auto">
          <a:xfrm>
            <a:off x="4355976" y="5443240"/>
            <a:ext cx="4660900" cy="304800"/>
          </a:xfrm>
          <a:prstGeom prst="rect">
            <a:avLst/>
          </a:prstGeom>
          <a:noFill/>
          <a:ln w="9525">
            <a:noFill/>
            <a:miter lim="800000"/>
            <a:headEnd/>
            <a:tailEnd/>
          </a:ln>
          <a:effectLst/>
        </p:spPr>
        <p:txBody>
          <a:bodyPr lIns="0" rIns="0">
            <a:spAutoFit/>
          </a:bodyPr>
          <a:lstStyle/>
          <a:p>
            <a:pPr algn="ctr" fontAlgn="base">
              <a:spcBef>
                <a:spcPct val="0"/>
              </a:spcBef>
              <a:spcAft>
                <a:spcPct val="0"/>
              </a:spcAft>
            </a:pPr>
            <a:r>
              <a:rPr lang="en-GB" sz="1400" b="1" dirty="0">
                <a:solidFill>
                  <a:srgbClr val="CC0000"/>
                </a:solidFill>
                <a:latin typeface="Calibri" pitchFamily="34" charset="0"/>
              </a:rPr>
              <a:t>LAN + Wireless LAN + WAN + Security + IP Telephony</a:t>
            </a:r>
          </a:p>
        </p:txBody>
      </p:sp>
      <p:pic>
        <p:nvPicPr>
          <p:cNvPr id="45" name="Picture 48" descr="secure_router_corp_orange"/>
          <p:cNvPicPr>
            <a:picLocks noChangeAspect="1" noChangeArrowheads="1"/>
          </p:cNvPicPr>
          <p:nvPr/>
        </p:nvPicPr>
        <p:blipFill>
          <a:blip r:embed="rId15" cstate="print"/>
          <a:srcRect/>
          <a:stretch>
            <a:fillRect/>
          </a:stretch>
        </p:blipFill>
        <p:spPr bwMode="auto">
          <a:xfrm>
            <a:off x="6154613" y="4519315"/>
            <a:ext cx="630238" cy="61753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0"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0" fill="hold" nodeType="withEffect">
                                  <p:stCondLst>
                                    <p:cond delay="5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0" fill="hold" nodeType="withEffect">
                                  <p:stCondLst>
                                    <p:cond delay="5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0" fill="hold" nodeType="withEffect">
                                  <p:stCondLst>
                                    <p:cond delay="5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0" fill="hold" nodeType="withEffect">
                                  <p:stCondLst>
                                    <p:cond delay="50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0" fill="hold" nodeType="withEffect">
                                  <p:stCondLst>
                                    <p:cond delay="50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0" fill="hold" nodeType="withEffect">
                                  <p:stCondLst>
                                    <p:cond delay="5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0" fill="hold" nodeType="withEffect">
                                  <p:stCondLst>
                                    <p:cond delay="5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par>
                                <p:cTn id="50" presetID="53" presetClass="entr" presetSubtype="0" fill="hold" nodeType="withEffect">
                                  <p:stCondLst>
                                    <p:cond delay="50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53" presetClass="entr" presetSubtype="0" fill="hold" nodeType="withEffect">
                                  <p:stCondLst>
                                    <p:cond delay="50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0" fill="hold" nodeType="withEffect">
                                  <p:stCondLst>
                                    <p:cond delay="50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GB" dirty="0" smtClean="0"/>
              <a:t>Virtualization Provisioning Service</a:t>
            </a:r>
            <a:endParaRPr lang="en-US" dirty="0"/>
          </a:p>
        </p:txBody>
      </p:sp>
      <p:sp>
        <p:nvSpPr>
          <p:cNvPr id="6" name="Text Placeholder 5"/>
          <p:cNvSpPr>
            <a:spLocks noGrp="1"/>
          </p:cNvSpPr>
          <p:nvPr>
            <p:ph type="body" sz="quarter" idx="13"/>
          </p:nvPr>
        </p:nvSpPr>
        <p:spPr>
          <a:xfrm>
            <a:off x="457200" y="1268413"/>
            <a:ext cx="8229600" cy="484187"/>
          </a:xfrm>
        </p:spPr>
        <p:txBody>
          <a:bodyPr/>
          <a:lstStyle/>
          <a:p>
            <a:pPr fontAlgn="base">
              <a:spcBef>
                <a:spcPct val="0"/>
              </a:spcBef>
              <a:spcAft>
                <a:spcPct val="0"/>
              </a:spcAft>
            </a:pPr>
            <a:r>
              <a:rPr lang="en-GB" dirty="0" smtClean="0">
                <a:solidFill>
                  <a:srgbClr val="CC0000"/>
                </a:solidFill>
              </a:rPr>
              <a:t>Creates synergy between Compute &amp; Network</a:t>
            </a:r>
          </a:p>
        </p:txBody>
      </p:sp>
      <p:grpSp>
        <p:nvGrpSpPr>
          <p:cNvPr id="21" name="Group 20"/>
          <p:cNvGrpSpPr/>
          <p:nvPr/>
        </p:nvGrpSpPr>
        <p:grpSpPr>
          <a:xfrm>
            <a:off x="971600" y="3140968"/>
            <a:ext cx="7200800" cy="2592288"/>
            <a:chOff x="683568" y="1628800"/>
            <a:chExt cx="7776864" cy="3168352"/>
          </a:xfrm>
        </p:grpSpPr>
        <p:pic>
          <p:nvPicPr>
            <p:cNvPr id="22" name="Picture 4" descr="C:\DOCUME~1\turnerr\LOCALS~1\Temp\SNAGHTMLf824a8.PNG"/>
            <p:cNvPicPr>
              <a:picLocks noChangeAspect="1" noChangeArrowheads="1"/>
            </p:cNvPicPr>
            <p:nvPr/>
          </p:nvPicPr>
          <p:blipFill>
            <a:blip r:embed="rId18" cstate="print"/>
            <a:srcRect l="2751" t="5167" r="2751" b="5174"/>
            <a:stretch>
              <a:fillRect/>
            </a:stretch>
          </p:blipFill>
          <p:spPr bwMode="auto">
            <a:xfrm>
              <a:off x="683568" y="1628800"/>
              <a:ext cx="7776864" cy="3168352"/>
            </a:xfrm>
            <a:prstGeom prst="rect">
              <a:avLst/>
            </a:prstGeom>
            <a:noFill/>
          </p:spPr>
        </p:pic>
        <p:pic>
          <p:nvPicPr>
            <p:cNvPr id="23" name="Picture 2" descr="C:\Documents and Settings\Fabio\Desktop\avaya\Avaya N+I\200544895-001.png"/>
            <p:cNvPicPr>
              <a:picLocks noChangeAspect="1" noChangeArrowheads="1"/>
            </p:cNvPicPr>
            <p:nvPr/>
          </p:nvPicPr>
          <p:blipFill>
            <a:blip r:embed="rId19" cstate="print"/>
            <a:stretch>
              <a:fillRect/>
            </a:stretch>
          </p:blipFill>
          <p:spPr bwMode="auto">
            <a:xfrm>
              <a:off x="971600" y="1772816"/>
              <a:ext cx="7200800" cy="2879601"/>
            </a:xfrm>
            <a:prstGeom prst="rect">
              <a:avLst/>
            </a:prstGeom>
            <a:noFill/>
            <a:ln w="9525">
              <a:noFill/>
              <a:miter lim="800000"/>
              <a:headEnd/>
              <a:tailEnd/>
            </a:ln>
          </p:spPr>
        </p:pic>
      </p:grpSp>
      <p:sp>
        <p:nvSpPr>
          <p:cNvPr id="24" name="AutoShape 94"/>
          <p:cNvSpPr>
            <a:spLocks noChangeArrowheads="1"/>
          </p:cNvSpPr>
          <p:nvPr/>
        </p:nvSpPr>
        <p:spPr bwMode="auto">
          <a:xfrm rot="18018420" flipH="1">
            <a:off x="2321277" y="3987694"/>
            <a:ext cx="1464048" cy="253306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557 w 21600"/>
              <a:gd name="T13" fmla="*/ 6557 h 21600"/>
              <a:gd name="T14" fmla="*/ 15043 w 21600"/>
              <a:gd name="T15" fmla="*/ 15043 h 21600"/>
            </a:gdLst>
            <a:ahLst/>
            <a:cxnLst>
              <a:cxn ang="T8">
                <a:pos x="T0" y="T1"/>
              </a:cxn>
              <a:cxn ang="T9">
                <a:pos x="T2" y="T3"/>
              </a:cxn>
              <a:cxn ang="T10">
                <a:pos x="T4" y="T5"/>
              </a:cxn>
              <a:cxn ang="T11">
                <a:pos x="T6" y="T7"/>
              </a:cxn>
            </a:cxnLst>
            <a:rect l="T12" t="T13" r="T14" b="T15"/>
            <a:pathLst>
              <a:path w="21600" h="21600">
                <a:moveTo>
                  <a:pt x="0" y="0"/>
                </a:moveTo>
                <a:lnTo>
                  <a:pt x="9513" y="21600"/>
                </a:lnTo>
                <a:lnTo>
                  <a:pt x="12087" y="21600"/>
                </a:lnTo>
                <a:lnTo>
                  <a:pt x="21600" y="0"/>
                </a:lnTo>
                <a:close/>
              </a:path>
            </a:pathLst>
          </a:custGeom>
          <a:gradFill flip="none" rotWithShape="1">
            <a:gsLst>
              <a:gs pos="0">
                <a:srgbClr val="FAA145">
                  <a:alpha val="50000"/>
                </a:srgbClr>
              </a:gs>
              <a:gs pos="100000">
                <a:srgbClr val="FFFFFF">
                  <a:alpha val="0"/>
                </a:srgbClr>
              </a:gs>
            </a:gsLst>
            <a:lin ang="16200000" scaled="1"/>
            <a:tileRect/>
          </a:gradFill>
          <a:ln w="9525" algn="ctr">
            <a:noFill/>
            <a:miter lim="800000"/>
            <a:headEnd/>
            <a:tailEnd/>
          </a:ln>
        </p:spPr>
        <p:txBody>
          <a:bodyPr wrap="none" tIns="90000" bIns="90000" anchor="ctr"/>
          <a:lstStyle/>
          <a:p>
            <a:pPr>
              <a:defRPr/>
            </a:pPr>
            <a:endParaRPr lang="en-US" kern="0">
              <a:solidFill>
                <a:sysClr val="windowText" lastClr="000000"/>
              </a:solidFill>
            </a:endParaRPr>
          </a:p>
        </p:txBody>
      </p:sp>
      <p:sp>
        <p:nvSpPr>
          <p:cNvPr id="25" name="AutoShape 94"/>
          <p:cNvSpPr>
            <a:spLocks noChangeArrowheads="1"/>
          </p:cNvSpPr>
          <p:nvPr/>
        </p:nvSpPr>
        <p:spPr bwMode="auto">
          <a:xfrm rot="3581580">
            <a:off x="5361622" y="3885216"/>
            <a:ext cx="1464048" cy="266928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557 w 21600"/>
              <a:gd name="T13" fmla="*/ 6557 h 21600"/>
              <a:gd name="T14" fmla="*/ 15043 w 21600"/>
              <a:gd name="T15" fmla="*/ 15043 h 21600"/>
            </a:gdLst>
            <a:ahLst/>
            <a:cxnLst>
              <a:cxn ang="T8">
                <a:pos x="T0" y="T1"/>
              </a:cxn>
              <a:cxn ang="T9">
                <a:pos x="T2" y="T3"/>
              </a:cxn>
              <a:cxn ang="T10">
                <a:pos x="T4" y="T5"/>
              </a:cxn>
              <a:cxn ang="T11">
                <a:pos x="T6" y="T7"/>
              </a:cxn>
            </a:cxnLst>
            <a:rect l="T12" t="T13" r="T14" b="T15"/>
            <a:pathLst>
              <a:path w="21600" h="21600">
                <a:moveTo>
                  <a:pt x="0" y="0"/>
                </a:moveTo>
                <a:lnTo>
                  <a:pt x="9513" y="21600"/>
                </a:lnTo>
                <a:lnTo>
                  <a:pt x="12087" y="21600"/>
                </a:lnTo>
                <a:lnTo>
                  <a:pt x="21600" y="0"/>
                </a:lnTo>
                <a:close/>
              </a:path>
            </a:pathLst>
          </a:custGeom>
          <a:gradFill flip="none" rotWithShape="1">
            <a:gsLst>
              <a:gs pos="0">
                <a:srgbClr val="FAA145">
                  <a:alpha val="50000"/>
                </a:srgbClr>
              </a:gs>
              <a:gs pos="100000">
                <a:srgbClr val="FFFFFF">
                  <a:alpha val="0"/>
                </a:srgbClr>
              </a:gs>
            </a:gsLst>
            <a:lin ang="16200000" scaled="1"/>
            <a:tileRect/>
          </a:gradFill>
          <a:ln w="9525" algn="ctr">
            <a:noFill/>
            <a:miter lim="800000"/>
            <a:headEnd/>
            <a:tailEnd/>
          </a:ln>
        </p:spPr>
        <p:txBody>
          <a:bodyPr wrap="none" tIns="90000" bIns="90000" anchor="ctr"/>
          <a:lstStyle/>
          <a:p>
            <a:pPr>
              <a:defRPr/>
            </a:pPr>
            <a:endParaRPr lang="en-US" kern="0">
              <a:solidFill>
                <a:sysClr val="windowText" lastClr="000000"/>
              </a:solidFill>
            </a:endParaRPr>
          </a:p>
        </p:txBody>
      </p:sp>
      <p:sp>
        <p:nvSpPr>
          <p:cNvPr id="26" name="Flowchart: Terminator 25"/>
          <p:cNvSpPr/>
          <p:nvPr>
            <p:custDataLst>
              <p:tags r:id="rId1"/>
            </p:custDataLst>
          </p:nvPr>
        </p:nvSpPr>
        <p:spPr bwMode="auto">
          <a:xfrm>
            <a:off x="3491880" y="3140968"/>
            <a:ext cx="2160240" cy="345862"/>
          </a:xfrm>
          <a:prstGeom prst="flowChartTerminator">
            <a:avLst/>
          </a:prstGeom>
          <a:solidFill>
            <a:srgbClr val="CC00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1"/>
          <a:lstStyle/>
          <a:p>
            <a:pPr algn="ctr">
              <a:defRPr/>
            </a:pPr>
            <a:r>
              <a:rPr lang="en-GB" sz="1400" b="1" kern="0" dirty="0">
                <a:solidFill>
                  <a:srgbClr val="FFFFFF"/>
                </a:solidFill>
                <a:effectLst>
                  <a:glow rad="101600">
                    <a:srgbClr val="FFFFFF">
                      <a:satMod val="175000"/>
                      <a:alpha val="40000"/>
                    </a:srgbClr>
                  </a:glow>
                </a:effectLst>
              </a:rPr>
              <a:t>Virtual </a:t>
            </a:r>
            <a:r>
              <a:rPr lang="en-GB" sz="1400" b="1" kern="0" dirty="0" smtClean="0">
                <a:solidFill>
                  <a:srgbClr val="FFFFFF"/>
                </a:solidFill>
                <a:effectLst>
                  <a:glow rad="101600">
                    <a:srgbClr val="FFFFFF">
                      <a:satMod val="175000"/>
                      <a:alpha val="40000"/>
                    </a:srgbClr>
                  </a:glow>
                </a:effectLst>
              </a:rPr>
              <a:t>Services </a:t>
            </a:r>
            <a:r>
              <a:rPr lang="en-GB" sz="1400" b="1" kern="0" dirty="0">
                <a:solidFill>
                  <a:srgbClr val="FFFFFF"/>
                </a:solidFill>
                <a:effectLst>
                  <a:glow rad="101600">
                    <a:srgbClr val="FFFFFF">
                      <a:satMod val="175000"/>
                      <a:alpha val="40000"/>
                    </a:srgbClr>
                  </a:glow>
                </a:effectLst>
              </a:rPr>
              <a:t>Fabric</a:t>
            </a:r>
          </a:p>
        </p:txBody>
      </p:sp>
      <p:sp>
        <p:nvSpPr>
          <p:cNvPr id="27" name="Shape 26"/>
          <p:cNvSpPr/>
          <p:nvPr/>
        </p:nvSpPr>
        <p:spPr>
          <a:xfrm rot="11144157" flipH="1">
            <a:off x="560752" y="2693186"/>
            <a:ext cx="1221843" cy="1911036"/>
          </a:xfrm>
          <a:prstGeom prst="swooshArrow">
            <a:avLst>
              <a:gd name="adj1" fmla="val 18996"/>
              <a:gd name="adj2" fmla="val 23237"/>
            </a:avLst>
          </a:prstGeom>
          <a:solidFill>
            <a:srgbClr val="B7E349">
              <a:alpha val="50000"/>
            </a:srgbClr>
          </a:solidFill>
          <a:ln>
            <a:noFill/>
          </a:ln>
          <a:effectLst/>
        </p:spPr>
        <p:txBody>
          <a:bodyPr/>
          <a:lstStyle/>
          <a:p>
            <a:pPr>
              <a:defRPr/>
            </a:pPr>
            <a:endParaRPr lang="en-US" kern="0">
              <a:solidFill>
                <a:srgbClr val="323232">
                  <a:hueOff val="0"/>
                  <a:satOff val="0"/>
                  <a:lumOff val="0"/>
                  <a:alphaOff val="0"/>
                </a:srgbClr>
              </a:solidFill>
            </a:endParaRPr>
          </a:p>
        </p:txBody>
      </p:sp>
      <p:sp>
        <p:nvSpPr>
          <p:cNvPr id="28" name="Rectangle 20"/>
          <p:cNvSpPr>
            <a:spLocks noChangeArrowheads="1"/>
          </p:cNvSpPr>
          <p:nvPr/>
        </p:nvSpPr>
        <p:spPr bwMode="auto">
          <a:xfrm rot="10800000" flipV="1">
            <a:off x="468310" y="2060848"/>
            <a:ext cx="3383609" cy="864146"/>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defRPr/>
            </a:pPr>
            <a:r>
              <a:rPr lang="en-GB" sz="1400" kern="0" dirty="0" smtClean="0">
                <a:solidFill>
                  <a:srgbClr val="323232"/>
                </a:solidFill>
              </a:rPr>
              <a:t>Network provisioning now occurs only at the edge – changes are minimal &amp; instantly propagated</a:t>
            </a:r>
          </a:p>
        </p:txBody>
      </p:sp>
      <p:pic>
        <p:nvPicPr>
          <p:cNvPr id="29" name="Picture 56" descr="pbb-pbt-plsb_ip-aware_corp_red"/>
          <p:cNvPicPr>
            <a:picLocks noChangeAspect="1" noChangeArrowheads="1"/>
          </p:cNvPicPr>
          <p:nvPr/>
        </p:nvPicPr>
        <p:blipFill>
          <a:blip r:embed="rId20" cstate="print"/>
          <a:srcRect/>
          <a:stretch>
            <a:fillRect/>
          </a:stretch>
        </p:blipFill>
        <p:spPr bwMode="auto">
          <a:xfrm>
            <a:off x="3132138" y="3645024"/>
            <a:ext cx="539750" cy="587375"/>
          </a:xfrm>
          <a:prstGeom prst="rect">
            <a:avLst/>
          </a:prstGeom>
          <a:noFill/>
          <a:ln w="9525">
            <a:noFill/>
            <a:miter lim="800000"/>
            <a:headEnd/>
            <a:tailEnd/>
          </a:ln>
        </p:spPr>
      </p:pic>
      <p:pic>
        <p:nvPicPr>
          <p:cNvPr id="30" name="Picture 56" descr="pbb-pbt-plsb_ip-aware_corp_red"/>
          <p:cNvPicPr>
            <a:picLocks noChangeAspect="1" noChangeArrowheads="1"/>
          </p:cNvPicPr>
          <p:nvPr/>
        </p:nvPicPr>
        <p:blipFill>
          <a:blip r:embed="rId20" cstate="print"/>
          <a:srcRect/>
          <a:stretch>
            <a:fillRect/>
          </a:stretch>
        </p:blipFill>
        <p:spPr bwMode="auto">
          <a:xfrm>
            <a:off x="5256213" y="3645024"/>
            <a:ext cx="539750" cy="587375"/>
          </a:xfrm>
          <a:prstGeom prst="rect">
            <a:avLst/>
          </a:prstGeom>
          <a:noFill/>
          <a:ln w="9525">
            <a:noFill/>
            <a:miter lim="800000"/>
            <a:headEnd/>
            <a:tailEnd/>
          </a:ln>
        </p:spPr>
      </p:pic>
      <p:cxnSp>
        <p:nvCxnSpPr>
          <p:cNvPr id="32" name="Shape 63"/>
          <p:cNvCxnSpPr>
            <a:stCxn id="47" idx="3"/>
            <a:endCxn id="30" idx="1"/>
          </p:cNvCxnSpPr>
          <p:nvPr>
            <p:custDataLst>
              <p:tags r:id="rId2"/>
            </p:custDataLst>
          </p:nvPr>
        </p:nvCxnSpPr>
        <p:spPr bwMode="auto">
          <a:xfrm flipV="1">
            <a:off x="3887788" y="3938712"/>
            <a:ext cx="1368425" cy="276721"/>
          </a:xfrm>
          <a:prstGeom prst="curvedConnector3">
            <a:avLst>
              <a:gd name="adj1" fmla="val 50000"/>
            </a:avLst>
          </a:prstGeom>
          <a:noFill/>
          <a:ln w="25400" cap="flat" cmpd="sng" algn="ctr">
            <a:solidFill>
              <a:srgbClr val="CC0000"/>
            </a:solidFill>
            <a:prstDash val="solid"/>
            <a:headEnd type="none" w="med" len="med"/>
            <a:tailEnd type="none" w="med" len="med"/>
          </a:ln>
          <a:effectLst>
            <a:outerShdw blurRad="40000" dist="20000" dir="5400000" rotWithShape="0">
              <a:srgbClr val="000000">
                <a:alpha val="38000"/>
              </a:srgbClr>
            </a:outerShdw>
          </a:effectLst>
        </p:spPr>
      </p:cxnSp>
      <p:cxnSp>
        <p:nvCxnSpPr>
          <p:cNvPr id="46" name="Shape 63"/>
          <p:cNvCxnSpPr>
            <a:stCxn id="29" idx="3"/>
            <a:endCxn id="72" idx="1"/>
          </p:cNvCxnSpPr>
          <p:nvPr>
            <p:custDataLst>
              <p:tags r:id="rId3"/>
            </p:custDataLst>
          </p:nvPr>
        </p:nvCxnSpPr>
        <p:spPr bwMode="auto">
          <a:xfrm>
            <a:off x="3671888" y="3938712"/>
            <a:ext cx="1800225" cy="288032"/>
          </a:xfrm>
          <a:prstGeom prst="curvedConnector3">
            <a:avLst>
              <a:gd name="adj1" fmla="val 50000"/>
            </a:avLst>
          </a:prstGeom>
          <a:noFill/>
          <a:ln w="25400" cap="flat" cmpd="sng" algn="ctr">
            <a:solidFill>
              <a:srgbClr val="CC0000"/>
            </a:solidFill>
            <a:prstDash val="solid"/>
            <a:headEnd type="none" w="med" len="med"/>
            <a:tailEnd type="none" w="med" len="med"/>
          </a:ln>
          <a:effectLst>
            <a:outerShdw blurRad="40000" dist="20000" dir="5400000" rotWithShape="0">
              <a:srgbClr val="000000">
                <a:alpha val="38000"/>
              </a:srgbClr>
            </a:outerShdw>
          </a:effectLst>
        </p:spPr>
      </p:cxnSp>
      <p:pic>
        <p:nvPicPr>
          <p:cNvPr id="47" name="Picture 56" descr="pbb-pbt-plsb_ip-aware_corp_red"/>
          <p:cNvPicPr>
            <a:picLocks noChangeAspect="1" noChangeArrowheads="1"/>
          </p:cNvPicPr>
          <p:nvPr/>
        </p:nvPicPr>
        <p:blipFill>
          <a:blip r:embed="rId20" cstate="print"/>
          <a:srcRect/>
          <a:stretch>
            <a:fillRect/>
          </a:stretch>
        </p:blipFill>
        <p:spPr bwMode="auto">
          <a:xfrm>
            <a:off x="3348038" y="3921745"/>
            <a:ext cx="539750" cy="587375"/>
          </a:xfrm>
          <a:prstGeom prst="rect">
            <a:avLst/>
          </a:prstGeom>
          <a:noFill/>
          <a:ln w="9525">
            <a:noFill/>
            <a:miter lim="800000"/>
            <a:headEnd/>
            <a:tailEnd/>
          </a:ln>
        </p:spPr>
      </p:pic>
      <p:pic>
        <p:nvPicPr>
          <p:cNvPr id="48" name="Picture 12" descr="rack_server_grey"/>
          <p:cNvPicPr>
            <a:picLocks noChangeAspect="1" noChangeArrowheads="1"/>
          </p:cNvPicPr>
          <p:nvPr/>
        </p:nvPicPr>
        <p:blipFill>
          <a:blip r:embed="rId21" cstate="print"/>
          <a:srcRect/>
          <a:stretch>
            <a:fillRect/>
          </a:stretch>
        </p:blipFill>
        <p:spPr bwMode="auto">
          <a:xfrm>
            <a:off x="2103438" y="5757986"/>
            <a:ext cx="668337" cy="406400"/>
          </a:xfrm>
          <a:prstGeom prst="rect">
            <a:avLst/>
          </a:prstGeom>
          <a:noFill/>
          <a:ln w="9525">
            <a:noFill/>
            <a:miter lim="800000"/>
            <a:headEnd/>
            <a:tailEnd/>
          </a:ln>
        </p:spPr>
      </p:pic>
      <p:pic>
        <p:nvPicPr>
          <p:cNvPr id="49" name="Picture 12" descr="rack_server_grey"/>
          <p:cNvPicPr>
            <a:picLocks noChangeAspect="1" noChangeArrowheads="1"/>
          </p:cNvPicPr>
          <p:nvPr/>
        </p:nvPicPr>
        <p:blipFill>
          <a:blip r:embed="rId21" cstate="print"/>
          <a:srcRect/>
          <a:stretch>
            <a:fillRect/>
          </a:stretch>
        </p:blipFill>
        <p:spPr bwMode="auto">
          <a:xfrm>
            <a:off x="6429375" y="5734174"/>
            <a:ext cx="668338" cy="406400"/>
          </a:xfrm>
          <a:prstGeom prst="rect">
            <a:avLst/>
          </a:prstGeom>
          <a:noFill/>
          <a:ln w="9525">
            <a:noFill/>
            <a:miter lim="800000"/>
            <a:headEnd/>
            <a:tailEnd/>
          </a:ln>
        </p:spPr>
      </p:pic>
      <p:cxnSp>
        <p:nvCxnSpPr>
          <p:cNvPr id="50" name="Shape 63"/>
          <p:cNvCxnSpPr>
            <a:stCxn id="48" idx="0"/>
            <a:endCxn id="59" idx="1"/>
          </p:cNvCxnSpPr>
          <p:nvPr>
            <p:custDataLst>
              <p:tags r:id="rId4"/>
            </p:custDataLst>
          </p:nvPr>
        </p:nvCxnSpPr>
        <p:spPr bwMode="auto">
          <a:xfrm rot="16200000" flipV="1">
            <a:off x="2070498" y="5390876"/>
            <a:ext cx="506412" cy="227807"/>
          </a:xfrm>
          <a:prstGeom prst="curvedConnector4">
            <a:avLst>
              <a:gd name="adj1" fmla="val 30878"/>
              <a:gd name="adj2" fmla="val 247038"/>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51" name="Shape 63"/>
          <p:cNvCxnSpPr>
            <a:stCxn id="48" idx="0"/>
            <a:endCxn id="56" idx="3"/>
          </p:cNvCxnSpPr>
          <p:nvPr>
            <p:custDataLst>
              <p:tags r:id="rId5"/>
            </p:custDataLst>
          </p:nvPr>
        </p:nvCxnSpPr>
        <p:spPr bwMode="auto">
          <a:xfrm rot="5400000" flipH="1" flipV="1">
            <a:off x="2346723" y="4982096"/>
            <a:ext cx="866775" cy="685006"/>
          </a:xfrm>
          <a:prstGeom prst="curvedConnector4">
            <a:avLst>
              <a:gd name="adj1" fmla="val 38828"/>
              <a:gd name="adj2" fmla="val 133372"/>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52" name="Shape 63"/>
          <p:cNvCxnSpPr>
            <a:stCxn id="49" idx="0"/>
            <a:endCxn id="69" idx="1"/>
          </p:cNvCxnSpPr>
          <p:nvPr>
            <p:custDataLst>
              <p:tags r:id="rId6"/>
            </p:custDataLst>
          </p:nvPr>
        </p:nvCxnSpPr>
        <p:spPr bwMode="auto">
          <a:xfrm rot="16200000" flipV="1">
            <a:off x="6403579" y="5374208"/>
            <a:ext cx="455613" cy="264319"/>
          </a:xfrm>
          <a:prstGeom prst="curvedConnector4">
            <a:avLst>
              <a:gd name="adj1" fmla="val 28746"/>
              <a:gd name="adj2" fmla="val 212913"/>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cxnSp>
        <p:nvCxnSpPr>
          <p:cNvPr id="53" name="Shape 63"/>
          <p:cNvCxnSpPr>
            <a:stCxn id="49" idx="0"/>
            <a:endCxn id="66" idx="3"/>
          </p:cNvCxnSpPr>
          <p:nvPr>
            <p:custDataLst>
              <p:tags r:id="rId7"/>
            </p:custDataLst>
          </p:nvPr>
        </p:nvCxnSpPr>
        <p:spPr bwMode="auto">
          <a:xfrm rot="5400000" flipH="1" flipV="1">
            <a:off x="6680597" y="5001147"/>
            <a:ext cx="815975" cy="650081"/>
          </a:xfrm>
          <a:prstGeom prst="curvedConnector4">
            <a:avLst>
              <a:gd name="adj1" fmla="val 38132"/>
              <a:gd name="adj2" fmla="val 135165"/>
            </a:avLst>
          </a:prstGeom>
          <a:noFill/>
          <a:ln w="25400" cap="flat" cmpd="sng" algn="ctr">
            <a:solidFill>
              <a:srgbClr val="D2D2D2"/>
            </a:solidFill>
            <a:prstDash val="solid"/>
            <a:headEnd type="none" w="med" len="med"/>
            <a:tailEnd type="none" w="med" len="med"/>
          </a:ln>
          <a:effectLst>
            <a:outerShdw blurRad="40000" dist="20000" dir="5400000" rotWithShape="0">
              <a:srgbClr val="000000">
                <a:alpha val="38000"/>
              </a:srgbClr>
            </a:outerShdw>
          </a:effectLst>
        </p:spPr>
      </p:cxnSp>
      <p:pic>
        <p:nvPicPr>
          <p:cNvPr id="54" name="Picture 17" descr="small-l3-switch_corp_red"/>
          <p:cNvPicPr>
            <a:picLocks noChangeAspect="1" noChangeArrowheads="1"/>
          </p:cNvPicPr>
          <p:nvPr/>
        </p:nvPicPr>
        <p:blipFill>
          <a:blip r:embed="rId22" cstate="print"/>
          <a:srcRect/>
          <a:stretch>
            <a:fillRect/>
          </a:stretch>
        </p:blipFill>
        <p:spPr bwMode="auto">
          <a:xfrm>
            <a:off x="2139950" y="4265736"/>
            <a:ext cx="550863" cy="387350"/>
          </a:xfrm>
          <a:prstGeom prst="rect">
            <a:avLst/>
          </a:prstGeom>
          <a:noFill/>
          <a:ln w="9525">
            <a:noFill/>
            <a:miter lim="800000"/>
            <a:headEnd/>
            <a:tailEnd/>
          </a:ln>
        </p:spPr>
      </p:pic>
      <p:pic>
        <p:nvPicPr>
          <p:cNvPr id="55" name="Picture 17" descr="small-l3-switch_corp_red"/>
          <p:cNvPicPr>
            <a:picLocks noChangeAspect="1" noChangeArrowheads="1"/>
          </p:cNvPicPr>
          <p:nvPr/>
        </p:nvPicPr>
        <p:blipFill>
          <a:blip r:embed="rId22" cstate="print"/>
          <a:srcRect/>
          <a:stretch>
            <a:fillRect/>
          </a:stretch>
        </p:blipFill>
        <p:spPr bwMode="auto">
          <a:xfrm>
            <a:off x="2355850" y="4481636"/>
            <a:ext cx="550863" cy="387350"/>
          </a:xfrm>
          <a:prstGeom prst="rect">
            <a:avLst/>
          </a:prstGeom>
          <a:noFill/>
          <a:ln w="9525">
            <a:noFill/>
            <a:miter lim="800000"/>
            <a:headEnd/>
            <a:tailEnd/>
          </a:ln>
        </p:spPr>
      </p:pic>
      <p:pic>
        <p:nvPicPr>
          <p:cNvPr id="56" name="Picture 17" descr="small-l3-switch_corp_red"/>
          <p:cNvPicPr>
            <a:picLocks noChangeAspect="1" noChangeArrowheads="1"/>
          </p:cNvPicPr>
          <p:nvPr/>
        </p:nvPicPr>
        <p:blipFill>
          <a:blip r:embed="rId22" cstate="print"/>
          <a:srcRect/>
          <a:stretch>
            <a:fillRect/>
          </a:stretch>
        </p:blipFill>
        <p:spPr bwMode="auto">
          <a:xfrm>
            <a:off x="2571750" y="4697536"/>
            <a:ext cx="550863" cy="387350"/>
          </a:xfrm>
          <a:prstGeom prst="rect">
            <a:avLst/>
          </a:prstGeom>
          <a:noFill/>
          <a:ln w="9525">
            <a:noFill/>
            <a:miter lim="800000"/>
            <a:headEnd/>
            <a:tailEnd/>
          </a:ln>
        </p:spPr>
      </p:pic>
      <p:pic>
        <p:nvPicPr>
          <p:cNvPr id="57" name="Picture 17" descr="small-l3-switch_corp_red"/>
          <p:cNvPicPr>
            <a:picLocks noChangeAspect="1" noChangeArrowheads="1"/>
          </p:cNvPicPr>
          <p:nvPr/>
        </p:nvPicPr>
        <p:blipFill>
          <a:blip r:embed="rId22" cstate="print"/>
          <a:srcRect/>
          <a:stretch>
            <a:fillRect/>
          </a:stretch>
        </p:blipFill>
        <p:spPr bwMode="auto">
          <a:xfrm>
            <a:off x="1776413" y="4626099"/>
            <a:ext cx="550862" cy="387350"/>
          </a:xfrm>
          <a:prstGeom prst="rect">
            <a:avLst/>
          </a:prstGeom>
          <a:noFill/>
          <a:ln w="9525">
            <a:noFill/>
            <a:miter lim="800000"/>
            <a:headEnd/>
            <a:tailEnd/>
          </a:ln>
        </p:spPr>
      </p:pic>
      <p:pic>
        <p:nvPicPr>
          <p:cNvPr id="58" name="Picture 17" descr="small-l3-switch_corp_red"/>
          <p:cNvPicPr>
            <a:picLocks noChangeAspect="1" noChangeArrowheads="1"/>
          </p:cNvPicPr>
          <p:nvPr/>
        </p:nvPicPr>
        <p:blipFill>
          <a:blip r:embed="rId22" cstate="print"/>
          <a:srcRect/>
          <a:stretch>
            <a:fillRect/>
          </a:stretch>
        </p:blipFill>
        <p:spPr bwMode="auto">
          <a:xfrm>
            <a:off x="1992313" y="4841999"/>
            <a:ext cx="550862" cy="387350"/>
          </a:xfrm>
          <a:prstGeom prst="rect">
            <a:avLst/>
          </a:prstGeom>
          <a:noFill/>
          <a:ln w="9525">
            <a:noFill/>
            <a:miter lim="800000"/>
            <a:headEnd/>
            <a:tailEnd/>
          </a:ln>
        </p:spPr>
      </p:pic>
      <p:pic>
        <p:nvPicPr>
          <p:cNvPr id="59" name="Picture 17" descr="small-l3-switch_corp_red"/>
          <p:cNvPicPr>
            <a:picLocks noChangeAspect="1" noChangeArrowheads="1"/>
          </p:cNvPicPr>
          <p:nvPr/>
        </p:nvPicPr>
        <p:blipFill>
          <a:blip r:embed="rId22" cstate="print"/>
          <a:srcRect/>
          <a:stretch>
            <a:fillRect/>
          </a:stretch>
        </p:blipFill>
        <p:spPr bwMode="auto">
          <a:xfrm>
            <a:off x="2209800" y="5057899"/>
            <a:ext cx="550863" cy="387350"/>
          </a:xfrm>
          <a:prstGeom prst="rect">
            <a:avLst/>
          </a:prstGeom>
          <a:noFill/>
          <a:ln w="9525">
            <a:noFill/>
            <a:miter lim="800000"/>
            <a:headEnd/>
            <a:tailEnd/>
          </a:ln>
        </p:spPr>
      </p:pic>
      <p:cxnSp>
        <p:nvCxnSpPr>
          <p:cNvPr id="60" name="Shape 63"/>
          <p:cNvCxnSpPr>
            <a:stCxn id="54" idx="0"/>
            <a:endCxn id="29" idx="1"/>
          </p:cNvCxnSpPr>
          <p:nvPr>
            <p:custDataLst>
              <p:tags r:id="rId8"/>
            </p:custDataLst>
          </p:nvPr>
        </p:nvCxnSpPr>
        <p:spPr bwMode="auto">
          <a:xfrm rot="5400000" flipH="1" flipV="1">
            <a:off x="2610248" y="3743846"/>
            <a:ext cx="327024" cy="716756"/>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cxnSp>
        <p:nvCxnSpPr>
          <p:cNvPr id="61" name="Shape 63"/>
          <p:cNvCxnSpPr>
            <a:stCxn id="57" idx="0"/>
            <a:endCxn id="29" idx="1"/>
          </p:cNvCxnSpPr>
          <p:nvPr>
            <p:custDataLst>
              <p:tags r:id="rId9"/>
            </p:custDataLst>
          </p:nvPr>
        </p:nvCxnSpPr>
        <p:spPr bwMode="auto">
          <a:xfrm rot="5400000" flipH="1" flipV="1">
            <a:off x="2248298" y="3742259"/>
            <a:ext cx="687387" cy="1080294"/>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cxnSp>
        <p:nvCxnSpPr>
          <p:cNvPr id="62" name="Shape 63"/>
          <p:cNvCxnSpPr>
            <a:stCxn id="56" idx="0"/>
            <a:endCxn id="47" idx="1"/>
          </p:cNvCxnSpPr>
          <p:nvPr>
            <p:custDataLst>
              <p:tags r:id="rId10"/>
            </p:custDataLst>
          </p:nvPr>
        </p:nvCxnSpPr>
        <p:spPr bwMode="auto">
          <a:xfrm rot="5400000" flipH="1" flipV="1">
            <a:off x="2856559" y="4206057"/>
            <a:ext cx="482103" cy="500856"/>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cxnSp>
        <p:nvCxnSpPr>
          <p:cNvPr id="63" name="Shape 63"/>
          <p:cNvCxnSpPr>
            <a:stCxn id="59" idx="0"/>
            <a:endCxn id="47" idx="1"/>
          </p:cNvCxnSpPr>
          <p:nvPr>
            <p:custDataLst>
              <p:tags r:id="rId11"/>
            </p:custDataLst>
          </p:nvPr>
        </p:nvCxnSpPr>
        <p:spPr bwMode="auto">
          <a:xfrm rot="5400000" flipH="1" flipV="1">
            <a:off x="2495402" y="4205263"/>
            <a:ext cx="842466" cy="862806"/>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pic>
        <p:nvPicPr>
          <p:cNvPr id="64" name="Picture 17" descr="small-l3-switch_corp_red"/>
          <p:cNvPicPr>
            <a:picLocks noChangeAspect="1" noChangeArrowheads="1"/>
          </p:cNvPicPr>
          <p:nvPr/>
        </p:nvPicPr>
        <p:blipFill>
          <a:blip r:embed="rId22" cstate="print"/>
          <a:srcRect/>
          <a:stretch>
            <a:fillRect/>
          </a:stretch>
        </p:blipFill>
        <p:spPr bwMode="auto">
          <a:xfrm>
            <a:off x="6429375" y="4292724"/>
            <a:ext cx="550863" cy="387350"/>
          </a:xfrm>
          <a:prstGeom prst="rect">
            <a:avLst/>
          </a:prstGeom>
          <a:noFill/>
          <a:ln w="9525">
            <a:noFill/>
            <a:miter lim="800000"/>
            <a:headEnd/>
            <a:tailEnd/>
          </a:ln>
        </p:spPr>
      </p:pic>
      <p:pic>
        <p:nvPicPr>
          <p:cNvPr id="65" name="Picture 17" descr="small-l3-switch_corp_red"/>
          <p:cNvPicPr>
            <a:picLocks noChangeAspect="1" noChangeArrowheads="1"/>
          </p:cNvPicPr>
          <p:nvPr/>
        </p:nvPicPr>
        <p:blipFill>
          <a:blip r:embed="rId22" cstate="print"/>
          <a:srcRect/>
          <a:stretch>
            <a:fillRect/>
          </a:stretch>
        </p:blipFill>
        <p:spPr bwMode="auto">
          <a:xfrm>
            <a:off x="6645275" y="4508624"/>
            <a:ext cx="550863" cy="387350"/>
          </a:xfrm>
          <a:prstGeom prst="rect">
            <a:avLst/>
          </a:prstGeom>
          <a:noFill/>
          <a:ln w="9525">
            <a:noFill/>
            <a:miter lim="800000"/>
            <a:headEnd/>
            <a:tailEnd/>
          </a:ln>
        </p:spPr>
      </p:pic>
      <p:pic>
        <p:nvPicPr>
          <p:cNvPr id="66" name="Picture 17" descr="small-l3-switch_corp_red"/>
          <p:cNvPicPr>
            <a:picLocks noChangeAspect="1" noChangeArrowheads="1"/>
          </p:cNvPicPr>
          <p:nvPr/>
        </p:nvPicPr>
        <p:blipFill>
          <a:blip r:embed="rId22" cstate="print"/>
          <a:srcRect/>
          <a:stretch>
            <a:fillRect/>
          </a:stretch>
        </p:blipFill>
        <p:spPr bwMode="auto">
          <a:xfrm>
            <a:off x="6862763" y="4724524"/>
            <a:ext cx="550862" cy="387350"/>
          </a:xfrm>
          <a:prstGeom prst="rect">
            <a:avLst/>
          </a:prstGeom>
          <a:noFill/>
          <a:ln w="9525">
            <a:noFill/>
            <a:miter lim="800000"/>
            <a:headEnd/>
            <a:tailEnd/>
          </a:ln>
        </p:spPr>
      </p:pic>
      <p:pic>
        <p:nvPicPr>
          <p:cNvPr id="67" name="Picture 17" descr="small-l3-switch_corp_red"/>
          <p:cNvPicPr>
            <a:picLocks noChangeAspect="1" noChangeArrowheads="1"/>
          </p:cNvPicPr>
          <p:nvPr/>
        </p:nvPicPr>
        <p:blipFill>
          <a:blip r:embed="rId22" cstate="print"/>
          <a:srcRect/>
          <a:stretch>
            <a:fillRect/>
          </a:stretch>
        </p:blipFill>
        <p:spPr bwMode="auto">
          <a:xfrm>
            <a:off x="6067425" y="4653086"/>
            <a:ext cx="550863" cy="387350"/>
          </a:xfrm>
          <a:prstGeom prst="rect">
            <a:avLst/>
          </a:prstGeom>
          <a:noFill/>
          <a:ln w="9525">
            <a:noFill/>
            <a:miter lim="800000"/>
            <a:headEnd/>
            <a:tailEnd/>
          </a:ln>
        </p:spPr>
      </p:pic>
      <p:pic>
        <p:nvPicPr>
          <p:cNvPr id="68" name="Picture 17" descr="small-l3-switch_corp_red"/>
          <p:cNvPicPr>
            <a:picLocks noChangeAspect="1" noChangeArrowheads="1"/>
          </p:cNvPicPr>
          <p:nvPr/>
        </p:nvPicPr>
        <p:blipFill>
          <a:blip r:embed="rId22" cstate="print"/>
          <a:srcRect/>
          <a:stretch>
            <a:fillRect/>
          </a:stretch>
        </p:blipFill>
        <p:spPr bwMode="auto">
          <a:xfrm>
            <a:off x="6283325" y="4868986"/>
            <a:ext cx="550863" cy="387350"/>
          </a:xfrm>
          <a:prstGeom prst="rect">
            <a:avLst/>
          </a:prstGeom>
          <a:noFill/>
          <a:ln w="9525">
            <a:noFill/>
            <a:miter lim="800000"/>
            <a:headEnd/>
            <a:tailEnd/>
          </a:ln>
        </p:spPr>
      </p:pic>
      <p:pic>
        <p:nvPicPr>
          <p:cNvPr id="69" name="Picture 17" descr="small-l3-switch_corp_red"/>
          <p:cNvPicPr>
            <a:picLocks noChangeAspect="1" noChangeArrowheads="1"/>
          </p:cNvPicPr>
          <p:nvPr/>
        </p:nvPicPr>
        <p:blipFill>
          <a:blip r:embed="rId22" cstate="print"/>
          <a:srcRect/>
          <a:stretch>
            <a:fillRect/>
          </a:stretch>
        </p:blipFill>
        <p:spPr bwMode="auto">
          <a:xfrm>
            <a:off x="6499225" y="5084886"/>
            <a:ext cx="550863" cy="387350"/>
          </a:xfrm>
          <a:prstGeom prst="rect">
            <a:avLst/>
          </a:prstGeom>
          <a:noFill/>
          <a:ln w="9525">
            <a:noFill/>
            <a:miter lim="800000"/>
            <a:headEnd/>
            <a:tailEnd/>
          </a:ln>
        </p:spPr>
      </p:pic>
      <p:cxnSp>
        <p:nvCxnSpPr>
          <p:cNvPr id="70" name="Shape 63"/>
          <p:cNvCxnSpPr>
            <a:stCxn id="64" idx="0"/>
            <a:endCxn id="72" idx="3"/>
          </p:cNvCxnSpPr>
          <p:nvPr>
            <p:custDataLst>
              <p:tags r:id="rId12"/>
            </p:custDataLst>
          </p:nvPr>
        </p:nvCxnSpPr>
        <p:spPr bwMode="auto">
          <a:xfrm rot="16200000" flipV="1">
            <a:off x="6325345" y="3913262"/>
            <a:ext cx="65980" cy="692944"/>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cxnSp>
        <p:nvCxnSpPr>
          <p:cNvPr id="71" name="Shape 63"/>
          <p:cNvCxnSpPr>
            <a:stCxn id="67" idx="0"/>
            <a:endCxn id="30" idx="3"/>
          </p:cNvCxnSpPr>
          <p:nvPr>
            <p:custDataLst>
              <p:tags r:id="rId13"/>
            </p:custDataLst>
          </p:nvPr>
        </p:nvCxnSpPr>
        <p:spPr bwMode="auto">
          <a:xfrm rot="16200000" flipV="1">
            <a:off x="5712223" y="4022452"/>
            <a:ext cx="714374" cy="546894"/>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pic>
        <p:nvPicPr>
          <p:cNvPr id="72" name="Picture 56" descr="pbb-pbt-plsb_ip-aware_corp_red"/>
          <p:cNvPicPr>
            <a:picLocks noChangeAspect="1" noChangeArrowheads="1"/>
          </p:cNvPicPr>
          <p:nvPr/>
        </p:nvPicPr>
        <p:blipFill>
          <a:blip r:embed="rId20" cstate="print"/>
          <a:srcRect/>
          <a:stretch>
            <a:fillRect/>
          </a:stretch>
        </p:blipFill>
        <p:spPr bwMode="auto">
          <a:xfrm>
            <a:off x="5472113" y="3933056"/>
            <a:ext cx="539750" cy="587375"/>
          </a:xfrm>
          <a:prstGeom prst="rect">
            <a:avLst/>
          </a:prstGeom>
          <a:noFill/>
          <a:ln w="9525">
            <a:noFill/>
            <a:miter lim="800000"/>
            <a:headEnd/>
            <a:tailEnd/>
          </a:ln>
        </p:spPr>
      </p:pic>
      <p:cxnSp>
        <p:nvCxnSpPr>
          <p:cNvPr id="73" name="Shape 63"/>
          <p:cNvCxnSpPr>
            <a:stCxn id="66" idx="0"/>
            <a:endCxn id="30" idx="3"/>
          </p:cNvCxnSpPr>
          <p:nvPr>
            <p:custDataLst>
              <p:tags r:id="rId14"/>
            </p:custDataLst>
          </p:nvPr>
        </p:nvCxnSpPr>
        <p:spPr bwMode="auto">
          <a:xfrm rot="16200000" flipV="1">
            <a:off x="6074173" y="3660502"/>
            <a:ext cx="785812" cy="1342231"/>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cxnSp>
        <p:nvCxnSpPr>
          <p:cNvPr id="74" name="Shape 63"/>
          <p:cNvCxnSpPr>
            <a:stCxn id="69" idx="0"/>
            <a:endCxn id="72" idx="3"/>
          </p:cNvCxnSpPr>
          <p:nvPr>
            <p:custDataLst>
              <p:tags r:id="rId15"/>
            </p:custDataLst>
          </p:nvPr>
        </p:nvCxnSpPr>
        <p:spPr bwMode="auto">
          <a:xfrm rot="16200000" flipV="1">
            <a:off x="5964189" y="4274418"/>
            <a:ext cx="858142" cy="762794"/>
          </a:xfrm>
          <a:prstGeom prst="curvedConnector2">
            <a:avLst/>
          </a:prstGeom>
          <a:noFill/>
          <a:ln w="25400" cap="flat" cmpd="sng" algn="ctr">
            <a:solidFill>
              <a:srgbClr val="C00000"/>
            </a:solidFill>
            <a:prstDash val="solid"/>
            <a:headEnd type="none" w="med" len="med"/>
            <a:tailEnd type="none" w="med" len="med"/>
          </a:ln>
          <a:effectLst>
            <a:outerShdw blurRad="40000" dist="20000" dir="5400000" rotWithShape="0">
              <a:srgbClr val="000000">
                <a:alpha val="38000"/>
              </a:srgbClr>
            </a:outerShdw>
          </a:effectLst>
        </p:spPr>
      </p:cxnSp>
      <p:grpSp>
        <p:nvGrpSpPr>
          <p:cNvPr id="79" name="Group 90"/>
          <p:cNvGrpSpPr>
            <a:grpSpLocks/>
          </p:cNvGrpSpPr>
          <p:nvPr/>
        </p:nvGrpSpPr>
        <p:grpSpPr bwMode="auto">
          <a:xfrm>
            <a:off x="3962400" y="5589240"/>
            <a:ext cx="1219200" cy="990600"/>
            <a:chOff x="3120" y="576"/>
            <a:chExt cx="816" cy="732"/>
          </a:xfrm>
        </p:grpSpPr>
        <p:pic>
          <p:nvPicPr>
            <p:cNvPr id="80" name="Picture 36"/>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3120" y="576"/>
              <a:ext cx="816" cy="732"/>
            </a:xfrm>
            <a:prstGeom prst="rect">
              <a:avLst/>
            </a:prstGeom>
            <a:noFill/>
            <a:ln w="9525">
              <a:noFill/>
              <a:miter lim="800000"/>
              <a:headEnd/>
              <a:tailEnd/>
            </a:ln>
          </p:spPr>
        </p:pic>
        <p:pic>
          <p:nvPicPr>
            <p:cNvPr id="81" name="Picture 37"/>
            <p:cNvPicPr>
              <a:picLocks noChangeAspect="1" noChangeArrowheads="1"/>
            </p:cNvPicPr>
            <p:nvPr/>
          </p:nvPicPr>
          <p:blipFill>
            <a:blip r:embed="rId24" cstate="print"/>
            <a:srcRect/>
            <a:stretch>
              <a:fillRect/>
            </a:stretch>
          </p:blipFill>
          <p:spPr bwMode="auto">
            <a:xfrm>
              <a:off x="3195" y="644"/>
              <a:ext cx="627" cy="447"/>
            </a:xfrm>
            <a:prstGeom prst="rect">
              <a:avLst/>
            </a:prstGeom>
            <a:noFill/>
            <a:ln w="9525" algn="ctr">
              <a:noFill/>
              <a:miter lim="800000"/>
              <a:headEnd/>
              <a:tailEnd/>
            </a:ln>
          </p:spPr>
        </p:pic>
        <p:pic>
          <p:nvPicPr>
            <p:cNvPr id="82" name="Picture 38"/>
            <p:cNvPicPr>
              <a:picLocks noChangeAspect="1" noChangeArrowheads="1"/>
            </p:cNvPicPr>
            <p:nvPr/>
          </p:nvPicPr>
          <p:blipFill>
            <a:blip r:embed="rId25" cstate="print"/>
            <a:srcRect/>
            <a:stretch>
              <a:fillRect/>
            </a:stretch>
          </p:blipFill>
          <p:spPr bwMode="auto">
            <a:xfrm>
              <a:off x="3383" y="673"/>
              <a:ext cx="425" cy="329"/>
            </a:xfrm>
            <a:prstGeom prst="rect">
              <a:avLst/>
            </a:prstGeom>
            <a:noFill/>
            <a:ln w="28575">
              <a:noFill/>
              <a:miter lim="800000"/>
              <a:headEnd/>
              <a:tailEnd/>
            </a:ln>
          </p:spPr>
        </p:pic>
      </p:grpSp>
      <p:pic>
        <p:nvPicPr>
          <p:cNvPr id="83" name="Picture 2" descr="C:\DOCUME~1\turnerr\LOCALS~1\Temp\SNAGHTML24ff746.PNG"/>
          <p:cNvPicPr>
            <a:picLocks noChangeAspect="1" noChangeArrowheads="1"/>
          </p:cNvPicPr>
          <p:nvPr/>
        </p:nvPicPr>
        <p:blipFill>
          <a:blip r:embed="rId26" cstate="print"/>
          <a:srcRect/>
          <a:stretch>
            <a:fillRect/>
          </a:stretch>
        </p:blipFill>
        <p:spPr bwMode="auto">
          <a:xfrm>
            <a:off x="7740352" y="5301208"/>
            <a:ext cx="936104" cy="936104"/>
          </a:xfrm>
          <a:prstGeom prst="rect">
            <a:avLst/>
          </a:prstGeom>
          <a:noFill/>
        </p:spPr>
      </p:pic>
      <p:sp>
        <p:nvSpPr>
          <p:cNvPr id="84" name="Shape 83"/>
          <p:cNvSpPr/>
          <p:nvPr/>
        </p:nvSpPr>
        <p:spPr>
          <a:xfrm rot="2137850" flipH="1" flipV="1">
            <a:off x="5470436" y="5191532"/>
            <a:ext cx="1920240" cy="1920240"/>
          </a:xfrm>
          <a:prstGeom prst="swooshArrow">
            <a:avLst>
              <a:gd name="adj1" fmla="val 25000"/>
              <a:gd name="adj2" fmla="val 25000"/>
            </a:avLst>
          </a:prstGeom>
          <a:solidFill>
            <a:srgbClr val="B7E349">
              <a:alpha val="50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a:solidFill>
                <a:srgbClr val="323232">
                  <a:hueOff val="0"/>
                  <a:satOff val="0"/>
                  <a:lumOff val="0"/>
                  <a:alphaOff val="0"/>
                </a:srgbClr>
              </a:solidFill>
            </a:endParaRPr>
          </a:p>
        </p:txBody>
      </p:sp>
      <p:sp>
        <p:nvSpPr>
          <p:cNvPr id="85" name="Rectangle 20"/>
          <p:cNvSpPr>
            <a:spLocks noChangeArrowheads="1"/>
          </p:cNvSpPr>
          <p:nvPr/>
        </p:nvSpPr>
        <p:spPr bwMode="auto">
          <a:xfrm rot="10800000" flipV="1">
            <a:off x="5795962" y="1988840"/>
            <a:ext cx="2879726" cy="1008112"/>
          </a:xfrm>
          <a:prstGeom prst="rect">
            <a:avLst/>
          </a:prstGeom>
          <a:gradFill flip="none" rotWithShape="1">
            <a:gsLst>
              <a:gs pos="0">
                <a:srgbClr val="DDDDDD"/>
              </a:gs>
              <a:gs pos="100000">
                <a:srgbClr val="DDDDDD">
                  <a:gamma/>
                  <a:tint val="41176"/>
                  <a:invGamma/>
                  <a:alpha val="0"/>
                </a:srgbClr>
              </a:gs>
            </a:gsLst>
            <a:lin ang="16200000" scaled="1"/>
            <a:tileRect/>
          </a:gradFill>
          <a:ln w="9525">
            <a:noFill/>
            <a:miter lim="800000"/>
            <a:headEnd/>
            <a:tailEnd/>
          </a:ln>
          <a:effectLst/>
        </p:spPr>
        <p:txBody>
          <a:bodyPr wrap="square" anchor="ctr"/>
          <a:lstStyle/>
          <a:p>
            <a:pPr>
              <a:defRPr/>
            </a:pPr>
            <a:r>
              <a:rPr lang="en-GB" sz="1400" kern="0" dirty="0" smtClean="0">
                <a:solidFill>
                  <a:srgbClr val="323232"/>
                </a:solidFill>
              </a:rPr>
              <a:t>Server provisioning can automatically drive Network provisioning – dramatically improving time-to-service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par>
                                <p:cTn id="10" presetID="53" presetClass="entr" presetSubtype="16"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par>
                          <p:cTn id="15" fill="hold">
                            <p:stCondLst>
                              <p:cond delay="500"/>
                            </p:stCondLst>
                            <p:childTnLst>
                              <p:par>
                                <p:cTn id="16" presetID="22" presetClass="entr" presetSubtype="2" fill="hold" grpId="1"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right)">
                                      <p:cBhvr>
                                        <p:cTn id="18" dur="500"/>
                                        <p:tgtEl>
                                          <p:spTgt spid="84"/>
                                        </p:tgtEl>
                                      </p:cBhvr>
                                    </p:animEffect>
                                  </p:childTnLst>
                                </p:cTn>
                              </p:par>
                            </p:childTnLst>
                          </p:cTn>
                        </p:par>
                        <p:par>
                          <p:cTn id="19" fill="hold">
                            <p:stCondLst>
                              <p:cond delay="1000"/>
                            </p:stCondLst>
                            <p:childTnLst>
                              <p:par>
                                <p:cTn id="20" presetID="22" presetClass="entr" presetSubtype="4" fill="hold" grpId="0" nodeType="after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cTn>
                              </p:par>
                              <p:par>
                                <p:cTn id="23" presetID="22" presetClass="entr" presetSubtype="4" fill="hold" grpId="0" nodeType="withEffect">
                                  <p:stCondLst>
                                    <p:cond delay="100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1000"/>
                                        <p:tgtEl>
                                          <p:spTgt spid="25"/>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3500"/>
                            </p:stCondLst>
                            <p:childTnLst>
                              <p:par>
                                <p:cTn id="33" presetID="22" presetClass="entr" presetSubtype="8" fill="hold" grpId="1"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1" animBg="1"/>
      <p:bldP spid="28" grpId="0" animBg="1"/>
      <p:bldP spid="84" grpId="1" animBg="1"/>
      <p:bldP spid="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Fabio\Desktop\avaya\Avaya N+I\200544895-001.png"/>
          <p:cNvPicPr>
            <a:picLocks noChangeAspect="1" noChangeArrowheads="1"/>
          </p:cNvPicPr>
          <p:nvPr/>
        </p:nvPicPr>
        <p:blipFill>
          <a:blip r:embed="rId3" cstate="print"/>
          <a:stretch>
            <a:fillRect/>
          </a:stretch>
        </p:blipFill>
        <p:spPr bwMode="auto">
          <a:xfrm>
            <a:off x="457200" y="1412875"/>
            <a:ext cx="8219416" cy="4759325"/>
          </a:xfrm>
          <a:prstGeom prst="rect">
            <a:avLst/>
          </a:prstGeom>
          <a:noFill/>
          <a:ln w="9525">
            <a:noFill/>
            <a:miter lim="800000"/>
            <a:headEnd/>
            <a:tailEnd/>
          </a:ln>
        </p:spPr>
      </p:pic>
      <p:sp>
        <p:nvSpPr>
          <p:cNvPr id="2" name="Title 1"/>
          <p:cNvSpPr>
            <a:spLocks noGrp="1"/>
          </p:cNvSpPr>
          <p:nvPr>
            <p:ph type="title"/>
          </p:nvPr>
        </p:nvSpPr>
        <p:spPr>
          <a:xfrm>
            <a:off x="457200" y="434715"/>
            <a:ext cx="8229600" cy="833698"/>
          </a:xfrm>
        </p:spPr>
        <p:txBody>
          <a:bodyPr/>
          <a:lstStyle/>
          <a:p>
            <a:r>
              <a:rPr lang="en-US" dirty="0" smtClean="0"/>
              <a:t>Agenda</a:t>
            </a:r>
            <a:endParaRPr lang="en-US" dirty="0"/>
          </a:p>
        </p:txBody>
      </p:sp>
      <p:sp>
        <p:nvSpPr>
          <p:cNvPr id="8" name="AutoShape 25"/>
          <p:cNvSpPr>
            <a:spLocks noChangeArrowheads="1"/>
          </p:cNvSpPr>
          <p:nvPr/>
        </p:nvSpPr>
        <p:spPr bwMode="auto">
          <a:xfrm>
            <a:off x="755649" y="2492960"/>
            <a:ext cx="8136831" cy="576000"/>
          </a:xfrm>
          <a:prstGeom prst="roundRect">
            <a:avLst>
              <a:gd name="adj" fmla="val 50000"/>
            </a:avLst>
          </a:prstGeom>
          <a:gradFill rotWithShape="1">
            <a:gsLst>
              <a:gs pos="0">
                <a:srgbClr val="98050E">
                  <a:alpha val="25000"/>
                </a:srgbClr>
              </a:gs>
              <a:gs pos="100000">
                <a:srgbClr val="DDDDDD">
                  <a:alpha val="0"/>
                </a:srgbClr>
              </a:gs>
            </a:gsLst>
            <a:lin ang="0" scaled="1"/>
          </a:gradFill>
          <a:ln w="28575">
            <a:noFill/>
            <a:round/>
            <a:headEnd/>
            <a:tailEnd/>
          </a:ln>
          <a:effectLst>
            <a:outerShdw blurRad="63500" dist="38100" dir="2700000" algn="tl" rotWithShape="0">
              <a:srgbClr val="000000">
                <a:alpha val="39999"/>
              </a:srgbClr>
            </a:outerShdw>
          </a:effectLst>
        </p:spPr>
        <p:txBody>
          <a:bodyPr lIns="548640" tIns="91440" rIns="182880" bIns="91440" anchor="ctr"/>
          <a:lstStyle/>
          <a:p>
            <a:pPr eaLnBrk="0" hangingPunct="0">
              <a:spcBef>
                <a:spcPct val="20000"/>
              </a:spcBef>
              <a:buClr>
                <a:srgbClr val="5C5C5C"/>
              </a:buClr>
              <a:buSzPct val="100000"/>
              <a:defRPr/>
            </a:pPr>
            <a:endParaRPr lang="en-US" sz="2000" b="0" dirty="0">
              <a:solidFill>
                <a:srgbClr val="FFFFFF"/>
              </a:solidFill>
              <a:effectLst>
                <a:outerShdw blurRad="38100" dist="38100" dir="2700000" algn="tl">
                  <a:srgbClr val="000000">
                    <a:alpha val="43137"/>
                  </a:srgbClr>
                </a:outerShdw>
              </a:effectLst>
              <a:cs typeface="Arial" charset="0"/>
            </a:endParaRPr>
          </a:p>
        </p:txBody>
      </p:sp>
      <p:sp>
        <p:nvSpPr>
          <p:cNvPr id="9" name="Oval 26"/>
          <p:cNvSpPr>
            <a:spLocks noChangeArrowheads="1"/>
          </p:cNvSpPr>
          <p:nvPr/>
        </p:nvSpPr>
        <p:spPr bwMode="auto">
          <a:xfrm>
            <a:off x="814129" y="2578165"/>
            <a:ext cx="373495" cy="409575"/>
          </a:xfrm>
          <a:prstGeom prst="ellipse">
            <a:avLst/>
          </a:prstGeom>
          <a:solidFill>
            <a:schemeClr val="bg1"/>
          </a:solidFill>
          <a:ln w="19050">
            <a:noFill/>
            <a:round/>
            <a:headEnd/>
            <a:tailEnd/>
          </a:ln>
        </p:spPr>
        <p:txBody>
          <a:bodyPr lIns="0" tIns="0" rIns="0" bIns="0" anchor="ctr" anchorCtr="1"/>
          <a:lstStyle/>
          <a:p>
            <a:pPr algn="ctr" eaLnBrk="0" hangingPunct="0">
              <a:spcBef>
                <a:spcPct val="50000"/>
              </a:spcBef>
            </a:pPr>
            <a:r>
              <a:rPr lang="en-US" sz="2000" b="0">
                <a:solidFill>
                  <a:srgbClr val="610206"/>
                </a:solidFill>
                <a:cs typeface="Arial" charset="0"/>
              </a:rPr>
              <a:t>2</a:t>
            </a:r>
          </a:p>
        </p:txBody>
      </p:sp>
      <p:sp>
        <p:nvSpPr>
          <p:cNvPr id="10" name="TextBox 26"/>
          <p:cNvSpPr txBox="1">
            <a:spLocks noChangeArrowheads="1"/>
          </p:cNvSpPr>
          <p:nvPr/>
        </p:nvSpPr>
        <p:spPr bwMode="auto">
          <a:xfrm>
            <a:off x="1249330" y="2576578"/>
            <a:ext cx="7426358" cy="400110"/>
          </a:xfrm>
          <a:prstGeom prst="rect">
            <a:avLst/>
          </a:prstGeom>
          <a:noFill/>
          <a:ln w="9525">
            <a:noFill/>
            <a:miter lim="800000"/>
            <a:headEnd/>
            <a:tailEnd/>
          </a:ln>
        </p:spPr>
        <p:txBody>
          <a:bodyPr wrap="square">
            <a:spAutoFit/>
          </a:bodyPr>
          <a:lstStyle/>
          <a:p>
            <a:pPr eaLnBrk="0" hangingPunct="0">
              <a:spcBef>
                <a:spcPct val="20000"/>
              </a:spcBef>
              <a:buClr>
                <a:schemeClr val="tx2"/>
              </a:buClr>
              <a:buSzPct val="100000"/>
            </a:pPr>
            <a:r>
              <a:rPr lang="en-US" sz="2000" dirty="0" smtClean="0">
                <a:solidFill>
                  <a:srgbClr val="610206"/>
                </a:solidFill>
                <a:cs typeface="Arial" charset="0"/>
              </a:rPr>
              <a:t>Avaya VENA: Delivering Valuable Differentiation</a:t>
            </a:r>
            <a:endParaRPr lang="en-US" sz="2000" dirty="0">
              <a:solidFill>
                <a:srgbClr val="610206"/>
              </a:solidFill>
              <a:cs typeface="Arial" charset="0"/>
            </a:endParaRPr>
          </a:p>
        </p:txBody>
      </p:sp>
      <p:sp>
        <p:nvSpPr>
          <p:cNvPr id="12" name="AutoShape 22"/>
          <p:cNvSpPr>
            <a:spLocks noChangeArrowheads="1"/>
          </p:cNvSpPr>
          <p:nvPr/>
        </p:nvSpPr>
        <p:spPr bwMode="auto">
          <a:xfrm>
            <a:off x="755650" y="1700808"/>
            <a:ext cx="8136830" cy="576000"/>
          </a:xfrm>
          <a:prstGeom prst="roundRect">
            <a:avLst>
              <a:gd name="adj" fmla="val 50000"/>
            </a:avLst>
          </a:prstGeom>
          <a:gradFill flip="none" rotWithShape="1">
            <a:gsLst>
              <a:gs pos="0">
                <a:srgbClr val="98050E">
                  <a:alpha val="25000"/>
                </a:srgbClr>
              </a:gs>
              <a:gs pos="100000">
                <a:srgbClr val="DDDDDD">
                  <a:alpha val="0"/>
                </a:srgbClr>
              </a:gs>
            </a:gsLst>
            <a:lin ang="0" scaled="1"/>
            <a:tileRect/>
          </a:gradFill>
          <a:ln w="28575">
            <a:noFill/>
            <a:round/>
            <a:headEnd/>
            <a:tailEnd/>
          </a:ln>
          <a:effectLst>
            <a:outerShdw blurRad="63500" dist="38100" dir="2700000" algn="tl" rotWithShape="0">
              <a:srgbClr val="000000">
                <a:alpha val="39999"/>
              </a:srgbClr>
            </a:outerShdw>
          </a:effectLst>
        </p:spPr>
        <p:txBody>
          <a:bodyPr lIns="548640" tIns="91440" rIns="182880" bIns="91440" anchor="ctr"/>
          <a:lstStyle/>
          <a:p>
            <a:pPr eaLnBrk="0" hangingPunct="0">
              <a:spcBef>
                <a:spcPct val="20000"/>
              </a:spcBef>
              <a:buClr>
                <a:srgbClr val="5C5C5C"/>
              </a:buClr>
              <a:buSzPct val="100000"/>
              <a:defRPr/>
            </a:pPr>
            <a:endParaRPr lang="en-US" sz="2000" b="0" dirty="0">
              <a:solidFill>
                <a:srgbClr val="FFFFFF"/>
              </a:solidFill>
              <a:effectLst>
                <a:outerShdw blurRad="38100" dist="38100" dir="2700000" algn="tl">
                  <a:srgbClr val="000000">
                    <a:alpha val="43137"/>
                  </a:srgbClr>
                </a:outerShdw>
              </a:effectLst>
              <a:cs typeface="Arial" charset="0"/>
            </a:endParaRPr>
          </a:p>
        </p:txBody>
      </p:sp>
      <p:sp>
        <p:nvSpPr>
          <p:cNvPr id="13" name="Oval 23"/>
          <p:cNvSpPr>
            <a:spLocks noChangeArrowheads="1"/>
          </p:cNvSpPr>
          <p:nvPr/>
        </p:nvSpPr>
        <p:spPr bwMode="auto">
          <a:xfrm>
            <a:off x="814090" y="1777009"/>
            <a:ext cx="373363" cy="409575"/>
          </a:xfrm>
          <a:prstGeom prst="ellipse">
            <a:avLst/>
          </a:prstGeom>
          <a:solidFill>
            <a:schemeClr val="bg1"/>
          </a:solidFill>
          <a:ln w="19050">
            <a:noFill/>
            <a:round/>
            <a:headEnd/>
            <a:tailEnd/>
          </a:ln>
        </p:spPr>
        <p:txBody>
          <a:bodyPr lIns="0" tIns="0" rIns="0" bIns="0" anchor="ctr" anchorCtr="1"/>
          <a:lstStyle/>
          <a:p>
            <a:pPr algn="ctr" eaLnBrk="0" hangingPunct="0">
              <a:spcBef>
                <a:spcPct val="50000"/>
              </a:spcBef>
            </a:pPr>
            <a:r>
              <a:rPr lang="en-US" sz="2000" b="0">
                <a:solidFill>
                  <a:srgbClr val="610206"/>
                </a:solidFill>
                <a:cs typeface="Arial" charset="0"/>
              </a:rPr>
              <a:t>1</a:t>
            </a:r>
          </a:p>
        </p:txBody>
      </p:sp>
      <p:sp>
        <p:nvSpPr>
          <p:cNvPr id="14" name="TextBox 35"/>
          <p:cNvSpPr txBox="1">
            <a:spLocks noChangeArrowheads="1"/>
          </p:cNvSpPr>
          <p:nvPr/>
        </p:nvSpPr>
        <p:spPr bwMode="auto">
          <a:xfrm>
            <a:off x="1249336" y="1788122"/>
            <a:ext cx="7426351" cy="396875"/>
          </a:xfrm>
          <a:prstGeom prst="rect">
            <a:avLst/>
          </a:prstGeom>
          <a:noFill/>
          <a:ln w="9525">
            <a:noFill/>
            <a:miter lim="800000"/>
            <a:headEnd/>
            <a:tailEnd/>
          </a:ln>
        </p:spPr>
        <p:txBody>
          <a:bodyPr wrap="square">
            <a:spAutoFit/>
          </a:bodyPr>
          <a:lstStyle/>
          <a:p>
            <a:pPr eaLnBrk="0" hangingPunct="0">
              <a:spcBef>
                <a:spcPct val="20000"/>
              </a:spcBef>
              <a:buClr>
                <a:schemeClr val="tx2"/>
              </a:buClr>
              <a:buSzPct val="100000"/>
            </a:pPr>
            <a:r>
              <a:rPr lang="en-US" sz="2000" b="0" dirty="0" smtClean="0">
                <a:solidFill>
                  <a:srgbClr val="610206"/>
                </a:solidFill>
                <a:cs typeface="Arial" charset="0"/>
              </a:rPr>
              <a:t>Avaya Networking </a:t>
            </a:r>
            <a:r>
              <a:rPr lang="en-US" sz="2000" b="0" dirty="0">
                <a:solidFill>
                  <a:srgbClr val="610206"/>
                </a:solidFill>
                <a:cs typeface="Arial" charset="0"/>
              </a:rPr>
              <a:t>Vision</a:t>
            </a:r>
          </a:p>
        </p:txBody>
      </p:sp>
      <p:sp>
        <p:nvSpPr>
          <p:cNvPr id="16" name="AutoShape 25"/>
          <p:cNvSpPr>
            <a:spLocks noChangeArrowheads="1"/>
          </p:cNvSpPr>
          <p:nvPr/>
        </p:nvSpPr>
        <p:spPr bwMode="auto">
          <a:xfrm>
            <a:off x="755650" y="3285048"/>
            <a:ext cx="8136830" cy="576000"/>
          </a:xfrm>
          <a:prstGeom prst="roundRect">
            <a:avLst>
              <a:gd name="adj" fmla="val 50000"/>
            </a:avLst>
          </a:prstGeom>
          <a:gradFill rotWithShape="1">
            <a:gsLst>
              <a:gs pos="0">
                <a:srgbClr val="98050E">
                  <a:alpha val="25000"/>
                </a:srgbClr>
              </a:gs>
              <a:gs pos="100000">
                <a:srgbClr val="DDDDDD">
                  <a:alpha val="0"/>
                </a:srgbClr>
              </a:gs>
            </a:gsLst>
            <a:lin ang="0" scaled="1"/>
          </a:gradFill>
          <a:ln w="28575">
            <a:noFill/>
            <a:round/>
            <a:headEnd/>
            <a:tailEnd/>
          </a:ln>
          <a:effectLst>
            <a:outerShdw blurRad="63500" dist="38100" dir="2700000" algn="tl" rotWithShape="0">
              <a:srgbClr val="000000">
                <a:alpha val="39999"/>
              </a:srgbClr>
            </a:outerShdw>
          </a:effectLst>
        </p:spPr>
        <p:txBody>
          <a:bodyPr lIns="548640" tIns="91440" rIns="182880" bIns="91440" anchor="ctr"/>
          <a:lstStyle/>
          <a:p>
            <a:pPr eaLnBrk="0" hangingPunct="0">
              <a:spcBef>
                <a:spcPct val="20000"/>
              </a:spcBef>
              <a:buClr>
                <a:srgbClr val="5C5C5C"/>
              </a:buClr>
              <a:buSzPct val="100000"/>
              <a:defRPr/>
            </a:pPr>
            <a:endParaRPr lang="en-US" sz="2000" b="0" dirty="0">
              <a:solidFill>
                <a:srgbClr val="FFFFFF"/>
              </a:solidFill>
              <a:effectLst>
                <a:outerShdw blurRad="38100" dist="38100" dir="2700000" algn="tl">
                  <a:srgbClr val="000000">
                    <a:alpha val="43137"/>
                  </a:srgbClr>
                </a:outerShdw>
              </a:effectLst>
              <a:cs typeface="Arial" charset="0"/>
            </a:endParaRPr>
          </a:p>
        </p:txBody>
      </p:sp>
      <p:sp>
        <p:nvSpPr>
          <p:cNvPr id="17" name="Oval 26"/>
          <p:cNvSpPr>
            <a:spLocks noChangeArrowheads="1"/>
          </p:cNvSpPr>
          <p:nvPr/>
        </p:nvSpPr>
        <p:spPr bwMode="auto">
          <a:xfrm>
            <a:off x="814129" y="3361249"/>
            <a:ext cx="373495" cy="409575"/>
          </a:xfrm>
          <a:prstGeom prst="ellipse">
            <a:avLst/>
          </a:prstGeom>
          <a:solidFill>
            <a:schemeClr val="bg1"/>
          </a:solidFill>
          <a:ln w="19050">
            <a:noFill/>
            <a:round/>
            <a:headEnd/>
            <a:tailEnd/>
          </a:ln>
        </p:spPr>
        <p:txBody>
          <a:bodyPr lIns="0" tIns="0" rIns="0" bIns="0" anchor="ctr" anchorCtr="1"/>
          <a:lstStyle/>
          <a:p>
            <a:pPr algn="ctr" eaLnBrk="0" hangingPunct="0">
              <a:spcBef>
                <a:spcPct val="50000"/>
              </a:spcBef>
            </a:pPr>
            <a:r>
              <a:rPr lang="en-US" sz="2000" b="0">
                <a:solidFill>
                  <a:srgbClr val="610206"/>
                </a:solidFill>
                <a:cs typeface="Arial" charset="0"/>
              </a:rPr>
              <a:t>3</a:t>
            </a:r>
          </a:p>
        </p:txBody>
      </p:sp>
      <p:sp>
        <p:nvSpPr>
          <p:cNvPr id="18" name="TextBox 26"/>
          <p:cNvSpPr txBox="1">
            <a:spLocks noChangeArrowheads="1"/>
          </p:cNvSpPr>
          <p:nvPr/>
        </p:nvSpPr>
        <p:spPr bwMode="auto">
          <a:xfrm>
            <a:off x="1249330" y="3359662"/>
            <a:ext cx="7426358" cy="400110"/>
          </a:xfrm>
          <a:prstGeom prst="rect">
            <a:avLst/>
          </a:prstGeom>
          <a:noFill/>
          <a:ln w="9525">
            <a:noFill/>
            <a:miter lim="800000"/>
            <a:headEnd/>
            <a:tailEnd/>
          </a:ln>
        </p:spPr>
        <p:txBody>
          <a:bodyPr wrap="square">
            <a:spAutoFit/>
          </a:bodyPr>
          <a:lstStyle/>
          <a:p>
            <a:pPr eaLnBrk="0" hangingPunct="0">
              <a:spcBef>
                <a:spcPct val="20000"/>
              </a:spcBef>
              <a:buClr>
                <a:schemeClr val="tx2"/>
              </a:buClr>
              <a:buSzPct val="100000"/>
            </a:pPr>
            <a:r>
              <a:rPr lang="en-US" sz="2000" b="0" dirty="0" smtClean="0">
                <a:solidFill>
                  <a:srgbClr val="610206"/>
                </a:solidFill>
                <a:cs typeface="Arial" charset="0"/>
              </a:rPr>
              <a:t>Ethernet Switching Portfolio</a:t>
            </a:r>
            <a:endParaRPr lang="en-US" sz="2000" b="0" dirty="0">
              <a:solidFill>
                <a:srgbClr val="610206"/>
              </a:solidFill>
              <a:cs typeface="Arial" charset="0"/>
            </a:endParaRPr>
          </a:p>
        </p:txBody>
      </p:sp>
      <p:sp>
        <p:nvSpPr>
          <p:cNvPr id="20" name="AutoShape 25"/>
          <p:cNvSpPr>
            <a:spLocks noChangeArrowheads="1"/>
          </p:cNvSpPr>
          <p:nvPr/>
        </p:nvSpPr>
        <p:spPr bwMode="auto">
          <a:xfrm>
            <a:off x="755650" y="4077136"/>
            <a:ext cx="8136830" cy="576000"/>
          </a:xfrm>
          <a:prstGeom prst="roundRect">
            <a:avLst>
              <a:gd name="adj" fmla="val 50000"/>
            </a:avLst>
          </a:prstGeom>
          <a:gradFill rotWithShape="1">
            <a:gsLst>
              <a:gs pos="0">
                <a:srgbClr val="98050E">
                  <a:alpha val="25000"/>
                </a:srgbClr>
              </a:gs>
              <a:gs pos="100000">
                <a:srgbClr val="DDDDDD">
                  <a:alpha val="0"/>
                </a:srgbClr>
              </a:gs>
            </a:gsLst>
            <a:lin ang="0" scaled="1"/>
          </a:gradFill>
          <a:ln w="28575">
            <a:noFill/>
            <a:round/>
            <a:headEnd/>
            <a:tailEnd/>
          </a:ln>
          <a:effectLst>
            <a:outerShdw blurRad="63500" dist="38100" dir="2700000" algn="tl" rotWithShape="0">
              <a:srgbClr val="000000">
                <a:alpha val="39999"/>
              </a:srgbClr>
            </a:outerShdw>
          </a:effectLst>
        </p:spPr>
        <p:txBody>
          <a:bodyPr lIns="548640" tIns="91440" rIns="182880" bIns="91440" anchor="ctr"/>
          <a:lstStyle/>
          <a:p>
            <a:pPr eaLnBrk="0" hangingPunct="0">
              <a:spcBef>
                <a:spcPct val="20000"/>
              </a:spcBef>
              <a:buClr>
                <a:srgbClr val="5C5C5C"/>
              </a:buClr>
              <a:buSzPct val="100000"/>
              <a:defRPr/>
            </a:pPr>
            <a:endParaRPr lang="en-US" sz="2000" b="0" dirty="0">
              <a:solidFill>
                <a:srgbClr val="FFFFFF"/>
              </a:solidFill>
              <a:effectLst>
                <a:outerShdw blurRad="38100" dist="38100" dir="2700000" algn="tl">
                  <a:srgbClr val="000000">
                    <a:alpha val="43137"/>
                  </a:srgbClr>
                </a:outerShdw>
              </a:effectLst>
              <a:cs typeface="Arial" charset="0"/>
            </a:endParaRPr>
          </a:p>
        </p:txBody>
      </p:sp>
      <p:sp>
        <p:nvSpPr>
          <p:cNvPr id="21" name="Oval 26"/>
          <p:cNvSpPr>
            <a:spLocks noChangeArrowheads="1"/>
          </p:cNvSpPr>
          <p:nvPr/>
        </p:nvSpPr>
        <p:spPr bwMode="auto">
          <a:xfrm>
            <a:off x="814129" y="4153337"/>
            <a:ext cx="373495" cy="409575"/>
          </a:xfrm>
          <a:prstGeom prst="ellipse">
            <a:avLst/>
          </a:prstGeom>
          <a:solidFill>
            <a:schemeClr val="bg1"/>
          </a:solidFill>
          <a:ln w="19050">
            <a:noFill/>
            <a:round/>
            <a:headEnd/>
            <a:tailEnd/>
          </a:ln>
        </p:spPr>
        <p:txBody>
          <a:bodyPr lIns="0" tIns="0" rIns="0" bIns="0" anchor="ctr" anchorCtr="1"/>
          <a:lstStyle/>
          <a:p>
            <a:pPr algn="ctr" eaLnBrk="0" hangingPunct="0">
              <a:spcBef>
                <a:spcPct val="50000"/>
              </a:spcBef>
            </a:pPr>
            <a:r>
              <a:rPr lang="en-US" sz="2000" b="0">
                <a:solidFill>
                  <a:srgbClr val="610206"/>
                </a:solidFill>
                <a:cs typeface="Arial" charset="0"/>
              </a:rPr>
              <a:t>4</a:t>
            </a:r>
          </a:p>
        </p:txBody>
      </p:sp>
      <p:sp>
        <p:nvSpPr>
          <p:cNvPr id="22" name="TextBox 26"/>
          <p:cNvSpPr txBox="1">
            <a:spLocks noChangeArrowheads="1"/>
          </p:cNvSpPr>
          <p:nvPr/>
        </p:nvSpPr>
        <p:spPr bwMode="auto">
          <a:xfrm>
            <a:off x="1249330" y="4151750"/>
            <a:ext cx="7426358" cy="396875"/>
          </a:xfrm>
          <a:prstGeom prst="rect">
            <a:avLst/>
          </a:prstGeom>
          <a:noFill/>
          <a:ln w="9525">
            <a:noFill/>
            <a:miter lim="800000"/>
            <a:headEnd/>
            <a:tailEnd/>
          </a:ln>
        </p:spPr>
        <p:txBody>
          <a:bodyPr wrap="square">
            <a:spAutoFit/>
          </a:bodyPr>
          <a:lstStyle/>
          <a:p>
            <a:pPr eaLnBrk="0" hangingPunct="0">
              <a:spcBef>
                <a:spcPct val="20000"/>
              </a:spcBef>
              <a:buClr>
                <a:schemeClr val="tx2"/>
              </a:buClr>
              <a:buSzPct val="100000"/>
            </a:pPr>
            <a:r>
              <a:rPr lang="en-US" sz="2000" dirty="0" smtClean="0">
                <a:solidFill>
                  <a:srgbClr val="610206"/>
                </a:solidFill>
                <a:cs typeface="Arial" charset="0"/>
              </a:rPr>
              <a:t>Summary &amp; Value Statements</a:t>
            </a:r>
            <a:endParaRPr lang="en-US" sz="2000" dirty="0">
              <a:solidFill>
                <a:srgbClr val="610206"/>
              </a:solidFill>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130552"/>
            <a:ext cx="6367536" cy="1097280"/>
          </a:xfrm>
        </p:spPr>
        <p:txBody>
          <a:bodyPr/>
          <a:lstStyle/>
          <a:p>
            <a:pPr algn="l"/>
            <a:r>
              <a:rPr lang="en-US" dirty="0" smtClean="0"/>
              <a:t>Avaya</a:t>
            </a:r>
            <a:br>
              <a:rPr lang="en-US" dirty="0" smtClean="0"/>
            </a:br>
            <a:r>
              <a:rPr lang="en-US" dirty="0" smtClean="0"/>
              <a:t>Ethernet Switching Portfolio</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ph idx="1"/>
          </p:nvPr>
        </p:nvSpPr>
        <p:spPr>
          <a:xfrm>
            <a:off x="457200" y="1916112"/>
            <a:ext cx="4114800" cy="4321176"/>
          </a:xfrm>
        </p:spPr>
        <p:txBody>
          <a:bodyPr>
            <a:normAutofit fontScale="92500"/>
          </a:bodyPr>
          <a:lstStyle/>
          <a:p>
            <a:r>
              <a:rPr lang="en-GB" dirty="0" smtClean="0"/>
              <a:t>High-performance plus always-on resiliency</a:t>
            </a:r>
          </a:p>
          <a:p>
            <a:r>
              <a:rPr lang="en-GB" dirty="0" smtClean="0"/>
              <a:t>Enterprise-wide Virtualization strategy</a:t>
            </a:r>
          </a:p>
          <a:p>
            <a:r>
              <a:rPr lang="en-GB" dirty="0" smtClean="0"/>
              <a:t>Pioneering Switch Cluster high-availability solution</a:t>
            </a:r>
          </a:p>
          <a:p>
            <a:r>
              <a:rPr lang="en-GB" dirty="0" smtClean="0"/>
              <a:t>Large Core installed-based</a:t>
            </a:r>
          </a:p>
          <a:p>
            <a:r>
              <a:rPr lang="en-GB" dirty="0" smtClean="0"/>
              <a:t>1</a:t>
            </a:r>
            <a:r>
              <a:rPr lang="en-GB" baseline="30000" dirty="0" smtClean="0"/>
              <a:t>st</a:t>
            </a:r>
            <a:r>
              <a:rPr lang="en-GB" dirty="0" smtClean="0"/>
              <a:t> to break through the Terabit Stackable boundary</a:t>
            </a:r>
          </a:p>
          <a:p>
            <a:r>
              <a:rPr lang="en-GB" dirty="0" smtClean="0"/>
              <a:t>Continuous product evolution</a:t>
            </a:r>
          </a:p>
        </p:txBody>
      </p:sp>
      <p:sp>
        <p:nvSpPr>
          <p:cNvPr id="27" name="AutoShape 25"/>
          <p:cNvSpPr>
            <a:spLocks noChangeArrowheads="1"/>
          </p:cNvSpPr>
          <p:nvPr/>
        </p:nvSpPr>
        <p:spPr bwMode="auto">
          <a:xfrm rot="10800000">
            <a:off x="6690965" y="2493532"/>
            <a:ext cx="1911095" cy="3888218"/>
          </a:xfrm>
          <a:prstGeom prst="roundRect">
            <a:avLst>
              <a:gd name="adj" fmla="val 4598"/>
            </a:avLst>
          </a:prstGeom>
          <a:gradFill flip="none" rotWithShape="1">
            <a:gsLst>
              <a:gs pos="50000">
                <a:schemeClr val="bg1"/>
              </a:gs>
              <a:gs pos="100000">
                <a:srgbClr val="FAA145"/>
              </a:gs>
            </a:gsLst>
            <a:lin ang="10800000" scaled="1"/>
            <a:tileRect/>
          </a:gradFill>
          <a:ln w="9525" cap="flat" cmpd="sng" algn="ctr">
            <a:noFill/>
            <a:prstDash val="solid"/>
            <a:round/>
            <a:headEnd type="none" w="med" len="med"/>
            <a:tailEnd type="none" w="med" len="med"/>
          </a:ln>
          <a:effectLst/>
        </p:spPr>
        <p:txBody>
          <a:bodyPr lIns="0" tIns="0" rIns="0" bIns="0"/>
          <a:lstStyle/>
          <a:p>
            <a:pPr marL="0" marR="0" lvl="0" indent="0" defTabSz="914400" eaLnBrk="0" fontAlgn="auto" latinLnBrk="0" hangingPunct="0">
              <a:lnSpc>
                <a:spcPct val="90000"/>
              </a:lnSpc>
              <a:spcBef>
                <a:spcPts val="0"/>
              </a:spcBef>
              <a:spcAft>
                <a:spcPts val="0"/>
              </a:spcAft>
              <a:buClr>
                <a:srgbClr val="5C5C5C"/>
              </a:buClr>
              <a:buSzPct val="100000"/>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AutoShape 25"/>
          <p:cNvSpPr>
            <a:spLocks noChangeArrowheads="1"/>
          </p:cNvSpPr>
          <p:nvPr/>
        </p:nvSpPr>
        <p:spPr bwMode="auto">
          <a:xfrm>
            <a:off x="4572000" y="4221681"/>
            <a:ext cx="1914372" cy="2159648"/>
          </a:xfrm>
          <a:prstGeom prst="roundRect">
            <a:avLst>
              <a:gd name="adj" fmla="val 4598"/>
            </a:avLst>
          </a:prstGeom>
          <a:gradFill flip="none" rotWithShape="1">
            <a:gsLst>
              <a:gs pos="50000">
                <a:schemeClr val="bg1"/>
              </a:gs>
              <a:gs pos="100000">
                <a:srgbClr val="FAA145"/>
              </a:gs>
            </a:gsLst>
            <a:lin ang="10800000" scaled="1"/>
            <a:tileRect/>
          </a:gradFill>
          <a:ln w="9525" cap="flat" cmpd="sng" algn="ctr">
            <a:noFill/>
            <a:prstDash val="solid"/>
            <a:round/>
            <a:headEnd type="none" w="med" len="med"/>
            <a:tailEnd type="none" w="med" len="med"/>
          </a:ln>
          <a:effectLst/>
        </p:spPr>
        <p:txBody>
          <a:bodyPr lIns="0" tIns="0" rIns="0" bIns="0"/>
          <a:lstStyle/>
          <a:p>
            <a:pPr marL="0" marR="0" lvl="0" indent="0" defTabSz="914400" eaLnBrk="0" fontAlgn="auto" latinLnBrk="0" hangingPunct="0">
              <a:lnSpc>
                <a:spcPct val="90000"/>
              </a:lnSpc>
              <a:spcBef>
                <a:spcPts val="0"/>
              </a:spcBef>
              <a:spcAft>
                <a:spcPts val="0"/>
              </a:spcAft>
              <a:buClr>
                <a:srgbClr val="5C5C5C"/>
              </a:buClr>
              <a:buSzPct val="100000"/>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AutoShape 25"/>
          <p:cNvSpPr>
            <a:spLocks noChangeArrowheads="1"/>
          </p:cNvSpPr>
          <p:nvPr/>
        </p:nvSpPr>
        <p:spPr bwMode="auto">
          <a:xfrm>
            <a:off x="4572754" y="1413368"/>
            <a:ext cx="1921063" cy="2808312"/>
          </a:xfrm>
          <a:prstGeom prst="roundRect">
            <a:avLst>
              <a:gd name="adj" fmla="val 4598"/>
            </a:avLst>
          </a:prstGeom>
          <a:gradFill flip="none" rotWithShape="1">
            <a:gsLst>
              <a:gs pos="50000">
                <a:srgbClr val="7EAEDF">
                  <a:alpha val="0"/>
                </a:srgbClr>
              </a:gs>
              <a:gs pos="100000">
                <a:srgbClr val="7EAEDF"/>
              </a:gs>
            </a:gsLst>
            <a:lin ang="10800000" scaled="1"/>
            <a:tileRect/>
          </a:gradFill>
          <a:ln w="9525" cap="flat" cmpd="sng" algn="ctr">
            <a:noFill/>
            <a:prstDash val="solid"/>
            <a:round/>
            <a:headEnd type="none" w="med" len="med"/>
            <a:tailEnd type="none" w="med" len="med"/>
          </a:ln>
          <a:effectLst/>
        </p:spPr>
        <p:txBody>
          <a:bodyPr lIns="0" tIns="0" rIns="0" bIns="0"/>
          <a:lstStyle/>
          <a:p>
            <a:pPr marL="0" marR="0" lvl="0" indent="0" defTabSz="914400" eaLnBrk="0" fontAlgn="auto" latinLnBrk="0" hangingPunct="0">
              <a:lnSpc>
                <a:spcPct val="90000"/>
              </a:lnSpc>
              <a:spcBef>
                <a:spcPts val="0"/>
              </a:spcBef>
              <a:spcAft>
                <a:spcPts val="0"/>
              </a:spcAft>
              <a:buClr>
                <a:srgbClr val="5C5C5C"/>
              </a:buClr>
              <a:buSzPct val="100000"/>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51" name="Picture 56" descr="2500 - Stack Front [lo-res]"/>
          <p:cNvPicPr>
            <a:picLocks noChangeAspect="1" noChangeArrowheads="1"/>
          </p:cNvPicPr>
          <p:nvPr/>
        </p:nvPicPr>
        <p:blipFill>
          <a:blip r:embed="rId3" cstate="print"/>
          <a:srcRect l="8855" t="33073" r="11394" b="15799"/>
          <a:stretch>
            <a:fillRect/>
          </a:stretch>
        </p:blipFill>
        <p:spPr bwMode="auto">
          <a:xfrm>
            <a:off x="6291858" y="6010821"/>
            <a:ext cx="719137" cy="346075"/>
          </a:xfrm>
          <a:prstGeom prst="rect">
            <a:avLst/>
          </a:prstGeom>
          <a:noFill/>
          <a:ln w="9525">
            <a:noFill/>
            <a:miter lim="800000"/>
            <a:headEnd/>
            <a:tailEnd/>
          </a:ln>
        </p:spPr>
      </p:pic>
      <p:pic>
        <p:nvPicPr>
          <p:cNvPr id="52" name="Picture 58" descr="4500 - Stack Front [lo-res]"/>
          <p:cNvPicPr>
            <a:picLocks noChangeAspect="1" noChangeArrowheads="1"/>
          </p:cNvPicPr>
          <p:nvPr/>
        </p:nvPicPr>
        <p:blipFill>
          <a:blip r:embed="rId4" cstate="print">
            <a:clrChange>
              <a:clrFrom>
                <a:srgbClr val="FFFFFF"/>
              </a:clrFrom>
              <a:clrTo>
                <a:srgbClr val="FFFFFF">
                  <a:alpha val="0"/>
                </a:srgbClr>
              </a:clrTo>
            </a:clrChange>
          </a:blip>
          <a:srcRect l="8066" t="29379" r="8066" b="17020"/>
          <a:stretch>
            <a:fillRect/>
          </a:stretch>
        </p:blipFill>
        <p:spPr bwMode="auto">
          <a:xfrm>
            <a:off x="5867995" y="5362749"/>
            <a:ext cx="1584325" cy="541337"/>
          </a:xfrm>
          <a:prstGeom prst="rect">
            <a:avLst/>
          </a:prstGeom>
          <a:noFill/>
          <a:ln w="9525">
            <a:noFill/>
            <a:miter lim="800000"/>
            <a:headEnd/>
            <a:tailEnd/>
          </a:ln>
        </p:spPr>
      </p:pic>
      <p:pic>
        <p:nvPicPr>
          <p:cNvPr id="53" name="Picture 62" descr="8600 - 8010 &amp; RS Modules Right [lo-res]"/>
          <p:cNvPicPr>
            <a:picLocks noChangeAspect="1" noChangeArrowheads="1"/>
          </p:cNvPicPr>
          <p:nvPr/>
        </p:nvPicPr>
        <p:blipFill>
          <a:blip r:embed="rId5" cstate="print">
            <a:clrChange>
              <a:clrFrom>
                <a:srgbClr val="FFFFFF"/>
              </a:clrFrom>
              <a:clrTo>
                <a:srgbClr val="FFFFFF">
                  <a:alpha val="0"/>
                </a:srgbClr>
              </a:clrTo>
            </a:clrChange>
          </a:blip>
          <a:srcRect l="5830" t="15050" r="2707" b="6143"/>
          <a:stretch>
            <a:fillRect/>
          </a:stretch>
        </p:blipFill>
        <p:spPr bwMode="auto">
          <a:xfrm>
            <a:off x="5879108" y="2485529"/>
            <a:ext cx="1547812" cy="901700"/>
          </a:xfrm>
          <a:prstGeom prst="rect">
            <a:avLst/>
          </a:prstGeom>
          <a:noFill/>
          <a:ln w="9525">
            <a:noFill/>
            <a:miter lim="800000"/>
            <a:headEnd/>
            <a:tailEnd/>
          </a:ln>
        </p:spPr>
      </p:pic>
      <p:pic>
        <p:nvPicPr>
          <p:cNvPr id="54" name="Picture 25" descr="9000 - Avaya VSP 9000 Front [lo-res]"/>
          <p:cNvPicPr>
            <a:picLocks noChangeAspect="1" noChangeArrowheads="1"/>
          </p:cNvPicPr>
          <p:nvPr/>
        </p:nvPicPr>
        <p:blipFill>
          <a:blip r:embed="rId6" cstate="print"/>
          <a:srcRect l="14174" t="6766" r="14679" b="9584"/>
          <a:stretch>
            <a:fillRect/>
          </a:stretch>
        </p:blipFill>
        <p:spPr bwMode="auto">
          <a:xfrm>
            <a:off x="6331545" y="1484784"/>
            <a:ext cx="665163" cy="935038"/>
          </a:xfrm>
          <a:prstGeom prst="rect">
            <a:avLst/>
          </a:prstGeom>
          <a:noFill/>
        </p:spPr>
      </p:pic>
      <p:sp>
        <p:nvSpPr>
          <p:cNvPr id="55" name="AutoShape 25"/>
          <p:cNvSpPr>
            <a:spLocks noChangeArrowheads="1"/>
          </p:cNvSpPr>
          <p:nvPr/>
        </p:nvSpPr>
        <p:spPr bwMode="auto">
          <a:xfrm rot="10800000">
            <a:off x="6661000" y="1412772"/>
            <a:ext cx="1943448" cy="3817020"/>
          </a:xfrm>
          <a:prstGeom prst="roundRect">
            <a:avLst>
              <a:gd name="adj" fmla="val 4598"/>
            </a:avLst>
          </a:prstGeom>
          <a:gradFill flip="none" rotWithShape="1">
            <a:gsLst>
              <a:gs pos="50000">
                <a:srgbClr val="7EAEDF">
                  <a:alpha val="0"/>
                </a:srgbClr>
              </a:gs>
              <a:gs pos="100000">
                <a:srgbClr val="7EAEDF"/>
              </a:gs>
            </a:gsLst>
            <a:lin ang="10800000" scaled="1"/>
            <a:tileRect/>
          </a:gradFill>
          <a:ln w="9525" cap="flat" cmpd="sng" algn="ctr">
            <a:noFill/>
            <a:prstDash val="solid"/>
            <a:round/>
            <a:headEnd type="none" w="med" len="med"/>
            <a:tailEnd type="none" w="med" len="med"/>
          </a:ln>
          <a:effectLst/>
        </p:spPr>
        <p:txBody>
          <a:bodyPr lIns="0" tIns="0" rIns="0" bIns="0"/>
          <a:lstStyle/>
          <a:p>
            <a:pPr marL="0" marR="0" lvl="0" indent="0" defTabSz="914400" eaLnBrk="0" fontAlgn="auto" latinLnBrk="0" hangingPunct="0">
              <a:lnSpc>
                <a:spcPct val="90000"/>
              </a:lnSpc>
              <a:spcBef>
                <a:spcPts val="0"/>
              </a:spcBef>
              <a:spcAft>
                <a:spcPts val="0"/>
              </a:spcAft>
              <a:buClr>
                <a:srgbClr val="5C5C5C"/>
              </a:buClr>
              <a:buSzPct val="100000"/>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Text Box 36"/>
          <p:cNvSpPr txBox="1">
            <a:spLocks noChangeArrowheads="1"/>
          </p:cNvSpPr>
          <p:nvPr/>
        </p:nvSpPr>
        <p:spPr bwMode="auto">
          <a:xfrm rot="16200000">
            <a:off x="3816144" y="5132437"/>
            <a:ext cx="2160071" cy="338554"/>
          </a:xfrm>
          <a:prstGeom prst="rect">
            <a:avLst/>
          </a:prstGeom>
          <a:noFill/>
          <a:ln w="9525">
            <a:noFill/>
            <a:miter lim="800000"/>
            <a:headEnd/>
            <a:tailEnd/>
          </a:ln>
        </p:spPr>
        <p:txBody>
          <a:bodyPr wrap="square" anchor="ctr" anchorCtr="1">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600" b="1" i="0" u="none" strike="noStrike" kern="0" cap="none" spc="0" normalizeH="0" baseline="0" noProof="0" dirty="0">
                <a:ln>
                  <a:noFill/>
                </a:ln>
                <a:solidFill>
                  <a:srgbClr val="610206"/>
                </a:solidFill>
                <a:effectLst/>
                <a:uLnTx/>
                <a:uFillTx/>
                <a:latin typeface="+mn-lt"/>
                <a:cs typeface="Arial" pitchFamily="34" charset="0"/>
              </a:rPr>
              <a:t>Stackable Chassis</a:t>
            </a:r>
          </a:p>
        </p:txBody>
      </p:sp>
      <p:sp>
        <p:nvSpPr>
          <p:cNvPr id="57" name="Text Box 28"/>
          <p:cNvSpPr txBox="1">
            <a:spLocks noChangeArrowheads="1"/>
          </p:cNvSpPr>
          <p:nvPr/>
        </p:nvSpPr>
        <p:spPr bwMode="auto">
          <a:xfrm rot="16200000">
            <a:off x="3491985" y="2648247"/>
            <a:ext cx="2808311" cy="338554"/>
          </a:xfrm>
          <a:prstGeom prst="rect">
            <a:avLst/>
          </a:prstGeom>
          <a:noFill/>
          <a:ln w="9525">
            <a:noFill/>
            <a:miter lim="800000"/>
            <a:headEnd/>
            <a:tailEnd/>
          </a:ln>
        </p:spPr>
        <p:txBody>
          <a:bodyPr wrap="square" anchor="ctr" anchorCtr="1">
            <a:spAutoFit/>
          </a:bodyPr>
          <a:lstStyle/>
          <a:p>
            <a:pPr algn="ctr">
              <a:spcBef>
                <a:spcPct val="50000"/>
              </a:spcBef>
              <a:defRPr/>
            </a:pPr>
            <a:r>
              <a:rPr lang="en-GB" sz="1600" b="1" dirty="0">
                <a:solidFill>
                  <a:srgbClr val="610206"/>
                </a:solidFill>
                <a:latin typeface="+mn-lt"/>
                <a:cs typeface="Arial" pitchFamily="34" charset="0"/>
              </a:rPr>
              <a:t>Modular Chassis</a:t>
            </a:r>
          </a:p>
        </p:txBody>
      </p:sp>
      <p:sp>
        <p:nvSpPr>
          <p:cNvPr id="58" name="Text Box 31"/>
          <p:cNvSpPr txBox="1">
            <a:spLocks noChangeArrowheads="1"/>
          </p:cNvSpPr>
          <p:nvPr/>
        </p:nvSpPr>
        <p:spPr bwMode="auto">
          <a:xfrm rot="5400000">
            <a:off x="7283339" y="2323915"/>
            <a:ext cx="1871616" cy="338554"/>
          </a:xfrm>
          <a:prstGeom prst="rect">
            <a:avLst/>
          </a:prstGeom>
          <a:noFill/>
          <a:ln w="9525">
            <a:noFill/>
            <a:miter lim="800000"/>
            <a:headEnd/>
            <a:tailEnd/>
          </a:ln>
        </p:spPr>
        <p:txBody>
          <a:bodyPr wrap="square" anchor="ctr" anchorCtr="1">
            <a:spAutoFit/>
          </a:bodyPr>
          <a:lstStyle/>
          <a:p>
            <a:pPr algn="ctr">
              <a:spcBef>
                <a:spcPct val="50000"/>
              </a:spcBef>
            </a:pPr>
            <a:r>
              <a:rPr lang="en-GB" sz="1600" b="1" dirty="0">
                <a:solidFill>
                  <a:srgbClr val="610206"/>
                </a:solidFill>
                <a:latin typeface="+mn-lt"/>
                <a:cs typeface="Arial" charset="0"/>
              </a:rPr>
              <a:t>Core</a:t>
            </a:r>
          </a:p>
        </p:txBody>
      </p:sp>
      <p:sp>
        <p:nvSpPr>
          <p:cNvPr id="59" name="Text Box 39"/>
          <p:cNvSpPr txBox="1">
            <a:spLocks noChangeArrowheads="1"/>
          </p:cNvSpPr>
          <p:nvPr/>
        </p:nvSpPr>
        <p:spPr bwMode="auto">
          <a:xfrm rot="5400000">
            <a:off x="7354753" y="5060220"/>
            <a:ext cx="1728786" cy="338554"/>
          </a:xfrm>
          <a:prstGeom prst="rect">
            <a:avLst/>
          </a:prstGeom>
          <a:noFill/>
          <a:ln w="9525">
            <a:noFill/>
            <a:miter lim="800000"/>
            <a:headEnd/>
            <a:tailEnd/>
          </a:ln>
        </p:spPr>
        <p:txBody>
          <a:bodyPr wrap="square" anchor="ctr" anchorCtr="1">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600" b="1" i="0" u="none" strike="noStrike" kern="0" cap="none" spc="0" normalizeH="0" baseline="0" noProof="0" dirty="0">
                <a:ln>
                  <a:noFill/>
                </a:ln>
                <a:solidFill>
                  <a:srgbClr val="610206"/>
                </a:solidFill>
                <a:effectLst/>
                <a:uLnTx/>
                <a:uFillTx/>
                <a:latin typeface="+mn-lt"/>
                <a:cs typeface="Arial" pitchFamily="34" charset="0"/>
              </a:rPr>
              <a:t>Access</a:t>
            </a:r>
          </a:p>
        </p:txBody>
      </p:sp>
      <p:pic>
        <p:nvPicPr>
          <p:cNvPr id="60" name="Picture 61" descr="8306right-LR"/>
          <p:cNvPicPr>
            <a:picLocks noChangeAspect="1" noChangeArrowheads="1"/>
          </p:cNvPicPr>
          <p:nvPr/>
        </p:nvPicPr>
        <p:blipFill>
          <a:blip r:embed="rId7" cstate="print">
            <a:clrChange>
              <a:clrFrom>
                <a:srgbClr val="FFFFFF"/>
              </a:clrFrom>
              <a:clrTo>
                <a:srgbClr val="FFFFFF">
                  <a:alpha val="0"/>
                </a:srgbClr>
              </a:clrTo>
            </a:clrChange>
          </a:blip>
          <a:srcRect l="15540" t="28105" r="20567" b="14819"/>
          <a:stretch>
            <a:fillRect/>
          </a:stretch>
        </p:blipFill>
        <p:spPr bwMode="auto">
          <a:xfrm>
            <a:off x="6156920" y="3421633"/>
            <a:ext cx="989013" cy="788988"/>
          </a:xfrm>
          <a:prstGeom prst="rect">
            <a:avLst/>
          </a:prstGeom>
          <a:noFill/>
          <a:ln w="9525">
            <a:noFill/>
            <a:miter lim="800000"/>
            <a:headEnd/>
            <a:tailEnd/>
          </a:ln>
        </p:spPr>
      </p:pic>
      <p:grpSp>
        <p:nvGrpSpPr>
          <p:cNvPr id="61" name="Group 60"/>
          <p:cNvGrpSpPr>
            <a:grpSpLocks/>
          </p:cNvGrpSpPr>
          <p:nvPr/>
        </p:nvGrpSpPr>
        <p:grpSpPr bwMode="auto">
          <a:xfrm>
            <a:off x="5867995" y="4642669"/>
            <a:ext cx="1584325" cy="622300"/>
            <a:chOff x="1519" y="3582"/>
            <a:chExt cx="998" cy="392"/>
          </a:xfrm>
        </p:grpSpPr>
        <p:pic>
          <p:nvPicPr>
            <p:cNvPr id="62" name="Picture 18" descr="5500 - Mixed Stack Front [hi-res]"/>
            <p:cNvPicPr>
              <a:picLocks noChangeAspect="1" noChangeArrowheads="1"/>
            </p:cNvPicPr>
            <p:nvPr/>
          </p:nvPicPr>
          <p:blipFill>
            <a:blip r:embed="rId8" cstate="print"/>
            <a:srcRect l="11168" t="19727" r="10541" b="18425"/>
            <a:stretch>
              <a:fillRect/>
            </a:stretch>
          </p:blipFill>
          <p:spPr bwMode="auto">
            <a:xfrm>
              <a:off x="1519" y="3748"/>
              <a:ext cx="453" cy="226"/>
            </a:xfrm>
            <a:prstGeom prst="rect">
              <a:avLst/>
            </a:prstGeom>
            <a:noFill/>
            <a:ln w="9525">
              <a:noFill/>
              <a:miter lim="800000"/>
              <a:headEnd/>
              <a:tailEnd/>
            </a:ln>
          </p:spPr>
        </p:pic>
        <p:pic>
          <p:nvPicPr>
            <p:cNvPr id="63" name="Picture 59" descr="5000 - 5600 Stack Right [lo-res]"/>
            <p:cNvPicPr>
              <a:picLocks noChangeAspect="1" noChangeArrowheads="1"/>
            </p:cNvPicPr>
            <p:nvPr/>
          </p:nvPicPr>
          <p:blipFill>
            <a:blip r:embed="rId9" cstate="print"/>
            <a:srcRect l="14778" t="20050" r="11394" b="11409"/>
            <a:stretch>
              <a:fillRect/>
            </a:stretch>
          </p:blipFill>
          <p:spPr bwMode="auto">
            <a:xfrm>
              <a:off x="1973" y="3582"/>
              <a:ext cx="544" cy="392"/>
            </a:xfrm>
            <a:prstGeom prst="rect">
              <a:avLst/>
            </a:prstGeom>
            <a:noFill/>
            <a:ln w="9525">
              <a:noFill/>
              <a:miter lim="800000"/>
              <a:headEnd/>
              <a:tailEnd/>
            </a:ln>
          </p:spPr>
        </p:pic>
      </p:grpSp>
      <p:pic>
        <p:nvPicPr>
          <p:cNvPr id="64" name="Picture 63" descr="7000 - 7024XLS Front.JPG"/>
          <p:cNvPicPr>
            <a:picLocks noChangeAspect="1"/>
          </p:cNvPicPr>
          <p:nvPr/>
        </p:nvPicPr>
        <p:blipFill>
          <a:blip r:embed="rId10" cstate="print"/>
          <a:srcRect l="11938" t="34250" r="13251" b="36219"/>
          <a:stretch>
            <a:fillRect/>
          </a:stretch>
        </p:blipFill>
        <p:spPr>
          <a:xfrm>
            <a:off x="6134348" y="4282629"/>
            <a:ext cx="1008112" cy="265292"/>
          </a:xfrm>
          <a:prstGeom prst="rect">
            <a:avLst/>
          </a:prstGeom>
        </p:spPr>
      </p:pic>
      <p:sp>
        <p:nvSpPr>
          <p:cNvPr id="31" name="Title 30"/>
          <p:cNvSpPr>
            <a:spLocks noGrp="1"/>
          </p:cNvSpPr>
          <p:nvPr>
            <p:ph type="title"/>
          </p:nvPr>
        </p:nvSpPr>
        <p:spPr/>
        <p:txBody>
          <a:bodyPr/>
          <a:lstStyle/>
          <a:p>
            <a:pPr lvl="0"/>
            <a:r>
              <a:rPr lang="en-US" kern="0" dirty="0" smtClean="0">
                <a:solidFill>
                  <a:srgbClr val="323232"/>
                </a:solidFill>
              </a:rPr>
              <a:t>Ethernet Switching Portfolio</a:t>
            </a:r>
            <a:endParaRPr lang="en-GB" dirty="0"/>
          </a:p>
        </p:txBody>
      </p:sp>
      <p:sp>
        <p:nvSpPr>
          <p:cNvPr id="32" name="Text Placeholder 31"/>
          <p:cNvSpPr>
            <a:spLocks noGrp="1"/>
          </p:cNvSpPr>
          <p:nvPr>
            <p:ph type="body" sz="quarter" idx="13"/>
          </p:nvPr>
        </p:nvSpPr>
        <p:spPr/>
        <p:txBody>
          <a:bodyPr/>
          <a:lstStyle/>
          <a:p>
            <a:pPr lvl="0"/>
            <a:r>
              <a:rPr lang="en-GB" dirty="0" smtClean="0">
                <a:solidFill>
                  <a:srgbClr val="CC0000"/>
                </a:solidFill>
                <a:latin typeface="Arial" charset="0"/>
              </a:rPr>
              <a:t>Highlights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900" decel="100000" fill="hold"/>
                                        <p:tgtEl>
                                          <p:spTgt spid="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900" decel="100000" fill="hold"/>
                                        <p:tgtEl>
                                          <p:spTgt spid="5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900" decel="100000" fill="hold"/>
                                        <p:tgtEl>
                                          <p:spTgt spid="6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1000"/>
                                        <p:tgtEl>
                                          <p:spTgt spid="64"/>
                                        </p:tgtEl>
                                      </p:cBhvr>
                                    </p:animEffect>
                                    <p:anim calcmode="lin" valueType="num">
                                      <p:cBhvr>
                                        <p:cTn id="26" dur="1000" fill="hold"/>
                                        <p:tgtEl>
                                          <p:spTgt spid="64"/>
                                        </p:tgtEl>
                                        <p:attrNameLst>
                                          <p:attrName>ppt_x</p:attrName>
                                        </p:attrNameLst>
                                      </p:cBhvr>
                                      <p:tavLst>
                                        <p:tav tm="0">
                                          <p:val>
                                            <p:strVal val="#ppt_x"/>
                                          </p:val>
                                        </p:tav>
                                        <p:tav tm="100000">
                                          <p:val>
                                            <p:strVal val="#ppt_x"/>
                                          </p:val>
                                        </p:tav>
                                      </p:tavLst>
                                    </p:anim>
                                    <p:anim calcmode="lin" valueType="num">
                                      <p:cBhvr>
                                        <p:cTn id="27" dur="900" decel="100000" fill="hold"/>
                                        <p:tgtEl>
                                          <p:spTgt spid="6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900" decel="100000" fill="hold"/>
                                        <p:tgtEl>
                                          <p:spTgt spid="6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900" decel="100000" fill="hold"/>
                                        <p:tgtEl>
                                          <p:spTgt spid="5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900" decel="100000" fill="hold"/>
                                        <p:tgtEl>
                                          <p:spTgt spid="5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55"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1000" fill="hold"/>
                                        <p:tgtEl>
                                          <p:spTgt spid="42"/>
                                        </p:tgtEl>
                                        <p:attrNameLst>
                                          <p:attrName>ppt_w</p:attrName>
                                        </p:attrNameLst>
                                      </p:cBhvr>
                                      <p:tavLst>
                                        <p:tav tm="0">
                                          <p:val>
                                            <p:strVal val="#ppt_w*0.70"/>
                                          </p:val>
                                        </p:tav>
                                        <p:tav tm="100000">
                                          <p:val>
                                            <p:strVal val="#ppt_w"/>
                                          </p:val>
                                        </p:tav>
                                      </p:tavLst>
                                    </p:anim>
                                    <p:anim calcmode="lin" valueType="num">
                                      <p:cBhvr>
                                        <p:cTn id="51" dur="1000" fill="hold"/>
                                        <p:tgtEl>
                                          <p:spTgt spid="42"/>
                                        </p:tgtEl>
                                        <p:attrNameLst>
                                          <p:attrName>ppt_h</p:attrName>
                                        </p:attrNameLst>
                                      </p:cBhvr>
                                      <p:tavLst>
                                        <p:tav tm="0">
                                          <p:val>
                                            <p:strVal val="#ppt_h"/>
                                          </p:val>
                                        </p:tav>
                                        <p:tav tm="100000">
                                          <p:val>
                                            <p:strVal val="#ppt_h"/>
                                          </p:val>
                                        </p:tav>
                                      </p:tavLst>
                                    </p:anim>
                                    <p:animEffect transition="in" filter="fade">
                                      <p:cBhvr>
                                        <p:cTn id="52" dur="1000"/>
                                        <p:tgtEl>
                                          <p:spTgt spid="42"/>
                                        </p:tgtEl>
                                      </p:cBhvr>
                                    </p:animEffect>
                                  </p:childTnLst>
                                </p:cTn>
                              </p:par>
                              <p:par>
                                <p:cTn id="53" presetID="55"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ppt_w</p:attrName>
                                        </p:attrNameLst>
                                      </p:cBhvr>
                                      <p:tavLst>
                                        <p:tav tm="0">
                                          <p:val>
                                            <p:strVal val="#ppt_w*0.70"/>
                                          </p:val>
                                        </p:tav>
                                        <p:tav tm="100000">
                                          <p:val>
                                            <p:strVal val="#ppt_w"/>
                                          </p:val>
                                        </p:tav>
                                      </p:tavLst>
                                    </p:anim>
                                    <p:anim calcmode="lin" valueType="num">
                                      <p:cBhvr>
                                        <p:cTn id="56" dur="1000" fill="hold"/>
                                        <p:tgtEl>
                                          <p:spTgt spid="28"/>
                                        </p:tgtEl>
                                        <p:attrNameLst>
                                          <p:attrName>ppt_h</p:attrName>
                                        </p:attrNameLst>
                                      </p:cBhvr>
                                      <p:tavLst>
                                        <p:tav tm="0">
                                          <p:val>
                                            <p:strVal val="#ppt_h"/>
                                          </p:val>
                                        </p:tav>
                                        <p:tav tm="100000">
                                          <p:val>
                                            <p:strVal val="#ppt_h"/>
                                          </p:val>
                                        </p:tav>
                                      </p:tavLst>
                                    </p:anim>
                                    <p:animEffect transition="in" filter="fade">
                                      <p:cBhvr>
                                        <p:cTn id="57" dur="1000"/>
                                        <p:tgtEl>
                                          <p:spTgt spid="28"/>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1000" fill="hold"/>
                                        <p:tgtEl>
                                          <p:spTgt spid="55"/>
                                        </p:tgtEl>
                                        <p:attrNameLst>
                                          <p:attrName>ppt_w</p:attrName>
                                        </p:attrNameLst>
                                      </p:cBhvr>
                                      <p:tavLst>
                                        <p:tav tm="0">
                                          <p:val>
                                            <p:strVal val="#ppt_w*0.70"/>
                                          </p:val>
                                        </p:tav>
                                        <p:tav tm="100000">
                                          <p:val>
                                            <p:strVal val="#ppt_w"/>
                                          </p:val>
                                        </p:tav>
                                      </p:tavLst>
                                    </p:anim>
                                    <p:anim calcmode="lin" valueType="num">
                                      <p:cBhvr>
                                        <p:cTn id="61" dur="1000" fill="hold"/>
                                        <p:tgtEl>
                                          <p:spTgt spid="55"/>
                                        </p:tgtEl>
                                        <p:attrNameLst>
                                          <p:attrName>ppt_h</p:attrName>
                                        </p:attrNameLst>
                                      </p:cBhvr>
                                      <p:tavLst>
                                        <p:tav tm="0">
                                          <p:val>
                                            <p:strVal val="#ppt_h"/>
                                          </p:val>
                                        </p:tav>
                                        <p:tav tm="100000">
                                          <p:val>
                                            <p:strVal val="#ppt_h"/>
                                          </p:val>
                                        </p:tav>
                                      </p:tavLst>
                                    </p:anim>
                                    <p:animEffect transition="in" filter="fade">
                                      <p:cBhvr>
                                        <p:cTn id="62" dur="1000"/>
                                        <p:tgtEl>
                                          <p:spTgt spid="55"/>
                                        </p:tgtEl>
                                      </p:cBhvr>
                                    </p:animEffect>
                                  </p:childTnLst>
                                </p:cTn>
                              </p:par>
                              <p:par>
                                <p:cTn id="63" presetID="55"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1000" fill="hold"/>
                                        <p:tgtEl>
                                          <p:spTgt spid="27"/>
                                        </p:tgtEl>
                                        <p:attrNameLst>
                                          <p:attrName>ppt_w</p:attrName>
                                        </p:attrNameLst>
                                      </p:cBhvr>
                                      <p:tavLst>
                                        <p:tav tm="0">
                                          <p:val>
                                            <p:strVal val="#ppt_w*0.70"/>
                                          </p:val>
                                        </p:tav>
                                        <p:tav tm="100000">
                                          <p:val>
                                            <p:strVal val="#ppt_w"/>
                                          </p:val>
                                        </p:tav>
                                      </p:tavLst>
                                    </p:anim>
                                    <p:anim calcmode="lin" valueType="num">
                                      <p:cBhvr>
                                        <p:cTn id="66" dur="1000" fill="hold"/>
                                        <p:tgtEl>
                                          <p:spTgt spid="27"/>
                                        </p:tgtEl>
                                        <p:attrNameLst>
                                          <p:attrName>ppt_h</p:attrName>
                                        </p:attrNameLst>
                                      </p:cBhvr>
                                      <p:tavLst>
                                        <p:tav tm="0">
                                          <p:val>
                                            <p:strVal val="#ppt_h"/>
                                          </p:val>
                                        </p:tav>
                                        <p:tav tm="100000">
                                          <p:val>
                                            <p:strVal val="#ppt_h"/>
                                          </p:val>
                                        </p:tav>
                                      </p:tavLst>
                                    </p:anim>
                                    <p:animEffect transition="in" filter="fade">
                                      <p:cBhvr>
                                        <p:cTn id="67" dur="1000"/>
                                        <p:tgtEl>
                                          <p:spTgt spid="27"/>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autoUpdateAnimBg="0"/>
      <p:bldP spid="55" grpId="0" animBg="1" autoUpdateAnimBg="0"/>
      <p:bldP spid="56" grpId="0" autoUpdateAnimBg="0"/>
      <p:bldP spid="57" grpId="0" autoUpdateAnimBg="0"/>
      <p:bldP spid="58" grpId="0" autoUpdateAnimBg="0"/>
      <p:bldP spid="5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US" dirty="0" smtClean="0"/>
              <a:t>Modular Switch Positioning</a:t>
            </a:r>
            <a:endParaRPr lang="en-US" dirty="0"/>
          </a:p>
        </p:txBody>
      </p:sp>
      <p:pic>
        <p:nvPicPr>
          <p:cNvPr id="11" name="Picture 49" descr="8600 - 8010 Right &amp; RS Modules Left [lo-res]"/>
          <p:cNvPicPr>
            <a:picLocks noChangeAspect="1" noChangeArrowheads="1"/>
          </p:cNvPicPr>
          <p:nvPr/>
        </p:nvPicPr>
        <p:blipFill>
          <a:blip r:embed="rId3" cstate="print"/>
          <a:srcRect/>
          <a:stretch>
            <a:fillRect/>
          </a:stretch>
        </p:blipFill>
        <p:spPr bwMode="auto">
          <a:xfrm>
            <a:off x="460375" y="3013075"/>
            <a:ext cx="2438400" cy="1646238"/>
          </a:xfrm>
          <a:prstGeom prst="rect">
            <a:avLst/>
          </a:prstGeom>
          <a:noFill/>
        </p:spPr>
      </p:pic>
      <p:sp>
        <p:nvSpPr>
          <p:cNvPr id="12" name="Text Box 46"/>
          <p:cNvSpPr txBox="1">
            <a:spLocks noChangeArrowheads="1"/>
          </p:cNvSpPr>
          <p:nvPr/>
        </p:nvSpPr>
        <p:spPr bwMode="auto">
          <a:xfrm>
            <a:off x="817563" y="6049963"/>
            <a:ext cx="1730375" cy="338554"/>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cs typeface="Arial" charset="0"/>
              </a:rPr>
              <a:t>ERS 8300</a:t>
            </a:r>
          </a:p>
        </p:txBody>
      </p:sp>
      <p:pic>
        <p:nvPicPr>
          <p:cNvPr id="13" name="Picture 47" descr="8306right-LR"/>
          <p:cNvPicPr>
            <a:picLocks noChangeAspect="1" noChangeArrowheads="1"/>
          </p:cNvPicPr>
          <p:nvPr/>
        </p:nvPicPr>
        <p:blipFill>
          <a:blip r:embed="rId4" cstate="print"/>
          <a:srcRect l="12587" t="27986" r="20465" b="14757"/>
          <a:stretch>
            <a:fillRect/>
          </a:stretch>
        </p:blipFill>
        <p:spPr bwMode="auto">
          <a:xfrm>
            <a:off x="954088" y="4986338"/>
            <a:ext cx="1439862" cy="1101725"/>
          </a:xfrm>
          <a:prstGeom prst="rect">
            <a:avLst/>
          </a:prstGeom>
          <a:noFill/>
        </p:spPr>
      </p:pic>
      <p:sp>
        <p:nvSpPr>
          <p:cNvPr id="14" name="Text Box 48"/>
          <p:cNvSpPr txBox="1">
            <a:spLocks noChangeArrowheads="1"/>
          </p:cNvSpPr>
          <p:nvPr/>
        </p:nvSpPr>
        <p:spPr bwMode="auto">
          <a:xfrm>
            <a:off x="812800" y="4491038"/>
            <a:ext cx="1730375" cy="338554"/>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cs typeface="Arial" charset="0"/>
              </a:rPr>
              <a:t>ERS 8800</a:t>
            </a:r>
          </a:p>
        </p:txBody>
      </p:sp>
      <p:pic>
        <p:nvPicPr>
          <p:cNvPr id="15" name="Picture 14" descr="9000 - Avaya VSP 9000 Front [lo-res].JPG"/>
          <p:cNvPicPr>
            <a:picLocks noChangeAspect="1"/>
          </p:cNvPicPr>
          <p:nvPr/>
        </p:nvPicPr>
        <p:blipFill>
          <a:blip r:embed="rId5" cstate="print"/>
          <a:stretch>
            <a:fillRect/>
          </a:stretch>
        </p:blipFill>
        <p:spPr>
          <a:xfrm>
            <a:off x="1043608" y="1448960"/>
            <a:ext cx="1323150" cy="1584000"/>
          </a:xfrm>
          <a:prstGeom prst="rect">
            <a:avLst/>
          </a:prstGeom>
        </p:spPr>
      </p:pic>
      <p:sp>
        <p:nvSpPr>
          <p:cNvPr id="16" name="Text Box 34"/>
          <p:cNvSpPr txBox="1">
            <a:spLocks noChangeArrowheads="1"/>
          </p:cNvSpPr>
          <p:nvPr/>
        </p:nvSpPr>
        <p:spPr bwMode="auto">
          <a:xfrm>
            <a:off x="960438" y="2852936"/>
            <a:ext cx="1441450" cy="338554"/>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cs typeface="Arial" charset="0"/>
              </a:rPr>
              <a:t>VSP 9000</a:t>
            </a:r>
          </a:p>
        </p:txBody>
      </p:sp>
      <p:sp>
        <p:nvSpPr>
          <p:cNvPr id="17" name="TextBox 16"/>
          <p:cNvSpPr txBox="1"/>
          <p:nvPr/>
        </p:nvSpPr>
        <p:spPr>
          <a:xfrm>
            <a:off x="3131840" y="1628899"/>
            <a:ext cx="5554959"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Core Switch for large/very large Enterprise Campus and Data Center</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High performance &amp; high 10GbE port density </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Ultra-resiliency, scalability &amp; 40/100GbE future-ready</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Where there is a need for sophisticated IP Routing &amp; Network Virtualization</a:t>
            </a:r>
          </a:p>
        </p:txBody>
      </p:sp>
      <p:sp>
        <p:nvSpPr>
          <p:cNvPr id="18" name="TextBox 17"/>
          <p:cNvSpPr txBox="1"/>
          <p:nvPr/>
        </p:nvSpPr>
        <p:spPr>
          <a:xfrm>
            <a:off x="3131841" y="3213100"/>
            <a:ext cx="5554959"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Core Switch for large Enterprise Campus &amp; mid-sized (GbE-centric) Data Center</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Environments that value high-availability &amp; high-performance</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Where there is a need for sophisticated IP Routing &amp; Network Virtualization</a:t>
            </a:r>
          </a:p>
        </p:txBody>
      </p:sp>
      <p:sp>
        <p:nvSpPr>
          <p:cNvPr id="19" name="TextBox 18"/>
          <p:cNvSpPr txBox="1"/>
          <p:nvPr/>
        </p:nvSpPr>
        <p:spPr>
          <a:xfrm>
            <a:off x="3131841" y="4797425"/>
            <a:ext cx="5554959"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Core Switching solution for mid-sized network</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Access Switch for large Enterprises: high-performance Gigabit-to-the-Desktop</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Aggregation (Distribution) Switch in multi-tier networks</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Where there is a need for straightforward IP Routing &amp; Device Virtualization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900" decel="100000" fill="hold"/>
                                        <p:tgtEl>
                                          <p:spTgt spid="1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900" decel="100000" fill="hold"/>
                                        <p:tgtEl>
                                          <p:spTgt spid="1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par>
                          <p:cTn id="38" fill="hold">
                            <p:stCondLst>
                              <p:cond delay="4000"/>
                            </p:stCondLst>
                            <p:childTnLst>
                              <p:par>
                                <p:cTn id="39" presetID="37"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900" decel="100000" fill="hold"/>
                                        <p:tgtEl>
                                          <p:spTgt spid="1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5" descr="9000 - Avaya VSP 9000 Front [lo-res]"/>
          <p:cNvPicPr>
            <a:picLocks noChangeAspect="1" noChangeArrowheads="1"/>
          </p:cNvPicPr>
          <p:nvPr/>
        </p:nvPicPr>
        <p:blipFill>
          <a:blip r:embed="rId3" cstate="print"/>
          <a:srcRect l="14174" t="6766" r="14679" b="9584"/>
          <a:stretch>
            <a:fillRect/>
          </a:stretch>
        </p:blipFill>
        <p:spPr bwMode="auto">
          <a:xfrm>
            <a:off x="5955301" y="4401750"/>
            <a:ext cx="1408523" cy="1980000"/>
          </a:xfrm>
          <a:prstGeom prst="rect">
            <a:avLst/>
          </a:prstGeom>
          <a:noFill/>
        </p:spPr>
      </p:pic>
      <p:sp>
        <p:nvSpPr>
          <p:cNvPr id="2" name="Title 1"/>
          <p:cNvSpPr>
            <a:spLocks noGrp="1"/>
          </p:cNvSpPr>
          <p:nvPr>
            <p:ph type="title"/>
          </p:nvPr>
        </p:nvSpPr>
        <p:spPr>
          <a:xfrm>
            <a:off x="457200" y="434715"/>
            <a:ext cx="8229600" cy="833698"/>
          </a:xfrm>
        </p:spPr>
        <p:txBody>
          <a:bodyPr/>
          <a:lstStyle/>
          <a:p>
            <a:r>
              <a:rPr lang="en-US" dirty="0" smtClean="0"/>
              <a:t>Virtual Services Platform 9000</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a:bodyPr>
          <a:lstStyle/>
          <a:p>
            <a:pPr marL="365760" indent="-365760">
              <a:lnSpc>
                <a:spcPct val="90000"/>
              </a:lnSpc>
              <a:spcBef>
                <a:spcPts val="1200"/>
              </a:spcBef>
              <a:buClr>
                <a:schemeClr val="accent1"/>
              </a:buClr>
              <a:buFont typeface="Webdings" pitchFamily="18" charset="2"/>
              <a:buChar char="4"/>
              <a:defRPr/>
            </a:pPr>
            <a:r>
              <a:rPr lang="en-GB" dirty="0" smtClean="0"/>
              <a:t>Core networking for transparent Cloud Computing</a:t>
            </a:r>
          </a:p>
          <a:p>
            <a:pPr marL="685800" lvl="1" indent="-228600">
              <a:lnSpc>
                <a:spcPct val="90000"/>
              </a:lnSpc>
              <a:spcBef>
                <a:spcPts val="800"/>
              </a:spcBef>
              <a:buClr>
                <a:schemeClr val="accent2"/>
              </a:buClr>
              <a:buFont typeface="Arial" pitchFamily="34" charset="0"/>
              <a:buChar char="–"/>
              <a:defRPr/>
            </a:pPr>
            <a:r>
              <a:rPr lang="en-GB" sz="1600" dirty="0" smtClean="0"/>
              <a:t>high-density 10G &amp; 1G</a:t>
            </a:r>
          </a:p>
          <a:p>
            <a:pPr marL="685800" lvl="1" indent="-228600">
              <a:lnSpc>
                <a:spcPct val="90000"/>
              </a:lnSpc>
              <a:spcBef>
                <a:spcPts val="800"/>
              </a:spcBef>
              <a:buClr>
                <a:schemeClr val="accent2"/>
              </a:buClr>
              <a:buFont typeface="Arial" pitchFamily="34" charset="0"/>
              <a:buChar char="–"/>
              <a:defRPr/>
            </a:pPr>
            <a:r>
              <a:rPr lang="en-GB" sz="1600" dirty="0" smtClean="0"/>
              <a:t>high availability L2 &amp; L3</a:t>
            </a:r>
          </a:p>
          <a:p>
            <a:pPr marL="685800" lvl="1" indent="-228600">
              <a:lnSpc>
                <a:spcPct val="90000"/>
              </a:lnSpc>
              <a:spcBef>
                <a:spcPts val="800"/>
              </a:spcBef>
              <a:buClr>
                <a:schemeClr val="accent2"/>
              </a:buClr>
              <a:buFont typeface="Arial" pitchFamily="34" charset="0"/>
              <a:buChar char="–"/>
              <a:defRPr/>
            </a:pPr>
            <a:r>
              <a:rPr lang="en-GB" sz="1600" dirty="0" smtClean="0"/>
              <a:t>full device Virtualisation</a:t>
            </a:r>
          </a:p>
          <a:p>
            <a:pPr marL="365760" indent="-365760">
              <a:lnSpc>
                <a:spcPct val="90000"/>
              </a:lnSpc>
              <a:spcBef>
                <a:spcPts val="1200"/>
              </a:spcBef>
              <a:buClr>
                <a:schemeClr val="accent1"/>
              </a:buClr>
              <a:buFont typeface="Webdings" pitchFamily="18" charset="2"/>
              <a:buChar char="4"/>
              <a:defRPr/>
            </a:pPr>
            <a:r>
              <a:rPr lang="en-GB" dirty="0" smtClean="0"/>
              <a:t>Switch Clustering</a:t>
            </a:r>
          </a:p>
          <a:p>
            <a:pPr marL="685800" lvl="1" indent="-228600">
              <a:lnSpc>
                <a:spcPct val="90000"/>
              </a:lnSpc>
              <a:spcBef>
                <a:spcPts val="800"/>
              </a:spcBef>
              <a:buClr>
                <a:schemeClr val="accent2"/>
              </a:buClr>
              <a:buFont typeface="Arial" pitchFamily="34" charset="0"/>
              <a:buChar char="–"/>
              <a:defRPr/>
            </a:pPr>
            <a:r>
              <a:rPr lang="en-GB" sz="1600" dirty="0" smtClean="0"/>
              <a:t>creates a virtual core</a:t>
            </a:r>
          </a:p>
          <a:p>
            <a:pPr marL="685800" lvl="1" indent="-228600">
              <a:lnSpc>
                <a:spcPct val="90000"/>
              </a:lnSpc>
              <a:spcBef>
                <a:spcPts val="800"/>
              </a:spcBef>
              <a:buClr>
                <a:schemeClr val="accent2"/>
              </a:buClr>
              <a:buFont typeface="Arial" pitchFamily="34" charset="0"/>
              <a:buChar char="–"/>
              <a:defRPr/>
            </a:pPr>
            <a:r>
              <a:rPr lang="en-GB" sz="1600" dirty="0" smtClean="0"/>
              <a:t>simplifies configuration &amp; deployment</a:t>
            </a:r>
          </a:p>
          <a:p>
            <a:pPr marL="685800" lvl="1" indent="-228600">
              <a:lnSpc>
                <a:spcPct val="90000"/>
              </a:lnSpc>
              <a:spcBef>
                <a:spcPts val="800"/>
              </a:spcBef>
              <a:buClr>
                <a:schemeClr val="accent2"/>
              </a:buClr>
              <a:buFont typeface="Arial" pitchFamily="34" charset="0"/>
              <a:buChar char="–"/>
              <a:defRPr/>
            </a:pPr>
            <a:r>
              <a:rPr lang="en-GB" sz="1600" dirty="0" smtClean="0"/>
              <a:t>extends availability end-to-end</a:t>
            </a:r>
          </a:p>
          <a:p>
            <a:pPr marL="685800" lvl="1" indent="-228600">
              <a:lnSpc>
                <a:spcPct val="90000"/>
              </a:lnSpc>
              <a:spcBef>
                <a:spcPts val="800"/>
              </a:spcBef>
              <a:buClr>
                <a:schemeClr val="accent2"/>
              </a:buClr>
              <a:buFont typeface="Arial" pitchFamily="34" charset="0"/>
              <a:buChar char="–"/>
              <a:defRPr/>
            </a:pPr>
            <a:r>
              <a:rPr lang="en-GB" sz="1600" dirty="0" smtClean="0"/>
              <a:t>reduces equipment costs</a:t>
            </a:r>
          </a:p>
          <a:p>
            <a:pPr marL="365760" indent="-365760">
              <a:lnSpc>
                <a:spcPct val="90000"/>
              </a:lnSpc>
              <a:spcBef>
                <a:spcPts val="1200"/>
              </a:spcBef>
              <a:buClr>
                <a:schemeClr val="accent1"/>
              </a:buClr>
              <a:buFont typeface="Webdings" pitchFamily="18" charset="2"/>
              <a:buChar char="4"/>
              <a:defRPr/>
            </a:pPr>
            <a:r>
              <a:rPr lang="en-GB" dirty="0" smtClean="0"/>
              <a:t>Enables 99.999% reliability</a:t>
            </a:r>
          </a:p>
          <a:p>
            <a:pPr marL="685800" lvl="1" indent="-228600">
              <a:lnSpc>
                <a:spcPct val="90000"/>
              </a:lnSpc>
              <a:spcBef>
                <a:spcPts val="800"/>
              </a:spcBef>
              <a:buClr>
                <a:schemeClr val="accent2"/>
              </a:buClr>
              <a:buFont typeface="Arial" pitchFamily="34" charset="0"/>
              <a:buChar char="–"/>
              <a:defRPr/>
            </a:pPr>
            <a:r>
              <a:rPr lang="en-GB" sz="1600" dirty="0" smtClean="0"/>
              <a:t>Deterministic millisecond failover</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dirty="0" smtClean="0"/>
              <a:t>Future-ready performance</a:t>
            </a:r>
          </a:p>
          <a:p>
            <a:pPr marL="271463" indent="-271463">
              <a:lnSpc>
                <a:spcPct val="95000"/>
              </a:lnSpc>
              <a:spcBef>
                <a:spcPct val="45000"/>
              </a:spcBef>
              <a:buClr>
                <a:srgbClr val="CC0000"/>
              </a:buClr>
              <a:buFont typeface="Webdings" pitchFamily="18" charset="2"/>
              <a:buChar char="4"/>
            </a:pPr>
            <a:r>
              <a:rPr lang="en-GB" dirty="0" smtClean="0"/>
              <a:t>Hardware-assisted resiliency</a:t>
            </a:r>
          </a:p>
          <a:p>
            <a:pPr marL="271463" indent="-271463">
              <a:lnSpc>
                <a:spcPct val="95000"/>
              </a:lnSpc>
              <a:spcBef>
                <a:spcPct val="45000"/>
              </a:spcBef>
              <a:buClr>
                <a:srgbClr val="CC0000"/>
              </a:buClr>
              <a:buFont typeface="Webdings" pitchFamily="18" charset="2"/>
              <a:buChar char="4"/>
            </a:pPr>
            <a:r>
              <a:rPr lang="en-GB" dirty="0" smtClean="0"/>
              <a:t>Simpler design options</a:t>
            </a:r>
          </a:p>
          <a:p>
            <a:pPr marL="271463" indent="-271463">
              <a:lnSpc>
                <a:spcPct val="95000"/>
              </a:lnSpc>
              <a:spcBef>
                <a:spcPct val="45000"/>
              </a:spcBef>
              <a:buClr>
                <a:srgbClr val="CC0000"/>
              </a:buClr>
              <a:buFont typeface="Webdings" pitchFamily="18" charset="2"/>
              <a:buChar char="4"/>
            </a:pPr>
            <a:r>
              <a:rPr lang="en-GB" dirty="0" smtClean="0"/>
              <a:t>Interoperable for end-to-end service delivery</a:t>
            </a: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9" descr="8600 - 8010 Right &amp; RS Modules Left [lo-res]"/>
          <p:cNvPicPr>
            <a:picLocks noChangeAspect="1" noChangeArrowheads="1"/>
          </p:cNvPicPr>
          <p:nvPr/>
        </p:nvPicPr>
        <p:blipFill>
          <a:blip r:embed="rId3" cstate="print"/>
          <a:srcRect/>
          <a:stretch>
            <a:fillRect/>
          </a:stretch>
        </p:blipFill>
        <p:spPr bwMode="auto">
          <a:xfrm>
            <a:off x="4860230" y="4143353"/>
            <a:ext cx="3528194" cy="2381991"/>
          </a:xfrm>
          <a:prstGeom prst="rect">
            <a:avLst/>
          </a:prstGeom>
          <a:noFill/>
        </p:spPr>
      </p:pic>
      <p:sp>
        <p:nvSpPr>
          <p:cNvPr id="2" name="Title 1"/>
          <p:cNvSpPr>
            <a:spLocks noGrp="1"/>
          </p:cNvSpPr>
          <p:nvPr>
            <p:ph type="title"/>
          </p:nvPr>
        </p:nvSpPr>
        <p:spPr>
          <a:xfrm>
            <a:off x="457200" y="434715"/>
            <a:ext cx="8229600" cy="833698"/>
          </a:xfrm>
        </p:spPr>
        <p:txBody>
          <a:bodyPr/>
          <a:lstStyle/>
          <a:p>
            <a:r>
              <a:rPr lang="en-US" dirty="0" smtClean="0"/>
              <a:t>Ethernet Routing Switch 8800</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lnSpcReduction="10000"/>
          </a:bodyPr>
          <a:lstStyle/>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Delivers 99.999% reliability</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Deterministic sub-second failover for any IPv4 &amp; IPv6 failure</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Creates a virtual core</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Simplifies configuration &amp; deployment</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Availability extended end-to-end</a:t>
            </a:r>
          </a:p>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Convergence-friendly Core networking</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High-density 10G &amp; 1G</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Full device &amp; network virtualisation</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Integrated, automatic quality of service</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Future-ready technology empowers evolutionary capabilities</a:t>
            </a: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gn="l">
              <a:lnSpc>
                <a:spcPct val="95000"/>
              </a:lnSpc>
              <a:spcBef>
                <a:spcPct val="45000"/>
              </a:spcBef>
              <a:buClr>
                <a:srgbClr val="CC0000"/>
              </a:buClr>
              <a:buFont typeface="Webdings" pitchFamily="18" charset="2"/>
              <a:buChar char="4"/>
            </a:pPr>
            <a:r>
              <a:rPr lang="en-GB" dirty="0" smtClean="0">
                <a:solidFill>
                  <a:schemeClr val="tx1"/>
                </a:solidFill>
              </a:rPr>
              <a:t>High-performance resiliency</a:t>
            </a:r>
          </a:p>
          <a:p>
            <a:pPr marL="271463" indent="-271463" algn="l">
              <a:lnSpc>
                <a:spcPct val="95000"/>
              </a:lnSpc>
              <a:spcBef>
                <a:spcPct val="45000"/>
              </a:spcBef>
              <a:buClr>
                <a:srgbClr val="CC0000"/>
              </a:buClr>
              <a:buFont typeface="Webdings" pitchFamily="18" charset="2"/>
              <a:buChar char="4"/>
            </a:pPr>
            <a:r>
              <a:rPr lang="en-GB" dirty="0" smtClean="0">
                <a:solidFill>
                  <a:schemeClr val="tx1"/>
                </a:solidFill>
              </a:rPr>
              <a:t>Simpler design options</a:t>
            </a:r>
          </a:p>
          <a:p>
            <a:pPr marL="271463" indent="-271463" algn="l">
              <a:lnSpc>
                <a:spcPct val="95000"/>
              </a:lnSpc>
              <a:spcBef>
                <a:spcPct val="45000"/>
              </a:spcBef>
              <a:buClr>
                <a:srgbClr val="CC0000"/>
              </a:buClr>
              <a:buFont typeface="Webdings" pitchFamily="18" charset="2"/>
              <a:buChar char="4"/>
            </a:pPr>
            <a:r>
              <a:rPr lang="en-GB" dirty="0" smtClean="0">
                <a:solidFill>
                  <a:schemeClr val="tx1"/>
                </a:solidFill>
              </a:rPr>
              <a:t>Integrated QoS &amp; security</a:t>
            </a:r>
          </a:p>
          <a:p>
            <a:pPr marL="271463" indent="-271463" algn="l">
              <a:lnSpc>
                <a:spcPct val="95000"/>
              </a:lnSpc>
              <a:spcBef>
                <a:spcPct val="45000"/>
              </a:spcBef>
              <a:buClr>
                <a:srgbClr val="CC0000"/>
              </a:buClr>
              <a:buFont typeface="Webdings" pitchFamily="18" charset="2"/>
              <a:buChar char="4"/>
            </a:pPr>
            <a:r>
              <a:rPr lang="en-GB" dirty="0" smtClean="0">
                <a:solidFill>
                  <a:schemeClr val="tx1"/>
                </a:solidFill>
              </a:rPr>
              <a:t>Interoperable for end-to-end service delivery</a:t>
            </a: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8310straight-LR"/>
          <p:cNvPicPr>
            <a:picLocks noChangeAspect="1" noChangeArrowheads="1"/>
          </p:cNvPicPr>
          <p:nvPr/>
        </p:nvPicPr>
        <p:blipFill>
          <a:blip r:embed="rId3" cstate="print"/>
          <a:srcRect l="17078" t="14246" r="15625" b="9122"/>
          <a:stretch>
            <a:fillRect/>
          </a:stretch>
        </p:blipFill>
        <p:spPr bwMode="auto">
          <a:xfrm>
            <a:off x="5812328" y="4358992"/>
            <a:ext cx="1639992" cy="2094344"/>
          </a:xfrm>
          <a:prstGeom prst="rect">
            <a:avLst/>
          </a:prstGeom>
          <a:noFill/>
        </p:spPr>
      </p:pic>
      <p:sp>
        <p:nvSpPr>
          <p:cNvPr id="2" name="Title 1"/>
          <p:cNvSpPr>
            <a:spLocks noGrp="1"/>
          </p:cNvSpPr>
          <p:nvPr>
            <p:ph type="title"/>
          </p:nvPr>
        </p:nvSpPr>
        <p:spPr>
          <a:xfrm>
            <a:off x="457200" y="434715"/>
            <a:ext cx="8229600" cy="833698"/>
          </a:xfrm>
        </p:spPr>
        <p:txBody>
          <a:bodyPr/>
          <a:lstStyle/>
          <a:p>
            <a:r>
              <a:rPr lang="en-US" dirty="0" smtClean="0"/>
              <a:t>Ethernet Routing Switch 8300</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a:bodyPr>
          <a:lstStyle/>
          <a:p>
            <a:pPr marL="365760" lvl="0" indent="-365760">
              <a:lnSpc>
                <a:spcPct val="90000"/>
              </a:lnSpc>
              <a:spcBef>
                <a:spcPts val="1200"/>
              </a:spcBef>
              <a:buClr>
                <a:schemeClr val="accent1"/>
              </a:buClr>
              <a:buFont typeface="Webdings" pitchFamily="18" charset="2"/>
              <a:buChar char="4"/>
              <a:defRPr/>
            </a:pPr>
            <a:r>
              <a:rPr lang="en-GB" dirty="0" smtClean="0"/>
              <a:t>Versatile &amp; reliable Medium Core</a:t>
            </a:r>
          </a:p>
          <a:p>
            <a:pPr marL="685800" lvl="1" indent="-228600">
              <a:lnSpc>
                <a:spcPct val="90000"/>
              </a:lnSpc>
              <a:spcBef>
                <a:spcPts val="800"/>
              </a:spcBef>
              <a:buClr>
                <a:schemeClr val="accent2"/>
              </a:buClr>
              <a:buFont typeface="Arial" pitchFamily="34" charset="0"/>
              <a:buChar char="–"/>
              <a:defRPr/>
            </a:pPr>
            <a:r>
              <a:rPr lang="en-GB" sz="1600" dirty="0" smtClean="0"/>
              <a:t>Core option for medium-size performance requirements</a:t>
            </a:r>
          </a:p>
          <a:p>
            <a:pPr marL="685800" lvl="1" indent="-228600">
              <a:lnSpc>
                <a:spcPct val="90000"/>
              </a:lnSpc>
              <a:spcBef>
                <a:spcPts val="800"/>
              </a:spcBef>
              <a:buClr>
                <a:schemeClr val="accent2"/>
              </a:buClr>
              <a:buFont typeface="Arial" pitchFamily="34" charset="0"/>
              <a:buChar char="–"/>
              <a:defRPr/>
            </a:pPr>
            <a:r>
              <a:rPr lang="en-GB" sz="1600" dirty="0" smtClean="0"/>
              <a:t>Sub-second failover</a:t>
            </a:r>
          </a:p>
          <a:p>
            <a:pPr marL="685800" lvl="1" indent="-228600">
              <a:lnSpc>
                <a:spcPct val="90000"/>
              </a:lnSpc>
              <a:spcBef>
                <a:spcPts val="800"/>
              </a:spcBef>
              <a:buClr>
                <a:schemeClr val="accent2"/>
              </a:buClr>
              <a:buFont typeface="Arial" pitchFamily="34" charset="0"/>
              <a:buChar char="–"/>
              <a:defRPr/>
            </a:pPr>
            <a:r>
              <a:rPr lang="en-GB" sz="1600" dirty="0" smtClean="0"/>
              <a:t>device Virtualisation</a:t>
            </a:r>
          </a:p>
          <a:p>
            <a:pPr marL="365760" indent="-365760">
              <a:lnSpc>
                <a:spcPct val="90000"/>
              </a:lnSpc>
              <a:spcBef>
                <a:spcPts val="1200"/>
              </a:spcBef>
              <a:buClr>
                <a:schemeClr val="accent1"/>
              </a:buClr>
              <a:buFont typeface="Webdings" pitchFamily="18" charset="2"/>
              <a:buChar char="4"/>
              <a:defRPr/>
            </a:pPr>
            <a:r>
              <a:rPr lang="en-GB" dirty="0" smtClean="0"/>
              <a:t>Convergence-quality Access</a:t>
            </a:r>
          </a:p>
          <a:p>
            <a:pPr marL="685800" lvl="1" indent="-228600">
              <a:lnSpc>
                <a:spcPct val="90000"/>
              </a:lnSpc>
              <a:spcBef>
                <a:spcPts val="800"/>
              </a:spcBef>
              <a:buClr>
                <a:schemeClr val="accent2"/>
              </a:buClr>
              <a:buFont typeface="Arial" pitchFamily="34" charset="0"/>
              <a:buChar char="–"/>
              <a:defRPr/>
            </a:pPr>
            <a:r>
              <a:rPr lang="en-GB" sz="1600" dirty="0" smtClean="0"/>
              <a:t>10/100/1000 to the Desktop</a:t>
            </a:r>
          </a:p>
          <a:p>
            <a:pPr marL="685800" lvl="1" indent="-228600">
              <a:lnSpc>
                <a:spcPct val="90000"/>
              </a:lnSpc>
              <a:spcBef>
                <a:spcPts val="800"/>
              </a:spcBef>
              <a:buClr>
                <a:schemeClr val="accent2"/>
              </a:buClr>
              <a:buFont typeface="Arial" pitchFamily="34" charset="0"/>
              <a:buChar char="–"/>
              <a:defRPr/>
            </a:pPr>
            <a:r>
              <a:rPr lang="en-GB" sz="1600" dirty="0" smtClean="0"/>
              <a:t>Power-over-Ethernet, QoS, &amp; integrated Access Control</a:t>
            </a:r>
          </a:p>
          <a:p>
            <a:pPr marL="685800" lvl="1" indent="-228600">
              <a:lnSpc>
                <a:spcPct val="90000"/>
              </a:lnSpc>
              <a:spcBef>
                <a:spcPts val="800"/>
              </a:spcBef>
              <a:buClr>
                <a:schemeClr val="accent2"/>
              </a:buClr>
              <a:buFont typeface="Arial" pitchFamily="34" charset="0"/>
              <a:buChar char="–"/>
              <a:defRPr/>
            </a:pPr>
            <a:r>
              <a:rPr lang="en-GB" sz="1600" dirty="0" smtClean="0"/>
              <a:t>Modular advantages</a:t>
            </a:r>
          </a:p>
          <a:p>
            <a:pPr marL="365760" indent="-365760">
              <a:lnSpc>
                <a:spcPct val="90000"/>
              </a:lnSpc>
              <a:spcBef>
                <a:spcPts val="1200"/>
              </a:spcBef>
              <a:buClr>
                <a:schemeClr val="accent1"/>
              </a:buClr>
              <a:buFont typeface="Webdings" pitchFamily="18" charset="2"/>
              <a:buChar char="4"/>
              <a:defRPr/>
            </a:pPr>
            <a:r>
              <a:rPr lang="en-GB" dirty="0" smtClean="0"/>
              <a:t>Delivers high-reliability to the Network Core and/or Access </a:t>
            </a: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dirty="0" smtClean="0"/>
              <a:t>Cost-effective performance</a:t>
            </a:r>
          </a:p>
          <a:p>
            <a:pPr marL="271463" indent="-271463">
              <a:lnSpc>
                <a:spcPct val="95000"/>
              </a:lnSpc>
              <a:spcBef>
                <a:spcPct val="45000"/>
              </a:spcBef>
              <a:buClr>
                <a:srgbClr val="CC0000"/>
              </a:buClr>
              <a:buFont typeface="Webdings" pitchFamily="18" charset="2"/>
              <a:buChar char="4"/>
            </a:pPr>
            <a:r>
              <a:rPr lang="en-GB" dirty="0" smtClean="0"/>
              <a:t>High-density 10G &amp; 10/100/100 with PoE</a:t>
            </a:r>
          </a:p>
          <a:p>
            <a:pPr marL="271463" indent="-271463">
              <a:lnSpc>
                <a:spcPct val="95000"/>
              </a:lnSpc>
              <a:spcBef>
                <a:spcPct val="45000"/>
              </a:spcBef>
              <a:buClr>
                <a:srgbClr val="CC0000"/>
              </a:buClr>
              <a:buFont typeface="Webdings" pitchFamily="18" charset="2"/>
              <a:buChar char="4"/>
            </a:pPr>
            <a:r>
              <a:rPr lang="en-GB" dirty="0" smtClean="0"/>
              <a:t>Enhanced network admission control </a:t>
            </a: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US" dirty="0" smtClean="0"/>
              <a:t>Virtual Services Platform 7000</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lnSpcReduction="10000"/>
          </a:bodyPr>
          <a:lstStyle/>
          <a:p>
            <a:pPr marL="365760" indent="-365760">
              <a:lnSpc>
                <a:spcPct val="90000"/>
              </a:lnSpc>
              <a:spcBef>
                <a:spcPts val="1200"/>
              </a:spcBef>
              <a:buClr>
                <a:schemeClr val="accent1"/>
              </a:buClr>
              <a:buFont typeface="Webdings" pitchFamily="18" charset="2"/>
              <a:buChar char="4"/>
              <a:defRPr/>
            </a:pPr>
            <a:r>
              <a:rPr lang="en-GB" dirty="0" smtClean="0"/>
              <a:t>Fit-for-Purpose for Today</a:t>
            </a:r>
          </a:p>
          <a:p>
            <a:pPr marL="685800" lvl="1" indent="-228600">
              <a:lnSpc>
                <a:spcPct val="90000"/>
              </a:lnSpc>
              <a:spcBef>
                <a:spcPts val="800"/>
              </a:spcBef>
              <a:buClr>
                <a:schemeClr val="accent2"/>
              </a:buClr>
              <a:buFont typeface="Arial" pitchFamily="34" charset="0"/>
              <a:buChar char="–"/>
              <a:defRPr/>
            </a:pPr>
            <a:r>
              <a:rPr lang="en-GB" sz="1600" dirty="0" smtClean="0"/>
              <a:t>Versatile dual-mode 1 or 10 Gigabit Ethernet support</a:t>
            </a:r>
          </a:p>
          <a:p>
            <a:pPr marL="685800" lvl="1" indent="-228600">
              <a:lnSpc>
                <a:spcPct val="90000"/>
              </a:lnSpc>
              <a:spcBef>
                <a:spcPts val="800"/>
              </a:spcBef>
              <a:buClr>
                <a:schemeClr val="accent2"/>
              </a:buClr>
              <a:buFont typeface="Arial" pitchFamily="34" charset="0"/>
              <a:buChar char="–"/>
              <a:defRPr/>
            </a:pPr>
            <a:r>
              <a:rPr lang="en-GB" sz="1600" dirty="0" smtClean="0"/>
              <a:t>Lossless architecture</a:t>
            </a:r>
          </a:p>
          <a:p>
            <a:pPr marL="685800" lvl="1" indent="-228600">
              <a:lnSpc>
                <a:spcPct val="90000"/>
              </a:lnSpc>
              <a:spcBef>
                <a:spcPts val="800"/>
              </a:spcBef>
              <a:buClr>
                <a:schemeClr val="accent2"/>
              </a:buClr>
              <a:buFont typeface="Arial" pitchFamily="34" charset="0"/>
              <a:buChar char="–"/>
              <a:defRPr/>
            </a:pPr>
            <a:r>
              <a:rPr lang="en-GB" sz="1600" dirty="0" smtClean="0"/>
              <a:t>Front-back or back-to-front cooling options</a:t>
            </a:r>
          </a:p>
          <a:p>
            <a:pPr marL="685800" lvl="1" indent="-228600">
              <a:lnSpc>
                <a:spcPct val="90000"/>
              </a:lnSpc>
              <a:spcBef>
                <a:spcPts val="800"/>
              </a:spcBef>
              <a:buClr>
                <a:schemeClr val="accent2"/>
              </a:buClr>
              <a:buFont typeface="Arial" pitchFamily="34" charset="0"/>
              <a:buChar char="–"/>
              <a:defRPr/>
            </a:pPr>
            <a:r>
              <a:rPr lang="en-GB" sz="1600" dirty="0" smtClean="0"/>
              <a:t>Small form-factor &amp; energy-efficient</a:t>
            </a:r>
          </a:p>
          <a:p>
            <a:pPr marL="685800" lvl="1" indent="-228600">
              <a:lnSpc>
                <a:spcPct val="90000"/>
              </a:lnSpc>
              <a:spcBef>
                <a:spcPts val="800"/>
              </a:spcBef>
              <a:buClr>
                <a:schemeClr val="accent2"/>
              </a:buClr>
              <a:buFont typeface="Arial" pitchFamily="34" charset="0"/>
              <a:buChar char="–"/>
              <a:defRPr/>
            </a:pPr>
            <a:r>
              <a:rPr lang="en-GB" sz="1600" dirty="0" smtClean="0"/>
              <a:t>High-capacity Fabric Interconnect, up to 5.12Tbps</a:t>
            </a:r>
          </a:p>
          <a:p>
            <a:pPr marL="365760" indent="-365760">
              <a:lnSpc>
                <a:spcPct val="90000"/>
              </a:lnSpc>
              <a:spcBef>
                <a:spcPts val="1200"/>
              </a:spcBef>
              <a:buClr>
                <a:schemeClr val="accent1"/>
              </a:buClr>
              <a:buFont typeface="Webdings" pitchFamily="18" charset="2"/>
              <a:buChar char="4"/>
              <a:defRPr/>
            </a:pPr>
            <a:r>
              <a:rPr lang="en-GB" dirty="0" smtClean="0"/>
              <a:t>Future-Ready for Tomorrow</a:t>
            </a:r>
          </a:p>
          <a:p>
            <a:pPr marL="685800" lvl="1" indent="-228600">
              <a:lnSpc>
                <a:spcPct val="90000"/>
              </a:lnSpc>
              <a:spcBef>
                <a:spcPts val="800"/>
              </a:spcBef>
              <a:buClr>
                <a:schemeClr val="accent2"/>
              </a:buClr>
              <a:buFont typeface="Arial" pitchFamily="34" charset="0"/>
              <a:buChar char="–"/>
              <a:defRPr/>
            </a:pPr>
            <a:r>
              <a:rPr lang="en-GB" sz="1500" dirty="0" smtClean="0"/>
              <a:t>Brings Virtualized Services directly to the Server</a:t>
            </a:r>
          </a:p>
          <a:p>
            <a:pPr marL="685800" lvl="1" indent="-228600">
              <a:lnSpc>
                <a:spcPct val="90000"/>
              </a:lnSpc>
              <a:spcBef>
                <a:spcPts val="800"/>
              </a:spcBef>
              <a:buClr>
                <a:schemeClr val="accent2"/>
              </a:buClr>
              <a:buFont typeface="Arial" pitchFamily="34" charset="0"/>
              <a:buChar char="–"/>
              <a:defRPr/>
            </a:pPr>
            <a:r>
              <a:rPr lang="en-GB" sz="1500" dirty="0" smtClean="0"/>
              <a:t>Architected for seamless integration of 40 and/or 100 Gigabit</a:t>
            </a:r>
          </a:p>
          <a:p>
            <a:pPr marL="685800" lvl="1" indent="-228600">
              <a:lnSpc>
                <a:spcPct val="90000"/>
              </a:lnSpc>
              <a:spcBef>
                <a:spcPts val="800"/>
              </a:spcBef>
              <a:buClr>
                <a:schemeClr val="accent2"/>
              </a:buClr>
              <a:buFont typeface="Arial" pitchFamily="34" charset="0"/>
              <a:buChar char="–"/>
              <a:defRPr/>
            </a:pPr>
            <a:r>
              <a:rPr lang="en-GB" sz="1500" dirty="0" smtClean="0"/>
              <a:t>Data Centre Bridging-ready to integrate Fibre Channel</a:t>
            </a: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dirty="0" smtClean="0"/>
              <a:t>Lightning-fast performance with flexible connectivity options</a:t>
            </a:r>
          </a:p>
          <a:p>
            <a:pPr marL="271463" indent="-271463">
              <a:lnSpc>
                <a:spcPct val="95000"/>
              </a:lnSpc>
              <a:spcBef>
                <a:spcPct val="45000"/>
              </a:spcBef>
              <a:buClr>
                <a:srgbClr val="CC0000"/>
              </a:buClr>
              <a:buFont typeface="Webdings" pitchFamily="18" charset="2"/>
              <a:buChar char="4"/>
            </a:pPr>
            <a:r>
              <a:rPr lang="en-GB" dirty="0" smtClean="0"/>
              <a:t>Delivering mass 1/10 Gigabit  today</a:t>
            </a:r>
          </a:p>
          <a:p>
            <a:pPr marL="271463" indent="-271463">
              <a:lnSpc>
                <a:spcPct val="95000"/>
              </a:lnSpc>
              <a:spcBef>
                <a:spcPct val="45000"/>
              </a:spcBef>
              <a:buClr>
                <a:srgbClr val="CC0000"/>
              </a:buClr>
              <a:buFont typeface="Webdings" pitchFamily="18" charset="2"/>
              <a:buChar char="4"/>
            </a:pPr>
            <a:r>
              <a:rPr lang="en-GB" dirty="0" smtClean="0"/>
              <a:t>Future-ready for 40/100 Gigabit, Lossless, &amp; Storage convergence</a:t>
            </a:r>
          </a:p>
          <a:p>
            <a:pPr marL="271463" indent="-271463">
              <a:lnSpc>
                <a:spcPct val="95000"/>
              </a:lnSpc>
              <a:spcBef>
                <a:spcPct val="45000"/>
              </a:spcBef>
              <a:buClr>
                <a:srgbClr val="CC0000"/>
              </a:buClr>
              <a:buFont typeface="Webdings" pitchFamily="18" charset="2"/>
              <a:buChar char="4"/>
            </a:pPr>
            <a:r>
              <a:rPr lang="en-GB" dirty="0" smtClean="0"/>
              <a:t>Lifetime Warranty</a:t>
            </a: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pic>
        <p:nvPicPr>
          <p:cNvPr id="10" name="Picture 9" descr="7000 - 7024XLS Front.JPG"/>
          <p:cNvPicPr>
            <a:picLocks noChangeAspect="1"/>
          </p:cNvPicPr>
          <p:nvPr/>
        </p:nvPicPr>
        <p:blipFill>
          <a:blip r:embed="rId3" cstate="print"/>
          <a:srcRect b="8628"/>
          <a:stretch>
            <a:fillRect/>
          </a:stretch>
        </p:blipFill>
        <p:spPr>
          <a:xfrm>
            <a:off x="4607335" y="4844194"/>
            <a:ext cx="3996915" cy="96107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US" dirty="0" smtClean="0"/>
              <a:t>Campus Stackable Switch Positioning</a:t>
            </a:r>
            <a:endParaRPr lang="en-US" dirty="0"/>
          </a:p>
        </p:txBody>
      </p:sp>
      <p:sp>
        <p:nvSpPr>
          <p:cNvPr id="12" name="Text Box 46"/>
          <p:cNvSpPr txBox="1">
            <a:spLocks noChangeArrowheads="1"/>
          </p:cNvSpPr>
          <p:nvPr/>
        </p:nvSpPr>
        <p:spPr bwMode="auto">
          <a:xfrm>
            <a:off x="817563" y="6049963"/>
            <a:ext cx="1730375" cy="338554"/>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cs typeface="Arial" charset="0"/>
              </a:rPr>
              <a:t>ERS </a:t>
            </a:r>
            <a:r>
              <a:rPr kumimoji="0" lang="en-US" sz="1600" b="1" i="0" u="none" strike="noStrike" kern="0" cap="none" spc="0" normalizeH="0" baseline="0" noProof="0" dirty="0" smtClean="0">
                <a:ln>
                  <a:noFill/>
                </a:ln>
                <a:solidFill>
                  <a:srgbClr val="C00000"/>
                </a:solidFill>
                <a:effectLst/>
                <a:uLnTx/>
                <a:uFillTx/>
                <a:latin typeface="Calibri" pitchFamily="34" charset="0"/>
                <a:cs typeface="Arial" charset="0"/>
              </a:rPr>
              <a:t>2500</a:t>
            </a:r>
            <a:endParaRPr kumimoji="0" lang="en-US" sz="1600" b="1" i="0" u="none" strike="noStrike" kern="0" cap="none" spc="0" normalizeH="0" baseline="0" noProof="0" dirty="0">
              <a:ln>
                <a:noFill/>
              </a:ln>
              <a:solidFill>
                <a:srgbClr val="C00000"/>
              </a:solidFill>
              <a:effectLst/>
              <a:uLnTx/>
              <a:uFillTx/>
              <a:latin typeface="Calibri" pitchFamily="34" charset="0"/>
              <a:cs typeface="Arial" charset="0"/>
            </a:endParaRPr>
          </a:p>
        </p:txBody>
      </p:sp>
      <p:sp>
        <p:nvSpPr>
          <p:cNvPr id="14" name="Text Box 48"/>
          <p:cNvSpPr txBox="1">
            <a:spLocks noChangeArrowheads="1"/>
          </p:cNvSpPr>
          <p:nvPr/>
        </p:nvSpPr>
        <p:spPr bwMode="auto">
          <a:xfrm>
            <a:off x="812800" y="4491038"/>
            <a:ext cx="1730375" cy="338554"/>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pitchFamily="34" charset="0"/>
                <a:cs typeface="Arial" charset="0"/>
              </a:rPr>
              <a:t>ERS </a:t>
            </a:r>
            <a:r>
              <a:rPr kumimoji="0" lang="en-US" sz="1600" b="1" i="0" u="none" strike="noStrike" kern="0" cap="none" spc="0" normalizeH="0" baseline="0" noProof="0" dirty="0" smtClean="0">
                <a:ln>
                  <a:noFill/>
                </a:ln>
                <a:solidFill>
                  <a:srgbClr val="C00000"/>
                </a:solidFill>
                <a:effectLst/>
                <a:uLnTx/>
                <a:uFillTx/>
                <a:latin typeface="Calibri" pitchFamily="34" charset="0"/>
                <a:cs typeface="Arial" charset="0"/>
              </a:rPr>
              <a:t>4000</a:t>
            </a:r>
            <a:endParaRPr kumimoji="0" lang="en-US" sz="1600" b="1" i="0" u="none" strike="noStrike" kern="0" cap="none" spc="0" normalizeH="0" baseline="0" noProof="0" dirty="0">
              <a:ln>
                <a:noFill/>
              </a:ln>
              <a:solidFill>
                <a:srgbClr val="C00000"/>
              </a:solidFill>
              <a:effectLst/>
              <a:uLnTx/>
              <a:uFillTx/>
              <a:latin typeface="Calibri" pitchFamily="34" charset="0"/>
              <a:cs typeface="Arial" charset="0"/>
            </a:endParaRPr>
          </a:p>
        </p:txBody>
      </p:sp>
      <p:sp>
        <p:nvSpPr>
          <p:cNvPr id="16" name="Text Box 34"/>
          <p:cNvSpPr txBox="1">
            <a:spLocks noChangeArrowheads="1"/>
          </p:cNvSpPr>
          <p:nvPr/>
        </p:nvSpPr>
        <p:spPr bwMode="auto">
          <a:xfrm>
            <a:off x="960438" y="2852936"/>
            <a:ext cx="1441450" cy="338554"/>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dirty="0" smtClean="0">
                <a:ln>
                  <a:noFill/>
                </a:ln>
                <a:solidFill>
                  <a:srgbClr val="C00000"/>
                </a:solidFill>
                <a:effectLst/>
                <a:uLnTx/>
                <a:uFillTx/>
                <a:latin typeface="Calibri" pitchFamily="34" charset="0"/>
                <a:cs typeface="Arial" charset="0"/>
              </a:rPr>
              <a:t>ERS 5000</a:t>
            </a:r>
            <a:endParaRPr kumimoji="0" lang="en-US" sz="1600" b="1" i="0" u="none" strike="noStrike" kern="0" cap="none" spc="0" normalizeH="0" baseline="0" noProof="0" dirty="0">
              <a:ln>
                <a:noFill/>
              </a:ln>
              <a:solidFill>
                <a:srgbClr val="C00000"/>
              </a:solidFill>
              <a:effectLst/>
              <a:uLnTx/>
              <a:uFillTx/>
              <a:latin typeface="Calibri" pitchFamily="34" charset="0"/>
              <a:cs typeface="Arial" charset="0"/>
            </a:endParaRPr>
          </a:p>
        </p:txBody>
      </p:sp>
      <p:sp>
        <p:nvSpPr>
          <p:cNvPr id="17" name="TextBox 16"/>
          <p:cNvSpPr txBox="1"/>
          <p:nvPr/>
        </p:nvSpPr>
        <p:spPr>
          <a:xfrm>
            <a:off x="3131840" y="1628899"/>
            <a:ext cx="5554959"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Access Switch for Large Enterprises: high-performance Gigabit-to-the-Desktop</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Aggregation (Distribution) Switch </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Core Switching solution for small Enterprises</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Top-of-Rack/Horizontal Stacking for the Data Centre</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Where 10 Gigabit density is required today</a:t>
            </a:r>
          </a:p>
        </p:txBody>
      </p:sp>
      <p:sp>
        <p:nvSpPr>
          <p:cNvPr id="18" name="TextBox 17"/>
          <p:cNvSpPr txBox="1"/>
          <p:nvPr/>
        </p:nvSpPr>
        <p:spPr>
          <a:xfrm>
            <a:off x="3131841" y="3213100"/>
            <a:ext cx="5554959"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Access Switch for mid-to-large Enterprise</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Environments with either FE or GbE connectivity at the Edge, or both</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Where 10 Gigabit connectivity is required today</a:t>
            </a:r>
          </a:p>
        </p:txBody>
      </p:sp>
      <p:sp>
        <p:nvSpPr>
          <p:cNvPr id="19" name="TextBox 18"/>
          <p:cNvSpPr txBox="1"/>
          <p:nvPr/>
        </p:nvSpPr>
        <p:spPr>
          <a:xfrm>
            <a:off x="3131841" y="4797425"/>
            <a:ext cx="5554959"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Access Switch for Branch Office or smaller Enterprise Campus: when Fast Ethernet-only is acceptable</a:t>
            </a:r>
          </a:p>
          <a:p>
            <a:pPr marL="182563" indent="-182563" eaLnBrk="0" hangingPunct="0">
              <a:lnSpc>
                <a:spcPct val="95000"/>
              </a:lnSpc>
              <a:spcBef>
                <a:spcPct val="45000"/>
              </a:spcBef>
              <a:buClr>
                <a:srgbClr val="CC0000"/>
              </a:buClr>
              <a:buSzPct val="90000"/>
              <a:buFont typeface="Webdings" pitchFamily="18" charset="2"/>
              <a:buChar char="4"/>
              <a:defRPr/>
            </a:pPr>
            <a:r>
              <a:rPr lang="en-GB" sz="1200" kern="0" dirty="0" smtClean="0">
                <a:latin typeface="Arial" charset="0"/>
                <a:sym typeface="Arial" charset="0"/>
              </a:rPr>
              <a:t>Low intensity convergence deployments</a:t>
            </a:r>
          </a:p>
        </p:txBody>
      </p:sp>
      <p:pic>
        <p:nvPicPr>
          <p:cNvPr id="21" name="Picture 58" descr="4500 - Stack Front [lo-res]"/>
          <p:cNvPicPr>
            <a:picLocks noChangeAspect="1" noChangeArrowheads="1"/>
          </p:cNvPicPr>
          <p:nvPr/>
        </p:nvPicPr>
        <p:blipFill>
          <a:blip r:embed="rId3" cstate="print">
            <a:clrChange>
              <a:clrFrom>
                <a:srgbClr val="FFFFFF"/>
              </a:clrFrom>
              <a:clrTo>
                <a:srgbClr val="FFFFFF">
                  <a:alpha val="0"/>
                </a:srgbClr>
              </a:clrTo>
            </a:clrChange>
          </a:blip>
          <a:srcRect l="8066" t="29379" r="8066" b="17020"/>
          <a:stretch>
            <a:fillRect/>
          </a:stretch>
        </p:blipFill>
        <p:spPr bwMode="auto">
          <a:xfrm>
            <a:off x="611188" y="3741738"/>
            <a:ext cx="2160587" cy="738187"/>
          </a:xfrm>
          <a:prstGeom prst="rect">
            <a:avLst/>
          </a:prstGeom>
          <a:noFill/>
          <a:ln w="9525">
            <a:noFill/>
            <a:miter lim="800000"/>
            <a:headEnd/>
            <a:tailEnd/>
          </a:ln>
        </p:spPr>
      </p:pic>
      <p:grpSp>
        <p:nvGrpSpPr>
          <p:cNvPr id="22" name="Group 60"/>
          <p:cNvGrpSpPr>
            <a:grpSpLocks noChangeAspect="1"/>
          </p:cNvGrpSpPr>
          <p:nvPr/>
        </p:nvGrpSpPr>
        <p:grpSpPr bwMode="auto">
          <a:xfrm>
            <a:off x="684213" y="1957388"/>
            <a:ext cx="2160587" cy="849312"/>
            <a:chOff x="1519" y="3582"/>
            <a:chExt cx="998" cy="392"/>
          </a:xfrm>
        </p:grpSpPr>
        <p:pic>
          <p:nvPicPr>
            <p:cNvPr id="23" name="Picture 18" descr="5500 - Mixed Stack Front [hi-res]"/>
            <p:cNvPicPr>
              <a:picLocks noChangeAspect="1" noChangeArrowheads="1"/>
            </p:cNvPicPr>
            <p:nvPr/>
          </p:nvPicPr>
          <p:blipFill>
            <a:blip r:embed="rId4" cstate="print"/>
            <a:srcRect l="11168" t="19727" r="10541" b="18425"/>
            <a:stretch>
              <a:fillRect/>
            </a:stretch>
          </p:blipFill>
          <p:spPr bwMode="auto">
            <a:xfrm>
              <a:off x="1519" y="3748"/>
              <a:ext cx="453" cy="226"/>
            </a:xfrm>
            <a:prstGeom prst="rect">
              <a:avLst/>
            </a:prstGeom>
            <a:noFill/>
            <a:ln w="9525">
              <a:noFill/>
              <a:miter lim="800000"/>
              <a:headEnd/>
              <a:tailEnd/>
            </a:ln>
          </p:spPr>
        </p:pic>
        <p:pic>
          <p:nvPicPr>
            <p:cNvPr id="24" name="Picture 59" descr="5000 - 5600 Stack Right [lo-res]"/>
            <p:cNvPicPr>
              <a:picLocks noChangeAspect="1" noChangeArrowheads="1"/>
            </p:cNvPicPr>
            <p:nvPr/>
          </p:nvPicPr>
          <p:blipFill>
            <a:blip r:embed="rId5" cstate="print"/>
            <a:srcRect l="14778" t="20050" r="11394" b="11409"/>
            <a:stretch>
              <a:fillRect/>
            </a:stretch>
          </p:blipFill>
          <p:spPr bwMode="auto">
            <a:xfrm>
              <a:off x="1973" y="3582"/>
              <a:ext cx="544" cy="392"/>
            </a:xfrm>
            <a:prstGeom prst="rect">
              <a:avLst/>
            </a:prstGeom>
            <a:noFill/>
            <a:ln w="9525">
              <a:noFill/>
              <a:miter lim="800000"/>
              <a:headEnd/>
              <a:tailEnd/>
            </a:ln>
          </p:spPr>
        </p:pic>
      </p:grpSp>
      <p:pic>
        <p:nvPicPr>
          <p:cNvPr id="25" name="Picture 56" descr="2500 - Stack Front [lo-res]"/>
          <p:cNvPicPr>
            <a:picLocks noChangeAspect="1" noChangeArrowheads="1"/>
          </p:cNvPicPr>
          <p:nvPr/>
        </p:nvPicPr>
        <p:blipFill>
          <a:blip r:embed="rId6" cstate="print"/>
          <a:srcRect l="8855" t="33073" r="11394" b="15799"/>
          <a:stretch>
            <a:fillRect/>
          </a:stretch>
        </p:blipFill>
        <p:spPr bwMode="auto">
          <a:xfrm>
            <a:off x="1042988" y="5327650"/>
            <a:ext cx="1223962" cy="588963"/>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900" decel="100000" fill="hold"/>
                                        <p:tgtEl>
                                          <p:spTgt spid="1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par>
                          <p:cTn id="38" fill="hold">
                            <p:stCondLst>
                              <p:cond delay="4000"/>
                            </p:stCondLst>
                            <p:childTnLst>
                              <p:par>
                                <p:cTn id="39" presetID="37"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900" decel="100000" fill="hold"/>
                                        <p:tgtEl>
                                          <p:spTgt spid="2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900" decel="100000" fill="hold"/>
                                        <p:tgtEl>
                                          <p:spTgt spid="1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60"/>
          <p:cNvGrpSpPr>
            <a:grpSpLocks noChangeAspect="1"/>
          </p:cNvGrpSpPr>
          <p:nvPr/>
        </p:nvGrpSpPr>
        <p:grpSpPr bwMode="auto">
          <a:xfrm>
            <a:off x="4644008" y="4777961"/>
            <a:ext cx="4080197" cy="1603367"/>
            <a:chOff x="1519" y="3582"/>
            <a:chExt cx="998" cy="392"/>
          </a:xfrm>
        </p:grpSpPr>
        <p:pic>
          <p:nvPicPr>
            <p:cNvPr id="12" name="Picture 18" descr="5500 - Mixed Stack Front [hi-res]"/>
            <p:cNvPicPr>
              <a:picLocks noChangeAspect="1" noChangeArrowheads="1"/>
            </p:cNvPicPr>
            <p:nvPr/>
          </p:nvPicPr>
          <p:blipFill>
            <a:blip r:embed="rId3" cstate="print"/>
            <a:srcRect l="11168" t="19727" r="10541" b="18425"/>
            <a:stretch>
              <a:fillRect/>
            </a:stretch>
          </p:blipFill>
          <p:spPr bwMode="auto">
            <a:xfrm>
              <a:off x="1519" y="3748"/>
              <a:ext cx="453" cy="226"/>
            </a:xfrm>
            <a:prstGeom prst="rect">
              <a:avLst/>
            </a:prstGeom>
            <a:noFill/>
            <a:ln w="9525">
              <a:noFill/>
              <a:miter lim="800000"/>
              <a:headEnd/>
              <a:tailEnd/>
            </a:ln>
          </p:spPr>
        </p:pic>
        <p:pic>
          <p:nvPicPr>
            <p:cNvPr id="13" name="Picture 59" descr="5000 - 5600 Stack Right [lo-res]"/>
            <p:cNvPicPr>
              <a:picLocks noChangeAspect="1" noChangeArrowheads="1"/>
            </p:cNvPicPr>
            <p:nvPr/>
          </p:nvPicPr>
          <p:blipFill>
            <a:blip r:embed="rId4" cstate="print"/>
            <a:srcRect l="14778" t="20050" r="11394" b="11409"/>
            <a:stretch>
              <a:fillRect/>
            </a:stretch>
          </p:blipFill>
          <p:spPr bwMode="auto">
            <a:xfrm>
              <a:off x="1973" y="3582"/>
              <a:ext cx="544" cy="392"/>
            </a:xfrm>
            <a:prstGeom prst="rect">
              <a:avLst/>
            </a:prstGeom>
            <a:noFill/>
            <a:ln w="9525">
              <a:noFill/>
              <a:miter lim="800000"/>
              <a:headEnd/>
              <a:tailEnd/>
            </a:ln>
          </p:spPr>
        </p:pic>
      </p:grpSp>
      <p:sp>
        <p:nvSpPr>
          <p:cNvPr id="2" name="Title 1"/>
          <p:cNvSpPr>
            <a:spLocks noGrp="1"/>
          </p:cNvSpPr>
          <p:nvPr>
            <p:ph type="title"/>
          </p:nvPr>
        </p:nvSpPr>
        <p:spPr>
          <a:xfrm>
            <a:off x="457200" y="434715"/>
            <a:ext cx="8229600" cy="833698"/>
          </a:xfrm>
        </p:spPr>
        <p:txBody>
          <a:bodyPr/>
          <a:lstStyle/>
          <a:p>
            <a:r>
              <a:rPr lang="en-US" dirty="0" smtClean="0"/>
              <a:t>Ethernet Routing Switch 5000 Series</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a:bodyPr>
          <a:lstStyle/>
          <a:p>
            <a:pPr marL="365760" indent="-365760">
              <a:lnSpc>
                <a:spcPct val="90000"/>
              </a:lnSpc>
              <a:spcBef>
                <a:spcPts val="1200"/>
              </a:spcBef>
              <a:buClr>
                <a:schemeClr val="accent1"/>
              </a:buClr>
              <a:buFont typeface="Webdings" pitchFamily="18" charset="2"/>
              <a:buChar char="4"/>
              <a:defRPr/>
            </a:pPr>
            <a:r>
              <a:rPr lang="en-GB" dirty="0" smtClean="0"/>
              <a:t>Scalable solution to empower Convergence</a:t>
            </a:r>
          </a:p>
          <a:p>
            <a:pPr marL="685800" lvl="1" indent="-228600">
              <a:lnSpc>
                <a:spcPct val="90000"/>
              </a:lnSpc>
              <a:spcBef>
                <a:spcPts val="800"/>
              </a:spcBef>
              <a:buClr>
                <a:schemeClr val="accent2"/>
              </a:buClr>
              <a:buFont typeface="Arial" pitchFamily="34" charset="0"/>
              <a:buChar char="–"/>
              <a:defRPr/>
            </a:pPr>
            <a:r>
              <a:rPr lang="en-GB" sz="1600" dirty="0" smtClean="0"/>
              <a:t>High-availability Stackable Chassis, virtual backplane up to 1152Gbps</a:t>
            </a:r>
          </a:p>
          <a:p>
            <a:pPr marL="365760" lvl="1" indent="-365760">
              <a:lnSpc>
                <a:spcPct val="90000"/>
              </a:lnSpc>
              <a:spcBef>
                <a:spcPts val="1200"/>
              </a:spcBef>
              <a:buClr>
                <a:schemeClr val="accent1"/>
              </a:buClr>
              <a:buFont typeface="Webdings" pitchFamily="18" charset="2"/>
              <a:buChar char="4"/>
              <a:defRPr/>
            </a:pPr>
            <a:r>
              <a:rPr lang="en-GB" dirty="0" smtClean="0"/>
              <a:t>10/100/1000, Advanced QoS, &amp; Power-over-Ethernet</a:t>
            </a:r>
          </a:p>
          <a:p>
            <a:pPr marL="685800" lvl="1" indent="-228600">
              <a:lnSpc>
                <a:spcPct val="90000"/>
              </a:lnSpc>
              <a:spcBef>
                <a:spcPts val="800"/>
              </a:spcBef>
              <a:buClr>
                <a:schemeClr val="accent2"/>
              </a:buClr>
              <a:buFont typeface="Arial" pitchFamily="34" charset="0"/>
              <a:buChar char="–"/>
              <a:defRPr/>
            </a:pPr>
            <a:r>
              <a:rPr lang="en-GB" sz="1600" dirty="0" smtClean="0"/>
              <a:t>High-speed local switching</a:t>
            </a:r>
          </a:p>
          <a:p>
            <a:pPr marL="365760" indent="-365760">
              <a:lnSpc>
                <a:spcPct val="90000"/>
              </a:lnSpc>
              <a:spcBef>
                <a:spcPts val="1200"/>
              </a:spcBef>
              <a:buClr>
                <a:schemeClr val="accent1"/>
              </a:buClr>
              <a:buFont typeface="Webdings" pitchFamily="18" charset="2"/>
              <a:buChar char="4"/>
              <a:defRPr/>
            </a:pPr>
            <a:r>
              <a:rPr lang="en-GB" dirty="0" smtClean="0"/>
              <a:t>Integrated Access Control</a:t>
            </a:r>
          </a:p>
          <a:p>
            <a:pPr marL="685800" lvl="1" indent="-228600">
              <a:lnSpc>
                <a:spcPct val="90000"/>
              </a:lnSpc>
              <a:spcBef>
                <a:spcPts val="800"/>
              </a:spcBef>
              <a:buClr>
                <a:schemeClr val="accent2"/>
              </a:buClr>
              <a:buFont typeface="Arial" pitchFamily="34" charset="0"/>
              <a:buChar char="–"/>
              <a:defRPr/>
            </a:pPr>
            <a:r>
              <a:rPr lang="en-GB" sz="1600" dirty="0" smtClean="0"/>
              <a:t>Extended &amp; enhanced 802.1X</a:t>
            </a:r>
          </a:p>
          <a:p>
            <a:pPr marL="685800" lvl="1" indent="-228600">
              <a:lnSpc>
                <a:spcPct val="90000"/>
              </a:lnSpc>
              <a:spcBef>
                <a:spcPts val="800"/>
              </a:spcBef>
              <a:buClr>
                <a:schemeClr val="accent2"/>
              </a:buClr>
              <a:buFont typeface="Arial" pitchFamily="34" charset="0"/>
              <a:buChar char="–"/>
              <a:defRPr/>
            </a:pPr>
            <a:r>
              <a:rPr lang="en-GB" sz="1600" dirty="0" smtClean="0"/>
              <a:t>Standards-based &amp; identity-driven access control</a:t>
            </a:r>
          </a:p>
          <a:p>
            <a:pPr marL="365760" lvl="1" indent="-365760">
              <a:lnSpc>
                <a:spcPct val="90000"/>
              </a:lnSpc>
              <a:spcBef>
                <a:spcPts val="1200"/>
              </a:spcBef>
              <a:buClr>
                <a:schemeClr val="accent1"/>
              </a:buClr>
              <a:buFont typeface="Webdings" pitchFamily="18" charset="2"/>
              <a:buChar char="4"/>
              <a:defRPr/>
            </a:pPr>
            <a:r>
              <a:rPr lang="en-GB" dirty="0" smtClean="0"/>
              <a:t>Delivers 99.999% reliability to the Network Edge</a:t>
            </a: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dirty="0" smtClean="0"/>
              <a:t>Enable the Converged Desktop</a:t>
            </a:r>
          </a:p>
          <a:p>
            <a:pPr marL="271463" indent="-271463">
              <a:lnSpc>
                <a:spcPct val="95000"/>
              </a:lnSpc>
              <a:spcBef>
                <a:spcPct val="45000"/>
              </a:spcBef>
              <a:buClr>
                <a:srgbClr val="CC0000"/>
              </a:buClr>
              <a:buFont typeface="Webdings" pitchFamily="18" charset="2"/>
              <a:buChar char="4"/>
            </a:pPr>
            <a:r>
              <a:rPr lang="en-GB" dirty="0" smtClean="0"/>
              <a:t>Comprehensive access control</a:t>
            </a:r>
          </a:p>
          <a:p>
            <a:pPr marL="271463" indent="-271463">
              <a:lnSpc>
                <a:spcPct val="95000"/>
              </a:lnSpc>
              <a:spcBef>
                <a:spcPct val="45000"/>
              </a:spcBef>
              <a:buClr>
                <a:srgbClr val="CC0000"/>
              </a:buClr>
              <a:buFont typeface="Webdings" pitchFamily="18" charset="2"/>
              <a:buChar char="4"/>
            </a:pPr>
            <a:r>
              <a:rPr lang="en-GB" dirty="0" smtClean="0"/>
              <a:t>Switch Clustering for the small Core</a:t>
            </a:r>
          </a:p>
          <a:p>
            <a:pPr marL="271463" indent="-271463">
              <a:lnSpc>
                <a:spcPct val="95000"/>
              </a:lnSpc>
              <a:spcBef>
                <a:spcPct val="45000"/>
              </a:spcBef>
              <a:buClr>
                <a:srgbClr val="CC0000"/>
              </a:buClr>
              <a:buFont typeface="Webdings" pitchFamily="18" charset="2"/>
              <a:buChar char="4"/>
            </a:pPr>
            <a:r>
              <a:rPr lang="en-GB" dirty="0" smtClean="0"/>
              <a:t>Pay-as-you-grow scalability &amp; Lifetime Warranty</a:t>
            </a:r>
            <a:endParaRPr lang="en-GB" dirty="0" smtClean="0">
              <a:solidFill>
                <a:schemeClr val="tx1"/>
              </a:solidFill>
            </a:endParaRP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US" dirty="0" smtClean="0"/>
              <a:t>Ethernet Routing Switch 4000 Series</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fontScale="92500" lnSpcReduction="10000"/>
          </a:bodyPr>
          <a:lstStyle/>
          <a:p>
            <a:pPr marL="365760" indent="-365760">
              <a:lnSpc>
                <a:spcPct val="90000"/>
              </a:lnSpc>
              <a:spcBef>
                <a:spcPts val="1200"/>
              </a:spcBef>
              <a:buClr>
                <a:schemeClr val="accent1"/>
              </a:buClr>
              <a:buFont typeface="Webdings" pitchFamily="18" charset="2"/>
              <a:buChar char="4"/>
              <a:defRPr/>
            </a:pPr>
            <a:r>
              <a:rPr lang="en-GB" sz="1900" dirty="0" smtClean="0"/>
              <a:t>Scalable solution to empower convergence</a:t>
            </a:r>
          </a:p>
          <a:p>
            <a:pPr marL="685800" lvl="1" indent="-228600">
              <a:lnSpc>
                <a:spcPct val="90000"/>
              </a:lnSpc>
              <a:spcBef>
                <a:spcPts val="800"/>
              </a:spcBef>
              <a:buClr>
                <a:schemeClr val="accent2"/>
              </a:buClr>
              <a:buFont typeface="Arial" pitchFamily="34" charset="0"/>
              <a:buChar char="–"/>
              <a:defRPr/>
            </a:pPr>
            <a:r>
              <a:rPr lang="en-GB" sz="1700" dirty="0" smtClean="0"/>
              <a:t>GbE &amp; 10GbE Uplinks</a:t>
            </a:r>
          </a:p>
          <a:p>
            <a:pPr marL="685800" lvl="1" indent="-228600">
              <a:lnSpc>
                <a:spcPct val="90000"/>
              </a:lnSpc>
              <a:spcBef>
                <a:spcPts val="800"/>
              </a:spcBef>
              <a:buClr>
                <a:schemeClr val="accent2"/>
              </a:buClr>
              <a:buFont typeface="Arial" pitchFamily="34" charset="0"/>
              <a:buChar char="–"/>
              <a:defRPr/>
            </a:pPr>
            <a:r>
              <a:rPr lang="en-GB" sz="1700" dirty="0" smtClean="0"/>
              <a:t>PoE, PoE+, &amp; QoS</a:t>
            </a:r>
          </a:p>
          <a:p>
            <a:pPr marL="685800" lvl="1" indent="-228600">
              <a:lnSpc>
                <a:spcPct val="90000"/>
              </a:lnSpc>
              <a:spcBef>
                <a:spcPts val="800"/>
              </a:spcBef>
              <a:buClr>
                <a:schemeClr val="accent2"/>
              </a:buClr>
              <a:buFont typeface="Arial" pitchFamily="34" charset="0"/>
              <a:buChar char="–"/>
              <a:defRPr/>
            </a:pPr>
            <a:r>
              <a:rPr lang="en-GB" sz="1700" dirty="0" smtClean="0"/>
              <a:t>High-availability Stackable Chassis, virtual backplane up to 384Gbps</a:t>
            </a:r>
          </a:p>
          <a:p>
            <a:pPr marL="685800" lvl="1" indent="-228600">
              <a:lnSpc>
                <a:spcPct val="90000"/>
              </a:lnSpc>
              <a:spcBef>
                <a:spcPts val="800"/>
              </a:spcBef>
              <a:buClr>
                <a:schemeClr val="accent2"/>
              </a:buClr>
              <a:buFont typeface="Arial" pitchFamily="34" charset="0"/>
              <a:buChar char="–"/>
              <a:defRPr/>
            </a:pPr>
            <a:r>
              <a:rPr lang="en-GB" sz="1700" dirty="0" smtClean="0"/>
              <a:t>High-speed local switching &amp; Dynamic Layer 3 Routing</a:t>
            </a:r>
          </a:p>
          <a:p>
            <a:pPr marL="685800" lvl="1" indent="-228600">
              <a:lnSpc>
                <a:spcPct val="90000"/>
              </a:lnSpc>
              <a:spcBef>
                <a:spcPts val="800"/>
              </a:spcBef>
              <a:buClr>
                <a:schemeClr val="accent2"/>
              </a:buClr>
              <a:buFont typeface="Arial" pitchFamily="34" charset="0"/>
              <a:buChar char="–"/>
              <a:defRPr/>
            </a:pPr>
            <a:r>
              <a:rPr lang="en-GB" sz="1700" dirty="0" smtClean="0"/>
              <a:t>Avaya Energy Saver</a:t>
            </a:r>
          </a:p>
          <a:p>
            <a:pPr marL="365760" indent="-365760">
              <a:lnSpc>
                <a:spcPct val="90000"/>
              </a:lnSpc>
              <a:spcBef>
                <a:spcPts val="1200"/>
              </a:spcBef>
              <a:buClr>
                <a:schemeClr val="accent1"/>
              </a:buClr>
              <a:buFont typeface="Webdings" pitchFamily="18" charset="2"/>
              <a:buChar char="4"/>
              <a:defRPr/>
            </a:pPr>
            <a:r>
              <a:rPr lang="en-GB" sz="1900" dirty="0" smtClean="0"/>
              <a:t>Integrated Access Control</a:t>
            </a:r>
          </a:p>
          <a:p>
            <a:pPr marL="685800" lvl="1" indent="-228600">
              <a:lnSpc>
                <a:spcPct val="90000"/>
              </a:lnSpc>
              <a:spcBef>
                <a:spcPts val="800"/>
              </a:spcBef>
              <a:buClr>
                <a:schemeClr val="accent2"/>
              </a:buClr>
              <a:buFont typeface="Arial" pitchFamily="34" charset="0"/>
              <a:buChar char="–"/>
              <a:defRPr/>
            </a:pPr>
            <a:r>
              <a:rPr lang="en-GB" sz="1700" dirty="0" smtClean="0"/>
              <a:t>Extended &amp; enhanced 802.1X </a:t>
            </a:r>
          </a:p>
          <a:p>
            <a:pPr marL="685800" lvl="1" indent="-228600">
              <a:lnSpc>
                <a:spcPct val="90000"/>
              </a:lnSpc>
              <a:spcBef>
                <a:spcPts val="800"/>
              </a:spcBef>
              <a:buClr>
                <a:schemeClr val="accent2"/>
              </a:buClr>
              <a:buFont typeface="Arial" pitchFamily="34" charset="0"/>
              <a:buChar char="–"/>
              <a:defRPr/>
            </a:pPr>
            <a:r>
              <a:rPr lang="en-GB" sz="1700" dirty="0" smtClean="0"/>
              <a:t>802.1AB auto discovery for plug and play of Avaya end-points</a:t>
            </a:r>
          </a:p>
          <a:p>
            <a:pPr marL="365760" indent="-365760">
              <a:lnSpc>
                <a:spcPct val="90000"/>
              </a:lnSpc>
              <a:spcBef>
                <a:spcPts val="1200"/>
              </a:spcBef>
              <a:buClr>
                <a:schemeClr val="accent1"/>
              </a:buClr>
              <a:buFont typeface="Webdings" pitchFamily="18" charset="2"/>
              <a:buChar char="4"/>
              <a:defRPr/>
            </a:pPr>
            <a:r>
              <a:rPr lang="en-GB" sz="1900" dirty="0" smtClean="0"/>
              <a:t>Delivers 99.999% reliability to the Network Edge</a:t>
            </a: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dirty="0" smtClean="0"/>
              <a:t>Versatile converged Desktop  connectivity – 17 models</a:t>
            </a:r>
          </a:p>
          <a:p>
            <a:pPr marL="271463" indent="-271463">
              <a:lnSpc>
                <a:spcPct val="95000"/>
              </a:lnSpc>
              <a:spcBef>
                <a:spcPct val="45000"/>
              </a:spcBef>
              <a:buClr>
                <a:srgbClr val="CC0000"/>
              </a:buClr>
              <a:buFont typeface="Webdings" pitchFamily="18" charset="2"/>
              <a:buChar char="4"/>
            </a:pPr>
            <a:r>
              <a:rPr lang="en-GB" dirty="0" smtClean="0"/>
              <a:t>Advanced edge feature set, high-availability power, PoE/PoE+</a:t>
            </a:r>
          </a:p>
          <a:p>
            <a:pPr marL="271463" indent="-271463">
              <a:lnSpc>
                <a:spcPct val="95000"/>
              </a:lnSpc>
              <a:spcBef>
                <a:spcPct val="45000"/>
              </a:spcBef>
              <a:buClr>
                <a:srgbClr val="CC0000"/>
              </a:buClr>
              <a:buFont typeface="Webdings" pitchFamily="18" charset="2"/>
              <a:buChar char="4"/>
            </a:pPr>
            <a:r>
              <a:rPr lang="en-GB" dirty="0" smtClean="0"/>
              <a:t>Pay-as-you-grow scalability &amp; Lifetime Warranty</a:t>
            </a: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pic>
        <p:nvPicPr>
          <p:cNvPr id="12" name="Picture 16" descr="New45xxstackfront_lo.jpg"/>
          <p:cNvPicPr>
            <a:picLocks noChangeAspect="1"/>
          </p:cNvPicPr>
          <p:nvPr/>
        </p:nvPicPr>
        <p:blipFill>
          <a:blip r:embed="rId3" cstate="email"/>
          <a:srcRect l="4495" r="7843" b="17601"/>
          <a:stretch>
            <a:fillRect/>
          </a:stretch>
        </p:blipFill>
        <p:spPr bwMode="auto">
          <a:xfrm>
            <a:off x="4499992" y="5605619"/>
            <a:ext cx="2160000" cy="775709"/>
          </a:xfrm>
          <a:prstGeom prst="rect">
            <a:avLst/>
          </a:prstGeom>
          <a:noFill/>
          <a:ln w="9525">
            <a:noFill/>
            <a:miter lim="800000"/>
            <a:headEnd/>
            <a:tailEnd/>
          </a:ln>
        </p:spPr>
      </p:pic>
      <p:pic>
        <p:nvPicPr>
          <p:cNvPr id="10" name="Picture 15" descr="New48xxstackfront_lo.jpg"/>
          <p:cNvPicPr>
            <a:picLocks noChangeAspect="1"/>
          </p:cNvPicPr>
          <p:nvPr/>
        </p:nvPicPr>
        <p:blipFill>
          <a:blip r:embed="rId4" cstate="email"/>
          <a:srcRect l="13127" t="4139" r="18119" b="4787"/>
          <a:stretch>
            <a:fillRect/>
          </a:stretch>
        </p:blipFill>
        <p:spPr bwMode="auto">
          <a:xfrm>
            <a:off x="6516456" y="4508500"/>
            <a:ext cx="2160000" cy="1284666"/>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GB" dirty="0" smtClean="0"/>
              <a:t>The Avaya Data Solutions Vision </a:t>
            </a:r>
            <a:endParaRPr lang="en-US" dirty="0"/>
          </a:p>
        </p:txBody>
      </p:sp>
      <p:sp>
        <p:nvSpPr>
          <p:cNvPr id="107" name="Oval 21"/>
          <p:cNvSpPr>
            <a:spLocks noChangeArrowheads="1"/>
          </p:cNvSpPr>
          <p:nvPr/>
        </p:nvSpPr>
        <p:spPr bwMode="auto">
          <a:xfrm>
            <a:off x="4572000" y="2636912"/>
            <a:ext cx="4103688" cy="420687"/>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a:spLocks noChangeArrowheads="1"/>
          </p:cNvSpPr>
          <p:nvPr/>
        </p:nvSpPr>
        <p:spPr bwMode="auto">
          <a:xfrm>
            <a:off x="4500563" y="1484313"/>
            <a:ext cx="4248150" cy="1368623"/>
          </a:xfrm>
          <a:prstGeom prst="rect">
            <a:avLst/>
          </a:prstGeom>
          <a:gradFill rotWithShape="1">
            <a:gsLst>
              <a:gs pos="0">
                <a:srgbClr val="DDDDDD"/>
              </a:gs>
              <a:gs pos="100000">
                <a:schemeClr val="bg1">
                  <a:alpha val="0"/>
                </a:scheme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9" name="AutoShape 98"/>
          <p:cNvSpPr>
            <a:spLocks noChangeArrowheads="1"/>
          </p:cNvSpPr>
          <p:nvPr/>
        </p:nvSpPr>
        <p:spPr bwMode="auto">
          <a:xfrm rot="16989082">
            <a:off x="3334544" y="2845594"/>
            <a:ext cx="2093912" cy="3257550"/>
          </a:xfrm>
          <a:custGeom>
            <a:avLst/>
            <a:gdLst>
              <a:gd name="T0" fmla="*/ 1806678 w 21600"/>
              <a:gd name="T1" fmla="*/ 1628775 h 21600"/>
              <a:gd name="T2" fmla="*/ 1046956 w 21600"/>
              <a:gd name="T3" fmla="*/ 3257550 h 21600"/>
              <a:gd name="T4" fmla="*/ 287234 w 21600"/>
              <a:gd name="T5" fmla="*/ 1628775 h 21600"/>
              <a:gd name="T6" fmla="*/ 1046956 w 21600"/>
              <a:gd name="T7" fmla="*/ 0 h 21600"/>
              <a:gd name="T8" fmla="*/ 0 60000 65536"/>
              <a:gd name="T9" fmla="*/ 0 60000 65536"/>
              <a:gd name="T10" fmla="*/ 0 60000 65536"/>
              <a:gd name="T11" fmla="*/ 0 60000 65536"/>
              <a:gd name="T12" fmla="*/ 4763 w 21600"/>
              <a:gd name="T13" fmla="*/ 4763 h 21600"/>
              <a:gd name="T14" fmla="*/ 16837 w 21600"/>
              <a:gd name="T15" fmla="*/ 16837 h 21600"/>
            </a:gdLst>
            <a:ahLst/>
            <a:cxnLst>
              <a:cxn ang="T8">
                <a:pos x="T0" y="T1"/>
              </a:cxn>
              <a:cxn ang="T9">
                <a:pos x="T2" y="T3"/>
              </a:cxn>
              <a:cxn ang="T10">
                <a:pos x="T4" y="T5"/>
              </a:cxn>
              <a:cxn ang="T11">
                <a:pos x="T6" y="T7"/>
              </a:cxn>
            </a:cxnLst>
            <a:rect l="T12" t="T13" r="T14" b="T15"/>
            <a:pathLst>
              <a:path w="21600" h="21600">
                <a:moveTo>
                  <a:pt x="0" y="0"/>
                </a:moveTo>
                <a:lnTo>
                  <a:pt x="5926" y="21600"/>
                </a:lnTo>
                <a:lnTo>
                  <a:pt x="15674" y="21600"/>
                </a:lnTo>
                <a:lnTo>
                  <a:pt x="21600" y="0"/>
                </a:lnTo>
                <a:close/>
              </a:path>
            </a:pathLst>
          </a:custGeom>
          <a:gradFill rotWithShape="1">
            <a:gsLst>
              <a:gs pos="0">
                <a:srgbClr val="587891"/>
              </a:gs>
              <a:gs pos="100000">
                <a:srgbClr val="D6DEE4">
                  <a:alpha val="0"/>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10" name="Group 35"/>
          <p:cNvGrpSpPr>
            <a:grpSpLocks/>
          </p:cNvGrpSpPr>
          <p:nvPr/>
        </p:nvGrpSpPr>
        <p:grpSpPr bwMode="auto">
          <a:xfrm>
            <a:off x="4427984" y="3236913"/>
            <a:ext cx="4349750" cy="3216275"/>
            <a:chOff x="314510" y="2428616"/>
            <a:chExt cx="4376134" cy="2763157"/>
          </a:xfrm>
        </p:grpSpPr>
        <p:sp>
          <p:nvSpPr>
            <p:cNvPr id="111" name="TextBox 86"/>
            <p:cNvSpPr txBox="1">
              <a:spLocks noChangeArrowheads="1"/>
            </p:cNvSpPr>
            <p:nvPr/>
          </p:nvSpPr>
          <p:spPr bwMode="auto">
            <a:xfrm>
              <a:off x="314510" y="2428616"/>
              <a:ext cx="4376134" cy="315049"/>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rPr>
                <a:t>PLUG &amp; PLAY COMMUNICATIONS</a:t>
              </a:r>
            </a:p>
          </p:txBody>
        </p:sp>
        <p:grpSp>
          <p:nvGrpSpPr>
            <p:cNvPr id="112" name="Group 76"/>
            <p:cNvGrpSpPr>
              <a:grpSpLocks/>
            </p:cNvGrpSpPr>
            <p:nvPr/>
          </p:nvGrpSpPr>
          <p:grpSpPr bwMode="auto">
            <a:xfrm>
              <a:off x="352841" y="2582696"/>
              <a:ext cx="4273918" cy="2609077"/>
              <a:chOff x="896938" y="1914154"/>
              <a:chExt cx="7372350" cy="4500563"/>
            </a:xfrm>
          </p:grpSpPr>
          <p:grpSp>
            <p:nvGrpSpPr>
              <p:cNvPr id="113" name="Group 100"/>
              <p:cNvGrpSpPr>
                <a:grpSpLocks/>
              </p:cNvGrpSpPr>
              <p:nvPr/>
            </p:nvGrpSpPr>
            <p:grpSpPr bwMode="auto">
              <a:xfrm>
                <a:off x="3105150" y="2291300"/>
                <a:ext cx="2933700" cy="1963376"/>
                <a:chOff x="-180975" y="2726389"/>
                <a:chExt cx="3893130" cy="2605629"/>
              </a:xfrm>
            </p:grpSpPr>
            <p:sp>
              <p:nvSpPr>
                <p:cNvPr id="135" name="Oval 11"/>
                <p:cNvSpPr>
                  <a:spLocks noChangeArrowheads="1"/>
                </p:cNvSpPr>
                <p:nvPr/>
              </p:nvSpPr>
              <p:spPr bwMode="auto">
                <a:xfrm>
                  <a:off x="-180975" y="4171502"/>
                  <a:ext cx="3893130" cy="116051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smtClean="0">
                    <a:ln>
                      <a:noFill/>
                    </a:ln>
                    <a:solidFill>
                      <a:sysClr val="windowText" lastClr="000000"/>
                    </a:solidFill>
                    <a:effectLst/>
                    <a:uLnTx/>
                    <a:uFillTx/>
                    <a:latin typeface="Calibri" pitchFamily="34" charset="0"/>
                  </a:endParaRPr>
                </a:p>
              </p:txBody>
            </p:sp>
            <p:grpSp>
              <p:nvGrpSpPr>
                <p:cNvPr id="136" name="Group 58"/>
                <p:cNvGrpSpPr>
                  <a:grpSpLocks/>
                </p:cNvGrpSpPr>
                <p:nvPr/>
              </p:nvGrpSpPr>
              <p:grpSpPr bwMode="auto">
                <a:xfrm>
                  <a:off x="806947" y="2726389"/>
                  <a:ext cx="2031586" cy="2031586"/>
                  <a:chOff x="749797" y="1762638"/>
                  <a:chExt cx="2031586" cy="2031586"/>
                </a:xfrm>
              </p:grpSpPr>
              <p:pic>
                <p:nvPicPr>
                  <p:cNvPr id="137" name="Picture 2" descr="C:\Documents and Settings\rgould\Desktop\Icon.png"/>
                  <p:cNvPicPr>
                    <a:picLocks noChangeAspect="1" noChangeArrowheads="1"/>
                  </p:cNvPicPr>
                  <p:nvPr/>
                </p:nvPicPr>
                <p:blipFill>
                  <a:blip r:embed="rId3" cstate="print"/>
                  <a:srcRect/>
                  <a:stretch>
                    <a:fillRect/>
                  </a:stretch>
                </p:blipFill>
                <p:spPr bwMode="auto">
                  <a:xfrm>
                    <a:off x="749797" y="1762638"/>
                    <a:ext cx="2031586" cy="2031586"/>
                  </a:xfrm>
                  <a:prstGeom prst="rect">
                    <a:avLst/>
                  </a:prstGeom>
                  <a:noFill/>
                  <a:ln w="9525">
                    <a:noFill/>
                    <a:miter lim="800000"/>
                    <a:headEnd/>
                    <a:tailEnd/>
                  </a:ln>
                </p:spPr>
              </p:pic>
              <p:pic>
                <p:nvPicPr>
                  <p:cNvPr id="138" name="Picture 5" descr="C:\Documents and Settings\rgould\Desktop\people.png"/>
                  <p:cNvPicPr>
                    <a:picLocks noChangeAspect="1" noChangeArrowheads="1"/>
                  </p:cNvPicPr>
                  <p:nvPr/>
                </p:nvPicPr>
                <p:blipFill>
                  <a:blip r:embed="rId4" cstate="print"/>
                  <a:srcRect/>
                  <a:stretch>
                    <a:fillRect/>
                  </a:stretch>
                </p:blipFill>
                <p:spPr bwMode="auto">
                  <a:xfrm>
                    <a:off x="751415" y="1762638"/>
                    <a:ext cx="2029968" cy="2029968"/>
                  </a:xfrm>
                  <a:prstGeom prst="rect">
                    <a:avLst/>
                  </a:prstGeom>
                  <a:noFill/>
                  <a:ln w="9525">
                    <a:noFill/>
                    <a:miter lim="800000"/>
                    <a:headEnd/>
                    <a:tailEnd/>
                  </a:ln>
                </p:spPr>
              </p:pic>
              <p:pic>
                <p:nvPicPr>
                  <p:cNvPr id="139" name="Picture 3" descr="C:\Documents and Settings\rgould\Desktop\reflection.png"/>
                  <p:cNvPicPr>
                    <a:picLocks noChangeAspect="1" noChangeArrowheads="1"/>
                  </p:cNvPicPr>
                  <p:nvPr/>
                </p:nvPicPr>
                <p:blipFill>
                  <a:blip r:embed="rId5" cstate="print"/>
                  <a:srcRect/>
                  <a:stretch>
                    <a:fillRect/>
                  </a:stretch>
                </p:blipFill>
                <p:spPr bwMode="auto">
                  <a:xfrm>
                    <a:off x="749797" y="1762638"/>
                    <a:ext cx="2031586" cy="2031586"/>
                  </a:xfrm>
                  <a:prstGeom prst="rect">
                    <a:avLst/>
                  </a:prstGeom>
                  <a:noFill/>
                  <a:ln w="9525">
                    <a:noFill/>
                    <a:miter lim="800000"/>
                    <a:headEnd/>
                    <a:tailEnd/>
                  </a:ln>
                </p:spPr>
              </p:pic>
            </p:grpSp>
          </p:grpSp>
          <p:grpSp>
            <p:nvGrpSpPr>
              <p:cNvPr id="114" name="Group 102"/>
              <p:cNvGrpSpPr>
                <a:grpSpLocks/>
              </p:cNvGrpSpPr>
              <p:nvPr/>
            </p:nvGrpSpPr>
            <p:grpSpPr bwMode="auto">
              <a:xfrm>
                <a:off x="4456113" y="3264633"/>
                <a:ext cx="2933700" cy="1964575"/>
                <a:chOff x="5488458" y="2726389"/>
                <a:chExt cx="3893130" cy="2605629"/>
              </a:xfrm>
            </p:grpSpPr>
            <p:sp>
              <p:nvSpPr>
                <p:cNvPr id="129" name="Oval 11"/>
                <p:cNvSpPr>
                  <a:spLocks noChangeArrowheads="1"/>
                </p:cNvSpPr>
                <p:nvPr/>
              </p:nvSpPr>
              <p:spPr bwMode="auto">
                <a:xfrm>
                  <a:off x="5488458" y="4171502"/>
                  <a:ext cx="3893130" cy="116051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smtClean="0">
                    <a:ln>
                      <a:noFill/>
                    </a:ln>
                    <a:solidFill>
                      <a:sysClr val="windowText" lastClr="000000"/>
                    </a:solidFill>
                    <a:effectLst/>
                    <a:uLnTx/>
                    <a:uFillTx/>
                    <a:latin typeface="Calibri" pitchFamily="34" charset="0"/>
                  </a:endParaRPr>
                </a:p>
              </p:txBody>
            </p:sp>
            <p:grpSp>
              <p:nvGrpSpPr>
                <p:cNvPr id="130" name="Group 76"/>
                <p:cNvGrpSpPr>
                  <a:grpSpLocks/>
                </p:cNvGrpSpPr>
                <p:nvPr/>
              </p:nvGrpSpPr>
              <p:grpSpPr bwMode="auto">
                <a:xfrm>
                  <a:off x="6419230" y="2726389"/>
                  <a:ext cx="2031586" cy="2031586"/>
                  <a:chOff x="6362080" y="2434845"/>
                  <a:chExt cx="2031586" cy="2031586"/>
                </a:xfrm>
              </p:grpSpPr>
              <p:grpSp>
                <p:nvGrpSpPr>
                  <p:cNvPr id="131" name="Group 47"/>
                  <p:cNvGrpSpPr>
                    <a:grpSpLocks/>
                  </p:cNvGrpSpPr>
                  <p:nvPr/>
                </p:nvGrpSpPr>
                <p:grpSpPr bwMode="auto">
                  <a:xfrm>
                    <a:off x="6362080" y="2434845"/>
                    <a:ext cx="2031586" cy="2031586"/>
                    <a:chOff x="6362080" y="1762638"/>
                    <a:chExt cx="2031586" cy="2031586"/>
                  </a:xfrm>
                </p:grpSpPr>
                <p:pic>
                  <p:nvPicPr>
                    <p:cNvPr id="133" name="Picture 2" descr="C:\Documents and Settings\rgould\Desktop\Icon.png"/>
                    <p:cNvPicPr>
                      <a:picLocks noChangeAspect="1" noChangeArrowheads="1"/>
                    </p:cNvPicPr>
                    <p:nvPr/>
                  </p:nvPicPr>
                  <p:blipFill>
                    <a:blip r:embed="rId3" cstate="print"/>
                    <a:srcRect/>
                    <a:stretch>
                      <a:fillRect/>
                    </a:stretch>
                  </p:blipFill>
                  <p:spPr bwMode="auto">
                    <a:xfrm>
                      <a:off x="6362080" y="1762638"/>
                      <a:ext cx="2031586" cy="2031586"/>
                    </a:xfrm>
                    <a:prstGeom prst="rect">
                      <a:avLst/>
                    </a:prstGeom>
                    <a:noFill/>
                    <a:ln w="9525">
                      <a:noFill/>
                      <a:miter lim="800000"/>
                      <a:headEnd/>
                      <a:tailEnd/>
                    </a:ln>
                  </p:spPr>
                </p:pic>
                <p:pic>
                  <p:nvPicPr>
                    <p:cNvPr id="134" name="Picture 3" descr="C:\Documents and Settings\rgould\Desktop\reflection.png"/>
                    <p:cNvPicPr>
                      <a:picLocks noChangeAspect="1" noChangeArrowheads="1"/>
                    </p:cNvPicPr>
                    <p:nvPr/>
                  </p:nvPicPr>
                  <p:blipFill>
                    <a:blip r:embed="rId5" cstate="print"/>
                    <a:srcRect/>
                    <a:stretch>
                      <a:fillRect/>
                    </a:stretch>
                  </p:blipFill>
                  <p:spPr bwMode="auto">
                    <a:xfrm>
                      <a:off x="6362080" y="1762638"/>
                      <a:ext cx="2031586" cy="2031586"/>
                    </a:xfrm>
                    <a:prstGeom prst="rect">
                      <a:avLst/>
                    </a:prstGeom>
                    <a:noFill/>
                    <a:ln w="9525">
                      <a:noFill/>
                      <a:miter lim="800000"/>
                      <a:headEnd/>
                      <a:tailEnd/>
                    </a:ln>
                  </p:spPr>
                </p:pic>
              </p:grpSp>
              <p:pic>
                <p:nvPicPr>
                  <p:cNvPr id="132" name="Picture 9" descr="C:\Documents and Settings\rgould\Desktop\app.png"/>
                  <p:cNvPicPr>
                    <a:picLocks noChangeAspect="1" noChangeArrowheads="1"/>
                  </p:cNvPicPr>
                  <p:nvPr/>
                </p:nvPicPr>
                <p:blipFill>
                  <a:blip r:embed="rId6" cstate="print"/>
                  <a:srcRect/>
                  <a:stretch>
                    <a:fillRect/>
                  </a:stretch>
                </p:blipFill>
                <p:spPr bwMode="auto">
                  <a:xfrm>
                    <a:off x="6363698" y="2434845"/>
                    <a:ext cx="2029968" cy="2029968"/>
                  </a:xfrm>
                  <a:prstGeom prst="rect">
                    <a:avLst/>
                  </a:prstGeom>
                  <a:noFill/>
                  <a:ln w="9525">
                    <a:noFill/>
                    <a:miter lim="800000"/>
                    <a:headEnd/>
                    <a:tailEnd/>
                  </a:ln>
                </p:spPr>
              </p:pic>
            </p:grpSp>
          </p:grpSp>
          <p:grpSp>
            <p:nvGrpSpPr>
              <p:cNvPr id="115" name="Group 101"/>
              <p:cNvGrpSpPr>
                <a:grpSpLocks/>
              </p:cNvGrpSpPr>
              <p:nvPr/>
            </p:nvGrpSpPr>
            <p:grpSpPr bwMode="auto">
              <a:xfrm>
                <a:off x="1754188" y="3264633"/>
                <a:ext cx="2933700" cy="1964575"/>
                <a:chOff x="2625435" y="2726389"/>
                <a:chExt cx="3893130" cy="2605629"/>
              </a:xfrm>
            </p:grpSpPr>
            <p:sp>
              <p:nvSpPr>
                <p:cNvPr id="123" name="Oval 11"/>
                <p:cNvSpPr>
                  <a:spLocks noChangeArrowheads="1"/>
                </p:cNvSpPr>
                <p:nvPr/>
              </p:nvSpPr>
              <p:spPr bwMode="auto">
                <a:xfrm>
                  <a:off x="2625435" y="4171502"/>
                  <a:ext cx="3893130" cy="116051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smtClean="0">
                    <a:ln>
                      <a:noFill/>
                    </a:ln>
                    <a:solidFill>
                      <a:sysClr val="windowText" lastClr="000000"/>
                    </a:solidFill>
                    <a:effectLst/>
                    <a:uLnTx/>
                    <a:uFillTx/>
                    <a:latin typeface="Calibri" pitchFamily="34" charset="0"/>
                  </a:endParaRPr>
                </a:p>
              </p:txBody>
            </p:sp>
            <p:grpSp>
              <p:nvGrpSpPr>
                <p:cNvPr id="124" name="Group 93"/>
                <p:cNvGrpSpPr>
                  <a:grpSpLocks/>
                </p:cNvGrpSpPr>
                <p:nvPr/>
              </p:nvGrpSpPr>
              <p:grpSpPr bwMode="auto">
                <a:xfrm>
                  <a:off x="3556207" y="2726389"/>
                  <a:ext cx="2031586" cy="2031586"/>
                  <a:chOff x="3499057" y="2434845"/>
                  <a:chExt cx="2031586" cy="2031586"/>
                </a:xfrm>
              </p:grpSpPr>
              <p:grpSp>
                <p:nvGrpSpPr>
                  <p:cNvPr id="125" name="Group 46"/>
                  <p:cNvGrpSpPr>
                    <a:grpSpLocks/>
                  </p:cNvGrpSpPr>
                  <p:nvPr/>
                </p:nvGrpSpPr>
                <p:grpSpPr bwMode="auto">
                  <a:xfrm>
                    <a:off x="3499057" y="2434845"/>
                    <a:ext cx="2031586" cy="2031586"/>
                    <a:chOff x="3499057" y="1762638"/>
                    <a:chExt cx="2031586" cy="2031586"/>
                  </a:xfrm>
                </p:grpSpPr>
                <p:pic>
                  <p:nvPicPr>
                    <p:cNvPr id="127" name="Picture 2" descr="C:\Documents and Settings\rgould\Desktop\Icon.png"/>
                    <p:cNvPicPr>
                      <a:picLocks noChangeAspect="1" noChangeArrowheads="1"/>
                    </p:cNvPicPr>
                    <p:nvPr/>
                  </p:nvPicPr>
                  <p:blipFill>
                    <a:blip r:embed="rId3" cstate="print"/>
                    <a:srcRect/>
                    <a:stretch>
                      <a:fillRect/>
                    </a:stretch>
                  </p:blipFill>
                  <p:spPr bwMode="auto">
                    <a:xfrm>
                      <a:off x="3499057" y="1762638"/>
                      <a:ext cx="2031586" cy="2031586"/>
                    </a:xfrm>
                    <a:prstGeom prst="rect">
                      <a:avLst/>
                    </a:prstGeom>
                    <a:noFill/>
                    <a:ln w="9525">
                      <a:noFill/>
                      <a:miter lim="800000"/>
                      <a:headEnd/>
                      <a:tailEnd/>
                    </a:ln>
                  </p:spPr>
                </p:pic>
                <p:pic>
                  <p:nvPicPr>
                    <p:cNvPr id="128" name="Picture 3" descr="C:\Documents and Settings\rgould\Desktop\reflection.png"/>
                    <p:cNvPicPr>
                      <a:picLocks noChangeAspect="1" noChangeArrowheads="1"/>
                    </p:cNvPicPr>
                    <p:nvPr/>
                  </p:nvPicPr>
                  <p:blipFill>
                    <a:blip r:embed="rId5" cstate="print"/>
                    <a:srcRect/>
                    <a:stretch>
                      <a:fillRect/>
                    </a:stretch>
                  </p:blipFill>
                  <p:spPr bwMode="auto">
                    <a:xfrm>
                      <a:off x="3499057" y="1762638"/>
                      <a:ext cx="2031586" cy="2031586"/>
                    </a:xfrm>
                    <a:prstGeom prst="rect">
                      <a:avLst/>
                    </a:prstGeom>
                    <a:noFill/>
                    <a:ln w="9525">
                      <a:noFill/>
                      <a:miter lim="800000"/>
                      <a:headEnd/>
                      <a:tailEnd/>
                    </a:ln>
                  </p:spPr>
                </p:pic>
              </p:grpSp>
              <p:pic>
                <p:nvPicPr>
                  <p:cNvPr id="126" name="Picture 8" descr="C:\Documents and Settings\rgould\Desktop\network.png"/>
                  <p:cNvPicPr>
                    <a:picLocks noChangeAspect="1" noChangeArrowheads="1"/>
                  </p:cNvPicPr>
                  <p:nvPr/>
                </p:nvPicPr>
                <p:blipFill>
                  <a:blip r:embed="rId7" cstate="print"/>
                  <a:srcRect/>
                  <a:stretch>
                    <a:fillRect/>
                  </a:stretch>
                </p:blipFill>
                <p:spPr bwMode="auto">
                  <a:xfrm>
                    <a:off x="3500675" y="2434845"/>
                    <a:ext cx="2029968" cy="2029968"/>
                  </a:xfrm>
                  <a:prstGeom prst="rect">
                    <a:avLst/>
                  </a:prstGeom>
                  <a:noFill/>
                  <a:ln w="9525">
                    <a:noFill/>
                    <a:miter lim="800000"/>
                    <a:headEnd/>
                    <a:tailEnd/>
                  </a:ln>
                </p:spPr>
              </p:pic>
            </p:grpSp>
          </p:grpSp>
          <p:pic>
            <p:nvPicPr>
              <p:cNvPr id="116" name="Picture 3" descr="Q:\Ryan\AVAYA\Presentations 12.09\Jorge Blanco\Ring.png"/>
              <p:cNvPicPr>
                <a:picLocks noChangeAspect="1" noChangeArrowheads="1"/>
              </p:cNvPicPr>
              <p:nvPr/>
            </p:nvPicPr>
            <p:blipFill>
              <a:blip r:embed="rId8" cstate="print"/>
              <a:srcRect/>
              <a:stretch>
                <a:fillRect/>
              </a:stretch>
            </p:blipFill>
            <p:spPr bwMode="auto">
              <a:xfrm>
                <a:off x="896938" y="1914154"/>
                <a:ext cx="7372350" cy="4500563"/>
              </a:xfrm>
              <a:prstGeom prst="rect">
                <a:avLst/>
              </a:prstGeom>
              <a:noFill/>
              <a:ln w="9525">
                <a:noFill/>
                <a:miter lim="800000"/>
                <a:headEnd/>
                <a:tailEnd/>
              </a:ln>
            </p:spPr>
          </p:pic>
          <p:pic>
            <p:nvPicPr>
              <p:cNvPr id="117" name="Picture 2" descr="Q:\Ryan\AVAYA\Presentations 12.09\Jorge Blanco\Ring-1.png"/>
              <p:cNvPicPr>
                <a:picLocks noChangeAspect="1" noChangeArrowheads="1"/>
              </p:cNvPicPr>
              <p:nvPr/>
            </p:nvPicPr>
            <p:blipFill>
              <a:blip r:embed="rId9" cstate="print"/>
              <a:srcRect/>
              <a:stretch>
                <a:fillRect/>
              </a:stretch>
            </p:blipFill>
            <p:spPr bwMode="auto">
              <a:xfrm>
                <a:off x="1466850" y="2298329"/>
                <a:ext cx="6232525" cy="3386138"/>
              </a:xfrm>
              <a:prstGeom prst="rect">
                <a:avLst/>
              </a:prstGeom>
              <a:noFill/>
              <a:ln w="9525">
                <a:noFill/>
                <a:miter lim="800000"/>
                <a:headEnd/>
                <a:tailEnd/>
              </a:ln>
            </p:spPr>
          </p:pic>
          <p:pic>
            <p:nvPicPr>
              <p:cNvPr id="118" name="Picture 4" descr="Q:\Ryan\AVAYA\Presentations 12.09\Jorge Blanco\1.png"/>
              <p:cNvPicPr>
                <a:picLocks noChangeArrowheads="1"/>
              </p:cNvPicPr>
              <p:nvPr/>
            </p:nvPicPr>
            <p:blipFill>
              <a:blip r:embed="rId10" cstate="print"/>
              <a:srcRect/>
              <a:stretch>
                <a:fillRect/>
              </a:stretch>
            </p:blipFill>
            <p:spPr bwMode="auto">
              <a:xfrm>
                <a:off x="1754188" y="4930404"/>
                <a:ext cx="5805487" cy="1006475"/>
              </a:xfrm>
              <a:prstGeom prst="rect">
                <a:avLst/>
              </a:prstGeom>
              <a:noFill/>
              <a:ln w="9525">
                <a:noFill/>
                <a:miter lim="800000"/>
                <a:headEnd/>
                <a:tailEnd/>
              </a:ln>
            </p:spPr>
          </p:pic>
          <p:pic>
            <p:nvPicPr>
              <p:cNvPr id="119" name="Picture 5" descr="Q:\Ryan\AVAYA\Presentations 12.09\Jorge Blanco\2.png"/>
              <p:cNvPicPr>
                <a:picLocks noChangeArrowheads="1"/>
              </p:cNvPicPr>
              <p:nvPr/>
            </p:nvPicPr>
            <p:blipFill>
              <a:blip r:embed="rId11" cstate="print"/>
              <a:srcRect/>
              <a:stretch>
                <a:fillRect/>
              </a:stretch>
            </p:blipFill>
            <p:spPr bwMode="auto">
              <a:xfrm>
                <a:off x="2770188" y="4978029"/>
                <a:ext cx="3614737" cy="528638"/>
              </a:xfrm>
              <a:prstGeom prst="rect">
                <a:avLst/>
              </a:prstGeom>
              <a:noFill/>
              <a:ln w="9525">
                <a:noFill/>
                <a:miter lim="800000"/>
                <a:headEnd/>
                <a:tailEnd/>
              </a:ln>
            </p:spPr>
          </p:pic>
          <p:sp>
            <p:nvSpPr>
              <p:cNvPr id="120" name="Block Arc 119"/>
              <p:cNvSpPr/>
              <p:nvPr/>
            </p:nvSpPr>
            <p:spPr bwMode="auto">
              <a:xfrm rot="18900000">
                <a:off x="3056849" y="2664690"/>
                <a:ext cx="1862372" cy="1722095"/>
              </a:xfrm>
              <a:prstGeom prst="blockArc">
                <a:avLst>
                  <a:gd name="adj1" fmla="val 9702310"/>
                  <a:gd name="adj2" fmla="val 504264"/>
                  <a:gd name="adj3" fmla="val 14678"/>
                </a:avLst>
              </a:prstGeom>
              <a:gradFill flip="none" rotWithShape="1">
                <a:gsLst>
                  <a:gs pos="25000">
                    <a:srgbClr val="CC0000">
                      <a:alpha val="0"/>
                    </a:srgbClr>
                  </a:gs>
                  <a:gs pos="50000">
                    <a:srgbClr val="CC0000"/>
                  </a:gs>
                  <a:gs pos="75000">
                    <a:srgbClr val="CC0000">
                      <a:alpha val="0"/>
                    </a:srgbClr>
                  </a:gs>
                </a:gsLst>
                <a:lin ang="0" scaled="1"/>
                <a:tileRect/>
              </a:gradFill>
              <a:ln w="9525" cap="flat" cmpd="sng" algn="ctr">
                <a:noFill/>
                <a:prstDash val="solid"/>
                <a:round/>
                <a:headEnd type="none" w="med" len="med"/>
                <a:tailEnd type="none" w="med" len="med"/>
              </a:ln>
              <a:effectLst/>
            </p:spPr>
            <p:txBody>
              <a:bodyPr lIns="0" tIns="0" rIns="0" bIns="0"/>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Arial" pitchFamily="34" charset="0"/>
                </a:endParaRPr>
              </a:p>
            </p:txBody>
          </p:sp>
          <p:sp>
            <p:nvSpPr>
              <p:cNvPr id="121" name="Block Arc 120"/>
              <p:cNvSpPr/>
              <p:nvPr/>
            </p:nvSpPr>
            <p:spPr bwMode="auto">
              <a:xfrm rot="2700000" flipH="1">
                <a:off x="4227719" y="2664690"/>
                <a:ext cx="1862372" cy="1722095"/>
              </a:xfrm>
              <a:prstGeom prst="blockArc">
                <a:avLst>
                  <a:gd name="adj1" fmla="val 9702310"/>
                  <a:gd name="adj2" fmla="val 504264"/>
                  <a:gd name="adj3" fmla="val 14678"/>
                </a:avLst>
              </a:prstGeom>
              <a:gradFill flip="none" rotWithShape="1">
                <a:gsLst>
                  <a:gs pos="25000">
                    <a:srgbClr val="CC0000">
                      <a:alpha val="0"/>
                    </a:srgbClr>
                  </a:gs>
                  <a:gs pos="50000">
                    <a:srgbClr val="CC0000"/>
                  </a:gs>
                  <a:gs pos="75000">
                    <a:srgbClr val="CC0000">
                      <a:alpha val="0"/>
                    </a:srgbClr>
                  </a:gs>
                </a:gsLst>
                <a:lin ang="0" scaled="1"/>
                <a:tileRect/>
              </a:gradFill>
              <a:ln w="9525" cap="flat" cmpd="sng" algn="ctr">
                <a:noFill/>
                <a:prstDash val="solid"/>
                <a:round/>
                <a:headEnd type="none" w="med" len="med"/>
                <a:tailEnd type="none" w="med" len="med"/>
              </a:ln>
              <a:effectLst/>
            </p:spPr>
            <p:txBody>
              <a:bodyPr lIns="0" tIns="0" rIns="0" bIns="0"/>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Arial" pitchFamily="34" charset="0"/>
                </a:endParaRPr>
              </a:p>
            </p:txBody>
          </p:sp>
          <p:sp>
            <p:nvSpPr>
              <p:cNvPr id="122" name="Block Arc 76"/>
              <p:cNvSpPr>
                <a:spLocks noChangeArrowheads="1"/>
              </p:cNvSpPr>
              <p:nvPr/>
            </p:nvSpPr>
            <p:spPr bwMode="auto">
              <a:xfrm rot="10800000" flipH="1">
                <a:off x="3414998" y="2984642"/>
                <a:ext cx="2413370" cy="1726800"/>
              </a:xfrm>
              <a:custGeom>
                <a:avLst/>
                <a:gdLst>
                  <a:gd name="T0" fmla="*/ 235476 w 2412848"/>
                  <a:gd name="T1" fmla="*/ 1184482 h 1726937"/>
                  <a:gd name="T2" fmla="*/ 2261445 w 2412848"/>
                  <a:gd name="T3" fmla="*/ 1019343 h 1726937"/>
                  <a:gd name="T4" fmla="*/ 1206424 w 2412848"/>
                  <a:gd name="T5" fmla="*/ 863469 h 1726937"/>
                  <a:gd name="T6" fmla="*/ 5898240 60000 65536"/>
                  <a:gd name="T7" fmla="*/ 5898240 60000 65536"/>
                  <a:gd name="T8" fmla="*/ 5898240 60000 65536"/>
                  <a:gd name="T9" fmla="*/ 0 w 2412848"/>
                  <a:gd name="T10" fmla="*/ 0 h 1726937"/>
                  <a:gd name="T11" fmla="*/ 2412848 w 2412848"/>
                  <a:gd name="T12" fmla="*/ 1225569 h 1726937"/>
                </a:gdLst>
                <a:ahLst/>
                <a:cxnLst>
                  <a:cxn ang="T6">
                    <a:pos x="T0" y="T1"/>
                  </a:cxn>
                  <a:cxn ang="T7">
                    <a:pos x="T2" y="T3"/>
                  </a:cxn>
                  <a:cxn ang="T8">
                    <a:pos x="T4" y="T5"/>
                  </a:cxn>
                </a:cxnLst>
                <a:rect l="T9" t="T10" r="T11" b="T12"/>
                <a:pathLst>
                  <a:path w="2412848" h="1726937">
                    <a:moveTo>
                      <a:pt x="111205" y="1225569"/>
                    </a:moveTo>
                    <a:lnTo>
                      <a:pt x="111205" y="1225568"/>
                    </a:lnTo>
                    <a:cubicBezTo>
                      <a:pt x="37942" y="1112055"/>
                      <a:pt x="0" y="988508"/>
                      <a:pt x="0" y="863469"/>
                    </a:cubicBezTo>
                    <a:cubicBezTo>
                      <a:pt x="0" y="386588"/>
                      <a:pt x="540134" y="0"/>
                      <a:pt x="1206424" y="0"/>
                    </a:cubicBezTo>
                    <a:cubicBezTo>
                      <a:pt x="1872713" y="0"/>
                      <a:pt x="2412848" y="386588"/>
                      <a:pt x="2412848" y="863469"/>
                    </a:cubicBezTo>
                    <a:cubicBezTo>
                      <a:pt x="2412848" y="922112"/>
                      <a:pt x="2404501" y="980602"/>
                      <a:pt x="2387936" y="1038035"/>
                    </a:cubicBezTo>
                    <a:lnTo>
                      <a:pt x="2134956" y="1000655"/>
                    </a:lnTo>
                    <a:cubicBezTo>
                      <a:pt x="2151179" y="955665"/>
                      <a:pt x="2159369" y="909641"/>
                      <a:pt x="2159369" y="863469"/>
                    </a:cubicBezTo>
                    <a:cubicBezTo>
                      <a:pt x="2159369" y="526581"/>
                      <a:pt x="1732721" y="253480"/>
                      <a:pt x="1206425" y="253480"/>
                    </a:cubicBezTo>
                    <a:cubicBezTo>
                      <a:pt x="680128" y="253480"/>
                      <a:pt x="253481" y="526581"/>
                      <a:pt x="253481" y="863469"/>
                    </a:cubicBezTo>
                    <a:cubicBezTo>
                      <a:pt x="253480" y="960871"/>
                      <a:pt x="289920" y="1056857"/>
                      <a:pt x="359749" y="1143398"/>
                    </a:cubicBezTo>
                    <a:close/>
                  </a:path>
                </a:pathLst>
              </a:custGeom>
              <a:gradFill rotWithShape="1">
                <a:gsLst>
                  <a:gs pos="0">
                    <a:srgbClr val="CC0000">
                      <a:alpha val="0"/>
                    </a:srgbClr>
                  </a:gs>
                  <a:gs pos="25000">
                    <a:srgbClr val="CC0000">
                      <a:alpha val="0"/>
                    </a:srgbClr>
                  </a:gs>
                  <a:gs pos="50000">
                    <a:srgbClr val="CC0000">
                      <a:alpha val="0"/>
                    </a:srgbClr>
                  </a:gs>
                  <a:gs pos="100000">
                    <a:srgbClr val="CC0000">
                      <a:alpha val="0"/>
                    </a:srgbClr>
                  </a:gs>
                </a:gsLst>
                <a:lin ang="0" scaled="1"/>
              </a:gradFill>
              <a:ln w="9525" algn="ctr">
                <a:noFill/>
                <a:round/>
                <a:headEnd/>
                <a:tailEnd/>
              </a:ln>
            </p:spPr>
            <p:txBody>
              <a:bodyPr rot="10800000" lIns="0" tIns="0" rIns="0" bIns="0"/>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Arial" pitchFamily="34" charset="0"/>
                </a:endParaRPr>
              </a:p>
            </p:txBody>
          </p:sp>
        </p:grpSp>
      </p:grpSp>
      <p:grpSp>
        <p:nvGrpSpPr>
          <p:cNvPr id="140" name="Group 48"/>
          <p:cNvGrpSpPr>
            <a:grpSpLocks noChangeAspect="1"/>
          </p:cNvGrpSpPr>
          <p:nvPr/>
        </p:nvGrpSpPr>
        <p:grpSpPr bwMode="auto">
          <a:xfrm>
            <a:off x="492125" y="2138363"/>
            <a:ext cx="4210050" cy="3883025"/>
            <a:chOff x="-81640" y="1073903"/>
            <a:chExt cx="3703985" cy="3418581"/>
          </a:xfrm>
        </p:grpSpPr>
        <p:sp>
          <p:nvSpPr>
            <p:cNvPr id="141" name="Glow 2"/>
            <p:cNvSpPr/>
            <p:nvPr/>
          </p:nvSpPr>
          <p:spPr>
            <a:xfrm>
              <a:off x="-81640" y="1073903"/>
              <a:ext cx="3694460" cy="3409056"/>
            </a:xfrm>
            <a:prstGeom prst="ellipse">
              <a:avLst/>
            </a:prstGeom>
            <a:gradFill flip="none" rotWithShape="1">
              <a:gsLst>
                <a:gs pos="42000">
                  <a:srgbClr val="FFFFFF">
                    <a:alpha val="0"/>
                  </a:srgbClr>
                </a:gs>
                <a:gs pos="45000">
                  <a:srgbClr val="FFFFFF">
                    <a:lumMod val="75000"/>
                  </a:srgbClr>
                </a:gs>
                <a:gs pos="56000">
                  <a:srgbClr val="FFFFFF">
                    <a:lumMod val="50000"/>
                    <a:alpha val="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sp>
          <p:nvSpPr>
            <p:cNvPr id="142" name="Glow Animation"/>
            <p:cNvSpPr/>
            <p:nvPr/>
          </p:nvSpPr>
          <p:spPr>
            <a:xfrm>
              <a:off x="-72115" y="1083428"/>
              <a:ext cx="3694460" cy="3409056"/>
            </a:xfrm>
            <a:prstGeom prst="ellipse">
              <a:avLst/>
            </a:prstGeom>
            <a:gradFill flip="none" rotWithShape="1">
              <a:gsLst>
                <a:gs pos="42000">
                  <a:srgbClr val="FFFFFF">
                    <a:alpha val="0"/>
                  </a:srgbClr>
                </a:gs>
                <a:gs pos="45000">
                  <a:srgbClr val="FFFFFF"/>
                </a:gs>
                <a:gs pos="56000">
                  <a:srgbClr val="FFFFFF">
                    <a:alpha val="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ndParaRPr>
            </a:p>
          </p:txBody>
        </p:sp>
      </p:grpSp>
      <p:grpSp>
        <p:nvGrpSpPr>
          <p:cNvPr id="143" name="Group 43"/>
          <p:cNvGrpSpPr>
            <a:grpSpLocks/>
          </p:cNvGrpSpPr>
          <p:nvPr/>
        </p:nvGrpSpPr>
        <p:grpSpPr bwMode="auto">
          <a:xfrm>
            <a:off x="268288" y="2316163"/>
            <a:ext cx="4635500" cy="3430587"/>
            <a:chOff x="169" y="1459"/>
            <a:chExt cx="2920" cy="2161"/>
          </a:xfrm>
        </p:grpSpPr>
        <p:sp>
          <p:nvSpPr>
            <p:cNvPr id="144" name="Oval 11"/>
            <p:cNvSpPr>
              <a:spLocks noChangeAspect="1" noChangeArrowheads="1"/>
            </p:cNvSpPr>
            <p:nvPr/>
          </p:nvSpPr>
          <p:spPr bwMode="auto">
            <a:xfrm>
              <a:off x="255" y="2789"/>
              <a:ext cx="2787" cy="83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latin typeface="Calibri" pitchFamily="34" charset="0"/>
              </a:endParaRPr>
            </a:p>
          </p:txBody>
        </p:sp>
        <p:grpSp>
          <p:nvGrpSpPr>
            <p:cNvPr id="145" name="Group 76"/>
            <p:cNvGrpSpPr>
              <a:grpSpLocks noChangeAspect="1"/>
            </p:cNvGrpSpPr>
            <p:nvPr/>
          </p:nvGrpSpPr>
          <p:grpSpPr bwMode="auto">
            <a:xfrm>
              <a:off x="908" y="1806"/>
              <a:ext cx="1454" cy="1454"/>
              <a:chOff x="3499057" y="2434845"/>
              <a:chExt cx="2031586" cy="2031586"/>
            </a:xfrm>
          </p:grpSpPr>
          <p:grpSp>
            <p:nvGrpSpPr>
              <p:cNvPr id="152" name="Group 99"/>
              <p:cNvGrpSpPr>
                <a:grpSpLocks noChangeAspect="1"/>
              </p:cNvGrpSpPr>
              <p:nvPr/>
            </p:nvGrpSpPr>
            <p:grpSpPr bwMode="auto">
              <a:xfrm>
                <a:off x="3499057" y="2434845"/>
                <a:ext cx="2031586" cy="2031586"/>
                <a:chOff x="3499057" y="1762638"/>
                <a:chExt cx="2031586" cy="2031586"/>
              </a:xfrm>
            </p:grpSpPr>
            <p:pic>
              <p:nvPicPr>
                <p:cNvPr id="154" name="Picture 2" descr="C:\Documents and Settings\rgould\Desktop\Icon.png"/>
                <p:cNvPicPr>
                  <a:picLocks noChangeAspect="1" noChangeArrowheads="1"/>
                </p:cNvPicPr>
                <p:nvPr/>
              </p:nvPicPr>
              <p:blipFill>
                <a:blip r:embed="rId12" cstate="print"/>
                <a:srcRect/>
                <a:stretch>
                  <a:fillRect/>
                </a:stretch>
              </p:blipFill>
              <p:spPr bwMode="auto">
                <a:xfrm>
                  <a:off x="3499057" y="1762638"/>
                  <a:ext cx="2031586" cy="2031586"/>
                </a:xfrm>
                <a:prstGeom prst="rect">
                  <a:avLst/>
                </a:prstGeom>
                <a:noFill/>
                <a:ln w="9525">
                  <a:noFill/>
                  <a:miter lim="800000"/>
                  <a:headEnd/>
                  <a:tailEnd/>
                </a:ln>
              </p:spPr>
            </p:pic>
            <p:pic>
              <p:nvPicPr>
                <p:cNvPr id="155" name="Picture 3" descr="C:\Documents and Settings\rgould\Desktop\reflection.png"/>
                <p:cNvPicPr>
                  <a:picLocks noChangeAspect="1" noChangeArrowheads="1"/>
                </p:cNvPicPr>
                <p:nvPr/>
              </p:nvPicPr>
              <p:blipFill>
                <a:blip r:embed="rId13" cstate="print"/>
                <a:srcRect/>
                <a:stretch>
                  <a:fillRect/>
                </a:stretch>
              </p:blipFill>
              <p:spPr bwMode="auto">
                <a:xfrm>
                  <a:off x="3499057" y="1762638"/>
                  <a:ext cx="2031586" cy="2031586"/>
                </a:xfrm>
                <a:prstGeom prst="rect">
                  <a:avLst/>
                </a:prstGeom>
                <a:noFill/>
                <a:ln w="9525">
                  <a:noFill/>
                  <a:miter lim="800000"/>
                  <a:headEnd/>
                  <a:tailEnd/>
                </a:ln>
              </p:spPr>
            </p:pic>
          </p:grpSp>
          <p:pic>
            <p:nvPicPr>
              <p:cNvPr id="153" name="Picture 8" descr="C:\Documents and Settings\rgould\Desktop\network.png"/>
              <p:cNvPicPr>
                <a:picLocks noChangeAspect="1" noChangeArrowheads="1"/>
              </p:cNvPicPr>
              <p:nvPr/>
            </p:nvPicPr>
            <p:blipFill>
              <a:blip r:embed="rId14" cstate="print"/>
              <a:srcRect/>
              <a:stretch>
                <a:fillRect/>
              </a:stretch>
            </p:blipFill>
            <p:spPr bwMode="auto">
              <a:xfrm>
                <a:off x="3500675" y="2434845"/>
                <a:ext cx="2029968" cy="2029968"/>
              </a:xfrm>
              <a:prstGeom prst="rect">
                <a:avLst/>
              </a:prstGeom>
              <a:noFill/>
              <a:ln w="9525">
                <a:noFill/>
                <a:miter lim="800000"/>
                <a:headEnd/>
                <a:tailEnd/>
              </a:ln>
            </p:spPr>
          </p:pic>
        </p:grpSp>
        <p:pic>
          <p:nvPicPr>
            <p:cNvPr id="146" name="Picture 3" descr="Q:\Ryan\AVAYA\Presentations 12.09\Jorge Blanco\oval.png"/>
            <p:cNvPicPr>
              <a:picLocks noChangeAspect="1" noChangeArrowheads="1"/>
            </p:cNvPicPr>
            <p:nvPr/>
          </p:nvPicPr>
          <p:blipFill>
            <a:blip r:embed="rId15" cstate="print"/>
            <a:srcRect/>
            <a:stretch>
              <a:fillRect/>
            </a:stretch>
          </p:blipFill>
          <p:spPr bwMode="auto">
            <a:xfrm>
              <a:off x="206" y="2749"/>
              <a:ext cx="1085" cy="603"/>
            </a:xfrm>
            <a:prstGeom prst="rect">
              <a:avLst/>
            </a:prstGeom>
            <a:noFill/>
            <a:ln w="9525">
              <a:noFill/>
              <a:miter lim="800000"/>
              <a:headEnd/>
              <a:tailEnd/>
            </a:ln>
          </p:spPr>
        </p:pic>
        <p:sp>
          <p:nvSpPr>
            <p:cNvPr id="147" name="Text Box 44"/>
            <p:cNvSpPr txBox="1">
              <a:spLocks noChangeArrowheads="1"/>
            </p:cNvSpPr>
            <p:nvPr/>
          </p:nvSpPr>
          <p:spPr bwMode="auto">
            <a:xfrm>
              <a:off x="169" y="2948"/>
              <a:ext cx="1160" cy="205"/>
            </a:xfrm>
            <a:prstGeom prst="rect">
              <a:avLst/>
            </a:prstGeom>
            <a:noFill/>
            <a:ln w="9525">
              <a:noFill/>
              <a:miter lim="800000"/>
              <a:headEnd/>
              <a:tailEnd/>
            </a:ln>
          </p:spPr>
          <p:txBody>
            <a:bodyPr anchor="ctr" anchorCtr="1"/>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FFFFFF"/>
                  </a:solidFill>
                  <a:effectLst/>
                  <a:uLnTx/>
                  <a:uFillTx/>
                  <a:cs typeface="Arial" charset="0"/>
                </a:rPr>
                <a:t>Efficient</a:t>
              </a:r>
            </a:p>
          </p:txBody>
        </p:sp>
        <p:pic>
          <p:nvPicPr>
            <p:cNvPr id="148" name="Picture 3" descr="Q:\Ryan\AVAYA\Presentations 12.09\Jorge Blanco\oval.png"/>
            <p:cNvPicPr>
              <a:picLocks noChangeAspect="1" noChangeArrowheads="1"/>
            </p:cNvPicPr>
            <p:nvPr/>
          </p:nvPicPr>
          <p:blipFill>
            <a:blip r:embed="rId15" cstate="print"/>
            <a:srcRect/>
            <a:stretch>
              <a:fillRect/>
            </a:stretch>
          </p:blipFill>
          <p:spPr bwMode="auto">
            <a:xfrm>
              <a:off x="1966" y="2749"/>
              <a:ext cx="1085" cy="603"/>
            </a:xfrm>
            <a:prstGeom prst="rect">
              <a:avLst/>
            </a:prstGeom>
            <a:noFill/>
            <a:ln w="9525">
              <a:noFill/>
              <a:miter lim="800000"/>
              <a:headEnd/>
              <a:tailEnd/>
            </a:ln>
          </p:spPr>
        </p:pic>
        <p:sp>
          <p:nvSpPr>
            <p:cNvPr id="149" name="Text Box 44"/>
            <p:cNvSpPr txBox="1">
              <a:spLocks noChangeArrowheads="1"/>
            </p:cNvSpPr>
            <p:nvPr/>
          </p:nvSpPr>
          <p:spPr bwMode="auto">
            <a:xfrm>
              <a:off x="1929" y="2949"/>
              <a:ext cx="1160" cy="205"/>
            </a:xfrm>
            <a:prstGeom prst="rect">
              <a:avLst/>
            </a:prstGeom>
            <a:noFill/>
            <a:ln w="9525">
              <a:noFill/>
              <a:miter lim="800000"/>
              <a:headEnd/>
              <a:tailEnd/>
            </a:ln>
          </p:spPr>
          <p:txBody>
            <a:bodyPr anchor="ctr" anchorCtr="1"/>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FFFFFF"/>
                  </a:solidFill>
                  <a:effectLst/>
                  <a:uLnTx/>
                  <a:uFillTx/>
                  <a:cs typeface="Arial" charset="0"/>
                </a:rPr>
                <a:t>Scalable</a:t>
              </a:r>
            </a:p>
          </p:txBody>
        </p:sp>
        <p:pic>
          <p:nvPicPr>
            <p:cNvPr id="150" name="Picture 3" descr="Q:\Ryan\AVAYA\Presentations 12.09\Jorge Blanco\oval.png"/>
            <p:cNvPicPr>
              <a:picLocks noChangeAspect="1" noChangeArrowheads="1"/>
            </p:cNvPicPr>
            <p:nvPr/>
          </p:nvPicPr>
          <p:blipFill>
            <a:blip r:embed="rId15" cstate="print"/>
            <a:srcRect/>
            <a:stretch>
              <a:fillRect/>
            </a:stretch>
          </p:blipFill>
          <p:spPr bwMode="auto">
            <a:xfrm>
              <a:off x="1091" y="1459"/>
              <a:ext cx="1085" cy="603"/>
            </a:xfrm>
            <a:prstGeom prst="rect">
              <a:avLst/>
            </a:prstGeom>
            <a:noFill/>
            <a:ln w="9525">
              <a:noFill/>
              <a:miter lim="800000"/>
              <a:headEnd/>
              <a:tailEnd/>
            </a:ln>
          </p:spPr>
        </p:pic>
        <p:sp>
          <p:nvSpPr>
            <p:cNvPr id="151" name="Text Box 44"/>
            <p:cNvSpPr txBox="1">
              <a:spLocks noChangeArrowheads="1"/>
            </p:cNvSpPr>
            <p:nvPr/>
          </p:nvSpPr>
          <p:spPr bwMode="auto">
            <a:xfrm>
              <a:off x="1054" y="1656"/>
              <a:ext cx="1160" cy="205"/>
            </a:xfrm>
            <a:prstGeom prst="rect">
              <a:avLst/>
            </a:prstGeom>
            <a:noFill/>
            <a:ln w="9525">
              <a:noFill/>
              <a:miter lim="800000"/>
              <a:headEnd/>
              <a:tailEnd/>
            </a:ln>
          </p:spPr>
          <p:txBody>
            <a:bodyPr anchor="ctr" anchorCtr="1"/>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FFFFFF"/>
                  </a:solidFill>
                  <a:effectLst/>
                  <a:uLnTx/>
                  <a:uFillTx/>
                  <a:cs typeface="Arial" charset="0"/>
                </a:rPr>
                <a:t>Always-On</a:t>
              </a:r>
            </a:p>
          </p:txBody>
        </p:sp>
      </p:grpSp>
      <p:sp>
        <p:nvSpPr>
          <p:cNvPr id="156" name="Rectangle 4"/>
          <p:cNvSpPr>
            <a:spLocks noChangeArrowheads="1"/>
          </p:cNvSpPr>
          <p:nvPr/>
        </p:nvSpPr>
        <p:spPr bwMode="gray">
          <a:xfrm>
            <a:off x="4572000" y="1556792"/>
            <a:ext cx="4103688" cy="1295400"/>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square" lIns="9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F8F8F8"/>
                </a:solidFill>
                <a:effectLst/>
                <a:uLnTx/>
                <a:uFillTx/>
              </a:rPr>
              <a:t>Network Imperatives for Plug &amp; Play Communications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1000"/>
                                        <p:tgtEl>
                                          <p:spTgt spid="156"/>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p:cTn id="13" dur="1000" fill="hold"/>
                                        <p:tgtEl>
                                          <p:spTgt spid="107"/>
                                        </p:tgtEl>
                                        <p:attrNameLst>
                                          <p:attrName>ppt_w</p:attrName>
                                        </p:attrNameLst>
                                      </p:cBhvr>
                                      <p:tavLst>
                                        <p:tav tm="0">
                                          <p:val>
                                            <p:fltVal val="0"/>
                                          </p:val>
                                        </p:tav>
                                        <p:tav tm="100000">
                                          <p:val>
                                            <p:strVal val="#ppt_w"/>
                                          </p:val>
                                        </p:tav>
                                      </p:tavLst>
                                    </p:anim>
                                    <p:anim calcmode="lin" valueType="num">
                                      <p:cBhvr>
                                        <p:cTn id="14" dur="1000" fill="hold"/>
                                        <p:tgtEl>
                                          <p:spTgt spid="107"/>
                                        </p:tgtEl>
                                        <p:attrNameLst>
                                          <p:attrName>ppt_h</p:attrName>
                                        </p:attrNameLst>
                                      </p:cBhvr>
                                      <p:tavLst>
                                        <p:tav tm="0">
                                          <p:val>
                                            <p:fltVal val="0"/>
                                          </p:val>
                                        </p:tav>
                                        <p:tav tm="100000">
                                          <p:val>
                                            <p:strVal val="#ppt_h"/>
                                          </p:val>
                                        </p:tav>
                                      </p:tavLst>
                                    </p:anim>
                                    <p:animEffect transition="in" filter="fade">
                                      <p:cBhvr>
                                        <p:cTn id="15"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US" dirty="0" smtClean="0"/>
              <a:t>Ethernet Routing Switch 2500 Series</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US" dirty="0" smtClean="0"/>
              <a:t>Overview &amp; Benefits</a:t>
            </a:r>
            <a:endParaRPr lang="en-US" dirty="0"/>
          </a:p>
        </p:txBody>
      </p:sp>
      <p:sp>
        <p:nvSpPr>
          <p:cNvPr id="7" name="Rectangle 11"/>
          <p:cNvSpPr txBox="1">
            <a:spLocks noChangeArrowheads="1"/>
          </p:cNvSpPr>
          <p:nvPr/>
        </p:nvSpPr>
        <p:spPr>
          <a:xfrm>
            <a:off x="457200" y="1916113"/>
            <a:ext cx="4114800" cy="4321176"/>
          </a:xfrm>
          <a:prstGeom prst="rect">
            <a:avLst/>
          </a:prstGeom>
        </p:spPr>
        <p:txBody>
          <a:bodyPr vert="horz" lIns="91440" tIns="45720" rIns="91440" bIns="45720" rtlCol="0">
            <a:normAutofit/>
          </a:bodyPr>
          <a:lstStyle/>
          <a:p>
            <a:pPr marL="365760" indent="-365760">
              <a:lnSpc>
                <a:spcPct val="90000"/>
              </a:lnSpc>
              <a:spcBef>
                <a:spcPts val="1200"/>
              </a:spcBef>
              <a:buClr>
                <a:schemeClr val="accent1"/>
              </a:buClr>
              <a:buFont typeface="Webdings" pitchFamily="18" charset="2"/>
              <a:buChar char="4"/>
              <a:defRPr/>
            </a:pPr>
            <a:r>
              <a:rPr lang="en-GB" sz="1900" dirty="0" smtClean="0"/>
              <a:t>Workhorse solution to empower Convergence</a:t>
            </a:r>
          </a:p>
          <a:p>
            <a:pPr marL="685800" lvl="1" indent="-228600">
              <a:lnSpc>
                <a:spcPct val="90000"/>
              </a:lnSpc>
              <a:spcBef>
                <a:spcPts val="800"/>
              </a:spcBef>
              <a:buClr>
                <a:schemeClr val="accent2"/>
              </a:buClr>
              <a:buFont typeface="Arial" pitchFamily="34" charset="0"/>
              <a:buChar char="–"/>
              <a:defRPr/>
            </a:pPr>
            <a:r>
              <a:rPr lang="en-GB" sz="1600" dirty="0" smtClean="0"/>
              <a:t>10/100 to the Desktop</a:t>
            </a:r>
          </a:p>
          <a:p>
            <a:pPr marL="685800" lvl="1" indent="-228600">
              <a:lnSpc>
                <a:spcPct val="90000"/>
              </a:lnSpc>
              <a:spcBef>
                <a:spcPts val="800"/>
              </a:spcBef>
              <a:buClr>
                <a:schemeClr val="accent2"/>
              </a:buClr>
              <a:buFont typeface="Arial" pitchFamily="34" charset="0"/>
              <a:buChar char="–"/>
              <a:defRPr/>
            </a:pPr>
            <a:r>
              <a:rPr lang="en-GB" sz="1600" dirty="0" smtClean="0"/>
              <a:t>Power-over-Ethernet &amp; QoS</a:t>
            </a:r>
          </a:p>
          <a:p>
            <a:pPr marL="685800" lvl="1" indent="-228600">
              <a:lnSpc>
                <a:spcPct val="90000"/>
              </a:lnSpc>
              <a:spcBef>
                <a:spcPts val="800"/>
              </a:spcBef>
              <a:buClr>
                <a:schemeClr val="accent2"/>
              </a:buClr>
              <a:buFont typeface="Arial" pitchFamily="34" charset="0"/>
              <a:buChar char="–"/>
              <a:defRPr/>
            </a:pPr>
            <a:r>
              <a:rPr lang="en-GB" sz="1600" dirty="0" smtClean="0"/>
              <a:t>High-speed local switching &amp; Layer 3 Routing </a:t>
            </a:r>
          </a:p>
          <a:p>
            <a:pPr marL="685800" lvl="1" indent="-228600">
              <a:lnSpc>
                <a:spcPct val="90000"/>
              </a:lnSpc>
              <a:spcBef>
                <a:spcPts val="800"/>
              </a:spcBef>
              <a:buClr>
                <a:schemeClr val="accent2"/>
              </a:buClr>
              <a:buFont typeface="Arial" pitchFamily="34" charset="0"/>
              <a:buChar char="–"/>
              <a:defRPr/>
            </a:pPr>
            <a:r>
              <a:rPr lang="en-GB" sz="1600" dirty="0" smtClean="0"/>
              <a:t>High-availability Stackable Chassis, virtual backplane up to 32Gbps</a:t>
            </a:r>
          </a:p>
          <a:p>
            <a:pPr marL="365760" indent="-365760">
              <a:lnSpc>
                <a:spcPct val="90000"/>
              </a:lnSpc>
              <a:spcBef>
                <a:spcPts val="1200"/>
              </a:spcBef>
              <a:buClr>
                <a:schemeClr val="accent1"/>
              </a:buClr>
              <a:buFont typeface="Webdings" pitchFamily="18" charset="2"/>
              <a:buChar char="4"/>
              <a:defRPr/>
            </a:pPr>
            <a:r>
              <a:rPr lang="en-GB" sz="1900" dirty="0" smtClean="0"/>
              <a:t>Integrated Access Control</a:t>
            </a:r>
          </a:p>
          <a:p>
            <a:pPr marL="685800" lvl="1" indent="-228600">
              <a:lnSpc>
                <a:spcPct val="90000"/>
              </a:lnSpc>
              <a:spcBef>
                <a:spcPts val="800"/>
              </a:spcBef>
              <a:buClr>
                <a:schemeClr val="accent2"/>
              </a:buClr>
              <a:buFont typeface="Arial" pitchFamily="34" charset="0"/>
              <a:buChar char="–"/>
              <a:defRPr/>
            </a:pPr>
            <a:r>
              <a:rPr lang="en-GB" sz="1600" dirty="0" smtClean="0"/>
              <a:t>Extended &amp; enhanced 802.1X </a:t>
            </a:r>
          </a:p>
          <a:p>
            <a:pPr marL="685800" lvl="1" indent="-228600">
              <a:lnSpc>
                <a:spcPct val="90000"/>
              </a:lnSpc>
              <a:spcBef>
                <a:spcPts val="800"/>
              </a:spcBef>
              <a:buClr>
                <a:schemeClr val="accent2"/>
              </a:buClr>
              <a:buFont typeface="Arial" pitchFamily="34" charset="0"/>
              <a:buChar char="–"/>
              <a:defRPr/>
            </a:pPr>
            <a:r>
              <a:rPr lang="en-GB" sz="1600" dirty="0" smtClean="0"/>
              <a:t>802.1AB auto discovery for network &amp; devices</a:t>
            </a:r>
          </a:p>
          <a:p>
            <a:pPr marL="365760" indent="-365760">
              <a:lnSpc>
                <a:spcPct val="90000"/>
              </a:lnSpc>
              <a:spcBef>
                <a:spcPts val="1200"/>
              </a:spcBef>
              <a:buClr>
                <a:schemeClr val="accent1"/>
              </a:buClr>
              <a:buFont typeface="Webdings" pitchFamily="18" charset="2"/>
              <a:buChar char="4"/>
              <a:defRPr/>
            </a:pPr>
            <a:r>
              <a:rPr lang="en-GB" sz="1900" dirty="0" smtClean="0"/>
              <a:t>Delivers flexibility to the Network Edge</a:t>
            </a:r>
          </a:p>
        </p:txBody>
      </p:sp>
      <p:sp>
        <p:nvSpPr>
          <p:cNvPr id="8" name="Rectangle 23"/>
          <p:cNvSpPr>
            <a:spLocks noChangeArrowheads="1"/>
          </p:cNvSpPr>
          <p:nvPr/>
        </p:nvSpPr>
        <p:spPr bwMode="auto">
          <a:xfrm rot="10800000" flipV="1">
            <a:off x="4571628" y="1916113"/>
            <a:ext cx="4104060" cy="2736849"/>
          </a:xfrm>
          <a:prstGeom prst="rect">
            <a:avLst/>
          </a:prstGeom>
          <a:gradFill rotWithShape="1">
            <a:gsLst>
              <a:gs pos="0">
                <a:srgbClr val="DDDDDD"/>
              </a:gs>
              <a:gs pos="100000">
                <a:srgbClr val="DDDDDD">
                  <a:gamma/>
                  <a:tint val="41176"/>
                  <a:invGamma/>
                  <a:alpha val="0"/>
                </a:srgbClr>
              </a:gs>
            </a:gsLst>
            <a:lin ang="5400000" scaled="1"/>
          </a:gradFill>
          <a:ln w="9525">
            <a:noFill/>
            <a:miter lim="800000"/>
            <a:headEnd/>
            <a:tailEnd/>
          </a:ln>
          <a:effectLst/>
        </p:spPr>
        <p:txBody>
          <a:bodyPr wrap="square" tIns="630000" anchor="t" anchorCtr="0"/>
          <a:lstStyle/>
          <a:p>
            <a:pPr marL="271463" indent="-271463">
              <a:lnSpc>
                <a:spcPct val="95000"/>
              </a:lnSpc>
              <a:spcBef>
                <a:spcPct val="45000"/>
              </a:spcBef>
              <a:buClr>
                <a:srgbClr val="CC0000"/>
              </a:buClr>
              <a:buFont typeface="Webdings" pitchFamily="18" charset="2"/>
              <a:buChar char="4"/>
            </a:pPr>
            <a:r>
              <a:rPr lang="en-GB" dirty="0" smtClean="0"/>
              <a:t>Enable the Converged Branch</a:t>
            </a:r>
          </a:p>
          <a:p>
            <a:pPr marL="271463" indent="-271463">
              <a:lnSpc>
                <a:spcPct val="95000"/>
              </a:lnSpc>
              <a:spcBef>
                <a:spcPct val="45000"/>
              </a:spcBef>
              <a:buClr>
                <a:srgbClr val="CC0000"/>
              </a:buClr>
              <a:buFont typeface="Webdings" pitchFamily="18" charset="2"/>
              <a:buChar char="4"/>
            </a:pPr>
            <a:r>
              <a:rPr lang="en-GB" dirty="0" smtClean="0"/>
              <a:t>Enterprise-class QoS &amp; Access Control capabilities</a:t>
            </a:r>
          </a:p>
          <a:p>
            <a:pPr marL="271463" indent="-271463">
              <a:lnSpc>
                <a:spcPct val="95000"/>
              </a:lnSpc>
              <a:spcBef>
                <a:spcPct val="45000"/>
              </a:spcBef>
              <a:buClr>
                <a:srgbClr val="CC0000"/>
              </a:buClr>
              <a:buFont typeface="Webdings" pitchFamily="18" charset="2"/>
              <a:buChar char="4"/>
            </a:pPr>
            <a:r>
              <a:rPr lang="en-GB" dirty="0" smtClean="0"/>
              <a:t>Pay-as-you-grow scalability &amp; Lifetime Warranty</a:t>
            </a:r>
          </a:p>
        </p:txBody>
      </p:sp>
      <p:sp>
        <p:nvSpPr>
          <p:cNvPr id="11" name="Rectangle 10"/>
          <p:cNvSpPr>
            <a:spLocks noChangeArrowheads="1"/>
          </p:cNvSpPr>
          <p:nvPr/>
        </p:nvSpPr>
        <p:spPr bwMode="gray">
          <a:xfrm>
            <a:off x="4644776" y="1988642"/>
            <a:ext cx="3959474" cy="503733"/>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p:spPr>
        <p:txBody>
          <a:bodyPr wrap="none" anchor="ctr"/>
          <a:lstStyle/>
          <a:p>
            <a:pPr algn="l"/>
            <a:r>
              <a:rPr lang="en-GB" dirty="0" smtClean="0">
                <a:solidFill>
                  <a:schemeClr val="bg1"/>
                </a:solidFill>
              </a:rPr>
              <a:t>Highlights</a:t>
            </a:r>
            <a:endParaRPr lang="en-GB" dirty="0">
              <a:solidFill>
                <a:schemeClr val="bg1"/>
              </a:solidFill>
            </a:endParaRPr>
          </a:p>
        </p:txBody>
      </p:sp>
      <p:pic>
        <p:nvPicPr>
          <p:cNvPr id="9" name="Picture 10" descr="2500 - Stack Front [lo-res]"/>
          <p:cNvPicPr>
            <a:picLocks noChangeAspect="1" noChangeArrowheads="1"/>
          </p:cNvPicPr>
          <p:nvPr/>
        </p:nvPicPr>
        <p:blipFill>
          <a:blip r:embed="rId3" cstate="print"/>
          <a:srcRect l="9540" t="34785" r="11302" b="15709"/>
          <a:stretch>
            <a:fillRect/>
          </a:stretch>
        </p:blipFill>
        <p:spPr bwMode="auto">
          <a:xfrm>
            <a:off x="5381155" y="4653136"/>
            <a:ext cx="2575221" cy="120925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650" y="2130552"/>
            <a:ext cx="6367462" cy="1097280"/>
          </a:xfrm>
        </p:spPr>
        <p:txBody>
          <a:bodyPr/>
          <a:lstStyle/>
          <a:p>
            <a:pPr algn="l"/>
            <a:r>
              <a:rPr lang="en-US" dirty="0" smtClean="0"/>
              <a:t>Summary &amp; Value Statements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US" dirty="0" smtClean="0"/>
              <a:t>Business-centric Value Proposition</a:t>
            </a:r>
            <a:endParaRPr lang="en-US" dirty="0"/>
          </a:p>
        </p:txBody>
      </p:sp>
      <p:sp>
        <p:nvSpPr>
          <p:cNvPr id="5" name="Rectangle 4"/>
          <p:cNvSpPr>
            <a:spLocks noChangeArrowheads="1"/>
          </p:cNvSpPr>
          <p:nvPr/>
        </p:nvSpPr>
        <p:spPr bwMode="gray">
          <a:xfrm>
            <a:off x="457201" y="4797152"/>
            <a:ext cx="2314599" cy="1375048"/>
          </a:xfrm>
          <a:prstGeom prst="rect">
            <a:avLst/>
          </a:prstGeom>
          <a:gradFill flip="none" rotWithShape="1">
            <a:gsLst>
              <a:gs pos="0">
                <a:srgbClr val="87A239"/>
              </a:gs>
              <a:gs pos="100000">
                <a:srgbClr val="576820"/>
              </a:gs>
            </a:gsLst>
            <a:lin ang="0" scaled="1"/>
            <a:tileRect/>
          </a:gradFill>
          <a:ln w="9525">
            <a:noFill/>
            <a:miter lim="800000"/>
            <a:headEnd/>
            <a:tailEnd/>
          </a:ln>
          <a:effectLst>
            <a:outerShdw blurRad="50800" dist="38100" dir="10800000" algn="r" rotWithShape="0">
              <a:prstClr val="black">
                <a:alpha val="40000"/>
              </a:prstClr>
            </a:outerShdw>
          </a:effectLst>
        </p:spPr>
        <p:txBody>
          <a:bodyPr wrap="square" lIns="36000" tIns="36000" rIns="36000" bIns="36000" anchor="ctr"/>
          <a:lstStyle/>
          <a:p>
            <a:pPr algn="ctr" eaLnBrk="0" fontAlgn="auto" hangingPunct="0">
              <a:lnSpc>
                <a:spcPct val="95000"/>
              </a:lnSpc>
              <a:spcBef>
                <a:spcPct val="45000"/>
              </a:spcBef>
              <a:spcAft>
                <a:spcPts val="0"/>
              </a:spcAft>
              <a:buClr>
                <a:srgbClr val="CC0000"/>
              </a:buClr>
              <a:buSzPct val="90000"/>
              <a:defRPr/>
            </a:pPr>
            <a:r>
              <a:rPr lang="en-GB" sz="2400" kern="0" dirty="0" smtClean="0">
                <a:solidFill>
                  <a:srgbClr val="FFFFFF"/>
                </a:solidFill>
                <a:latin typeface="Arial" charset="0"/>
                <a:sym typeface="Arial" charset="0"/>
              </a:rPr>
              <a:t>Future-ready Scalability</a:t>
            </a:r>
          </a:p>
        </p:txBody>
      </p:sp>
      <p:sp>
        <p:nvSpPr>
          <p:cNvPr id="6" name="Rectangle 4"/>
          <p:cNvSpPr>
            <a:spLocks noChangeArrowheads="1"/>
          </p:cNvSpPr>
          <p:nvPr/>
        </p:nvSpPr>
        <p:spPr bwMode="gray">
          <a:xfrm>
            <a:off x="457200" y="3212976"/>
            <a:ext cx="2314600" cy="1368000"/>
          </a:xfrm>
          <a:prstGeom prst="rect">
            <a:avLst/>
          </a:prstGeom>
          <a:gradFill flip="none" rotWithShape="1">
            <a:gsLst>
              <a:gs pos="0">
                <a:srgbClr val="D55D21"/>
              </a:gs>
              <a:gs pos="100000">
                <a:srgbClr val="8F3C0F"/>
              </a:gs>
            </a:gsLst>
            <a:lin ang="0" scaled="1"/>
            <a:tileRect/>
          </a:gradFill>
          <a:ln w="9525">
            <a:noFill/>
            <a:miter lim="800000"/>
            <a:headEnd/>
            <a:tailEnd/>
          </a:ln>
          <a:effectLst>
            <a:outerShdw blurRad="50800" dist="38100" dir="10800000" algn="r" rotWithShape="0">
              <a:prstClr val="black">
                <a:alpha val="40000"/>
              </a:prstClr>
            </a:outerShdw>
          </a:effectLst>
        </p:spPr>
        <p:txBody>
          <a:bodyPr wrap="square" lIns="36000" tIns="36000" rIns="36000" bIns="36000" anchor="ctr"/>
          <a:lstStyle/>
          <a:p>
            <a:pPr algn="ctr" eaLnBrk="0" fontAlgn="auto" hangingPunct="0">
              <a:lnSpc>
                <a:spcPct val="95000"/>
              </a:lnSpc>
              <a:spcBef>
                <a:spcPct val="45000"/>
              </a:spcBef>
              <a:spcAft>
                <a:spcPts val="0"/>
              </a:spcAft>
              <a:buClr>
                <a:srgbClr val="CC0000"/>
              </a:buClr>
              <a:buSzPct val="90000"/>
              <a:defRPr/>
            </a:pPr>
            <a:r>
              <a:rPr lang="en-GB" sz="2400" kern="0" dirty="0" smtClean="0">
                <a:solidFill>
                  <a:srgbClr val="FFFFFF"/>
                </a:solidFill>
                <a:latin typeface="Arial" charset="0"/>
                <a:sym typeface="Arial" charset="0"/>
              </a:rPr>
              <a:t>Simplified Network </a:t>
            </a:r>
            <a:r>
              <a:rPr lang="en-GB" sz="2400" kern="0" dirty="0" smtClean="0">
                <a:solidFill>
                  <a:srgbClr val="FFFFFF"/>
                </a:solidFill>
                <a:latin typeface="Arial" charset="0"/>
                <a:sym typeface="Arial" charset="0"/>
              </a:rPr>
              <a:t>Virtualization</a:t>
            </a:r>
            <a:endParaRPr lang="en-GB" sz="2400" kern="0" dirty="0" smtClean="0">
              <a:solidFill>
                <a:srgbClr val="FFFFFF"/>
              </a:solidFill>
              <a:latin typeface="Arial" charset="0"/>
              <a:sym typeface="Arial" charset="0"/>
            </a:endParaRPr>
          </a:p>
        </p:txBody>
      </p:sp>
      <p:sp>
        <p:nvSpPr>
          <p:cNvPr id="7" name="Rectangle 4"/>
          <p:cNvSpPr>
            <a:spLocks noChangeArrowheads="1"/>
          </p:cNvSpPr>
          <p:nvPr/>
        </p:nvSpPr>
        <p:spPr bwMode="gray">
          <a:xfrm>
            <a:off x="457200" y="1628800"/>
            <a:ext cx="2314600" cy="1368152"/>
          </a:xfrm>
          <a:prstGeom prst="rect">
            <a:avLst/>
          </a:prstGeom>
          <a:gradFill flip="none" rotWithShape="1">
            <a:gsLst>
              <a:gs pos="0">
                <a:srgbClr val="4B80B6"/>
              </a:gs>
              <a:gs pos="100000">
                <a:srgbClr val="325887"/>
              </a:gs>
            </a:gsLst>
            <a:lin ang="0" scaled="1"/>
            <a:tileRect/>
          </a:gradFill>
          <a:ln w="9525">
            <a:noFill/>
            <a:miter lim="800000"/>
            <a:headEnd/>
            <a:tailEnd/>
          </a:ln>
          <a:effectLst>
            <a:outerShdw blurRad="50800" dist="38100" dir="10800000" algn="r" rotWithShape="0">
              <a:prstClr val="black">
                <a:alpha val="40000"/>
              </a:prstClr>
            </a:outerShdw>
          </a:effectLst>
        </p:spPr>
        <p:txBody>
          <a:bodyPr wrap="square" lIns="36000" tIns="36000" rIns="36000" bIns="36000" anchor="ctr"/>
          <a:lstStyle/>
          <a:p>
            <a:pPr algn="ctr" eaLnBrk="0" fontAlgn="auto" hangingPunct="0">
              <a:lnSpc>
                <a:spcPct val="95000"/>
              </a:lnSpc>
              <a:spcBef>
                <a:spcPct val="45000"/>
              </a:spcBef>
              <a:spcAft>
                <a:spcPts val="0"/>
              </a:spcAft>
              <a:buClr>
                <a:srgbClr val="CC0000"/>
              </a:buClr>
              <a:buSzPct val="90000"/>
              <a:defRPr/>
            </a:pPr>
            <a:r>
              <a:rPr lang="en-GB" sz="2400" kern="0" dirty="0" smtClean="0">
                <a:solidFill>
                  <a:srgbClr val="FFFFFF"/>
                </a:solidFill>
                <a:latin typeface="Arial" charset="0"/>
                <a:sym typeface="Arial" charset="0"/>
              </a:rPr>
              <a:t>Uninterrupted Business Operation</a:t>
            </a:r>
          </a:p>
        </p:txBody>
      </p:sp>
      <p:sp>
        <p:nvSpPr>
          <p:cNvPr id="8" name="TextBox 7"/>
          <p:cNvSpPr txBox="1"/>
          <p:nvPr/>
        </p:nvSpPr>
        <p:spPr>
          <a:xfrm>
            <a:off x="2771800" y="1628899"/>
            <a:ext cx="5915000" cy="1368301"/>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Deterministic sub-second network resiliency</a:t>
            </a:r>
          </a:p>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Traffic monitoring, filtering and security capabilities to protect against malicious attacks for maximum application uptime</a:t>
            </a:r>
          </a:p>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Sophisticated QoS capabilities for the converged network that ensures high user experience and productivity</a:t>
            </a:r>
          </a:p>
        </p:txBody>
      </p:sp>
      <p:sp>
        <p:nvSpPr>
          <p:cNvPr id="9" name="TextBox 8"/>
          <p:cNvSpPr txBox="1"/>
          <p:nvPr/>
        </p:nvSpPr>
        <p:spPr>
          <a:xfrm>
            <a:off x="2771800" y="3213075"/>
            <a:ext cx="5914356"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Simple, resilient and cost-effective virtual infrastructure with logical separation to support M&amp;A and network consolidation</a:t>
            </a:r>
          </a:p>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Efficient &amp; optimized </a:t>
            </a:r>
            <a:r>
              <a:rPr lang="en-GB" sz="1400" kern="0" dirty="0" smtClean="0">
                <a:latin typeface="Arial" charset="0"/>
                <a:sym typeface="Arial" charset="0"/>
              </a:rPr>
              <a:t>virtualized services across the Enterprise</a:t>
            </a:r>
            <a:endParaRPr lang="en-GB" sz="1400" kern="0" dirty="0" smtClean="0">
              <a:latin typeface="Arial" charset="0"/>
              <a:sym typeface="Arial" charset="0"/>
            </a:endParaRPr>
          </a:p>
        </p:txBody>
      </p:sp>
      <p:sp>
        <p:nvSpPr>
          <p:cNvPr id="10" name="TextBox 9"/>
          <p:cNvSpPr txBox="1"/>
          <p:nvPr/>
        </p:nvSpPr>
        <p:spPr>
          <a:xfrm>
            <a:off x="2771800" y="4804147"/>
            <a:ext cx="5915001" cy="1368053"/>
          </a:xfrm>
          <a:prstGeom prst="rect">
            <a:avLst/>
          </a:prstGeom>
          <a:gradFill flip="none" rotWithShape="1">
            <a:gsLst>
              <a:gs pos="0">
                <a:srgbClr val="DDDDDD"/>
              </a:gs>
              <a:gs pos="100000">
                <a:srgbClr val="DDDDDD">
                  <a:alpha val="0"/>
                </a:srgbClr>
              </a:gs>
            </a:gsLst>
            <a:lin ang="0" scaled="1"/>
            <a:tileRect/>
          </a:gradFill>
        </p:spPr>
        <p:txBody>
          <a:bodyPr wrap="square" lIns="36000" tIns="36000" rIns="36000" bIns="36000" rtlCol="0" anchor="ctr" anchorCtr="0">
            <a:noAutofit/>
          </a:bodyPr>
          <a:lstStyle/>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10 </a:t>
            </a:r>
            <a:r>
              <a:rPr lang="en-GB" sz="1400" kern="0" dirty="0" smtClean="0">
                <a:latin typeface="Arial" charset="0"/>
                <a:sym typeface="Arial" charset="0"/>
              </a:rPr>
              <a:t>Gigabit Ethernet port density &amp; diversity in future-ready </a:t>
            </a:r>
            <a:r>
              <a:rPr lang="en-GB" sz="1400" kern="0" dirty="0" smtClean="0">
                <a:latin typeface="Arial" charset="0"/>
                <a:sym typeface="Arial" charset="0"/>
              </a:rPr>
              <a:t>architectures</a:t>
            </a:r>
            <a:endParaRPr lang="en-GB" sz="1400" kern="0" dirty="0" smtClean="0">
              <a:latin typeface="Arial" charset="0"/>
              <a:sym typeface="Arial" charset="0"/>
            </a:endParaRPr>
          </a:p>
          <a:p>
            <a:pPr marL="182563" indent="-182563" eaLnBrk="0" hangingPunct="0">
              <a:lnSpc>
                <a:spcPct val="95000"/>
              </a:lnSpc>
              <a:spcBef>
                <a:spcPct val="45000"/>
              </a:spcBef>
              <a:buClr>
                <a:srgbClr val="CC0000"/>
              </a:buClr>
              <a:buSzPct val="90000"/>
              <a:buFont typeface="Webdings" pitchFamily="18" charset="2"/>
              <a:buChar char="4"/>
              <a:defRPr/>
            </a:pPr>
            <a:r>
              <a:rPr lang="en-GB" sz="1400" kern="0" dirty="0" smtClean="0">
                <a:latin typeface="Arial" charset="0"/>
                <a:sym typeface="Arial" charset="0"/>
              </a:rPr>
              <a:t>Clustering of Switches enables effective scaling: supporting business, network and application growth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GB" dirty="0" smtClean="0"/>
              <a:t>Development Priorities</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Ethernet Switching Portfolio</a:t>
            </a:r>
          </a:p>
        </p:txBody>
      </p:sp>
      <p:sp>
        <p:nvSpPr>
          <p:cNvPr id="5" name="TextBox 4"/>
          <p:cNvSpPr txBox="1"/>
          <p:nvPr/>
        </p:nvSpPr>
        <p:spPr>
          <a:xfrm>
            <a:off x="468313" y="1916111"/>
            <a:ext cx="2447925" cy="3601121"/>
          </a:xfrm>
          <a:prstGeom prst="rect">
            <a:avLst/>
          </a:prstGeom>
          <a:gradFill flip="none" rotWithShape="1">
            <a:gsLst>
              <a:gs pos="0">
                <a:srgbClr val="DDDDDD"/>
              </a:gs>
              <a:gs pos="100000">
                <a:srgbClr val="DDDDDD">
                  <a:alpha val="0"/>
                </a:srgbClr>
              </a:gs>
            </a:gsLst>
            <a:lin ang="10800000" scaled="1"/>
            <a:tileRect/>
          </a:gradFill>
          <a:effectLst/>
        </p:spPr>
        <p:txBody>
          <a:bodyPr wrap="square" lIns="90000" tIns="46800" rtlCol="0" anchor="t" anchorCtr="0">
            <a:noAutofit/>
          </a:bodyPr>
          <a:lstStyle/>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Introduce </a:t>
            </a:r>
            <a:r>
              <a:rPr lang="en-GB" dirty="0" err="1" smtClean="0">
                <a:solidFill>
                  <a:srgbClr val="323232"/>
                </a:solidFill>
              </a:rPr>
              <a:t>PoE</a:t>
            </a:r>
            <a:r>
              <a:rPr lang="en-GB" dirty="0" smtClean="0">
                <a:solidFill>
                  <a:srgbClr val="323232"/>
                </a:solidFill>
              </a:rPr>
              <a:t>+</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Perfect ‘Stackable Chassis’</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Introduce next generation core platform: VSP 9000</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Introduce next-gen 10G Top-of-Rack: VSP 7000</a:t>
            </a:r>
          </a:p>
        </p:txBody>
      </p:sp>
      <p:sp>
        <p:nvSpPr>
          <p:cNvPr id="7" name="TextBox 6"/>
          <p:cNvSpPr txBox="1"/>
          <p:nvPr/>
        </p:nvSpPr>
        <p:spPr>
          <a:xfrm>
            <a:off x="3203575" y="1916113"/>
            <a:ext cx="2520553" cy="3601121"/>
          </a:xfrm>
          <a:prstGeom prst="rect">
            <a:avLst/>
          </a:prstGeom>
          <a:gradFill flip="none" rotWithShape="1">
            <a:gsLst>
              <a:gs pos="0">
                <a:srgbClr val="DDDDDD"/>
              </a:gs>
              <a:gs pos="100000">
                <a:srgbClr val="DDDDDD">
                  <a:alpha val="0"/>
                </a:srgbClr>
              </a:gs>
            </a:gsLst>
            <a:lin ang="10800000" scaled="1"/>
            <a:tileRect/>
          </a:gradFill>
          <a:effectLst/>
        </p:spPr>
        <p:txBody>
          <a:bodyPr wrap="square" lIns="90000" tIns="46800" rtlCol="0" anchor="t" anchorCtr="0">
            <a:noAutofit/>
          </a:bodyPr>
          <a:lstStyle/>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IPv6, 2</a:t>
            </a:r>
            <a:r>
              <a:rPr lang="en-GB" baseline="30000" dirty="0" smtClean="0">
                <a:solidFill>
                  <a:srgbClr val="323232"/>
                </a:solidFill>
              </a:rPr>
              <a:t>nd</a:t>
            </a:r>
            <a:r>
              <a:rPr lang="en-GB" dirty="0" smtClean="0">
                <a:solidFill>
                  <a:srgbClr val="323232"/>
                </a:solidFill>
              </a:rPr>
              <a:t> Generation I/O, &amp; Virtual Fabric for VSP 9000</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Stackable Chassis, Virtual Fabric, &amp; MDAs for the VSP 7000</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Next-Generation ERS 3500 entry-level platform</a:t>
            </a:r>
          </a:p>
        </p:txBody>
      </p:sp>
      <p:sp>
        <p:nvSpPr>
          <p:cNvPr id="8" name="TextBox 7"/>
          <p:cNvSpPr txBox="1"/>
          <p:nvPr/>
        </p:nvSpPr>
        <p:spPr>
          <a:xfrm>
            <a:off x="5940425" y="1916113"/>
            <a:ext cx="2447925" cy="3601121"/>
          </a:xfrm>
          <a:prstGeom prst="rect">
            <a:avLst/>
          </a:prstGeom>
          <a:gradFill flip="none" rotWithShape="1">
            <a:gsLst>
              <a:gs pos="0">
                <a:srgbClr val="DDDDDD"/>
              </a:gs>
              <a:gs pos="100000">
                <a:srgbClr val="DDDDDD">
                  <a:alpha val="0"/>
                </a:srgbClr>
              </a:gs>
            </a:gsLst>
            <a:lin ang="10800000" scaled="1"/>
            <a:tileRect/>
          </a:gradFill>
          <a:effectLst/>
        </p:spPr>
        <p:txBody>
          <a:bodyPr wrap="square" lIns="90000" tIns="46800" rtlCol="0" anchor="t" anchorCtr="0">
            <a:noAutofit/>
          </a:bodyPr>
          <a:lstStyle/>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PoE+ pervasive at the Edge</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Introduction 40G &amp; 100G</a:t>
            </a:r>
          </a:p>
          <a:p>
            <a:pPr marL="263525" indent="-263525" fontAlgn="base">
              <a:lnSpc>
                <a:spcPct val="95000"/>
              </a:lnSpc>
              <a:spcBef>
                <a:spcPct val="45000"/>
              </a:spcBef>
              <a:spcAft>
                <a:spcPct val="0"/>
              </a:spcAft>
              <a:buClr>
                <a:srgbClr val="CC0000"/>
              </a:buClr>
              <a:buFont typeface="Webdings" pitchFamily="18" charset="2"/>
              <a:buChar char="4"/>
            </a:pPr>
            <a:r>
              <a:rPr lang="en-GB" dirty="0" smtClean="0">
                <a:solidFill>
                  <a:srgbClr val="323232"/>
                </a:solidFill>
              </a:rPr>
              <a:t>Interface with Security, CCTV, &amp; Environmental systems</a:t>
            </a:r>
          </a:p>
        </p:txBody>
      </p:sp>
      <p:grpSp>
        <p:nvGrpSpPr>
          <p:cNvPr id="9" name="Group 52"/>
          <p:cNvGrpSpPr>
            <a:grpSpLocks/>
          </p:cNvGrpSpPr>
          <p:nvPr/>
        </p:nvGrpSpPr>
        <p:grpSpPr bwMode="auto">
          <a:xfrm>
            <a:off x="5724128" y="5589240"/>
            <a:ext cx="2951560" cy="720000"/>
            <a:chOff x="2390" y="3310"/>
            <a:chExt cx="1765" cy="731"/>
          </a:xfrm>
          <a:solidFill>
            <a:schemeClr val="bg1"/>
          </a:solidFill>
        </p:grpSpPr>
        <p:sp>
          <p:nvSpPr>
            <p:cNvPr id="10" name="AutoShape 36"/>
            <p:cNvSpPr>
              <a:spLocks noChangeArrowheads="1"/>
            </p:cNvSpPr>
            <p:nvPr/>
          </p:nvSpPr>
          <p:spPr bwMode="ltGray">
            <a:xfrm>
              <a:off x="2390" y="3310"/>
              <a:ext cx="1765" cy="731"/>
            </a:xfrm>
            <a:prstGeom prst="homePlate">
              <a:avLst>
                <a:gd name="adj" fmla="val 39605"/>
              </a:avLst>
            </a:prstGeom>
            <a:grpFill/>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a:solidFill>
                  <a:srgbClr val="FFFFFF"/>
                </a:solidFill>
              </a:endParaRPr>
            </a:p>
          </p:txBody>
        </p:sp>
        <p:sp>
          <p:nvSpPr>
            <p:cNvPr id="11" name="Text Box 40"/>
            <p:cNvSpPr txBox="1">
              <a:spLocks noChangeArrowheads="1"/>
            </p:cNvSpPr>
            <p:nvPr/>
          </p:nvSpPr>
          <p:spPr bwMode="ltGray">
            <a:xfrm>
              <a:off x="2831" y="3383"/>
              <a:ext cx="919" cy="585"/>
            </a:xfrm>
            <a:prstGeom prst="rect">
              <a:avLst/>
            </a:prstGeom>
            <a:grpFill/>
            <a:ln w="9525">
              <a:noFill/>
              <a:miter lim="800000"/>
              <a:headEnd/>
              <a:tailEnd/>
            </a:ln>
          </p:spPr>
          <p:txBody>
            <a:bodyPr wrap="none" anchor="ctr" anchorCtr="1">
              <a:noAutofit/>
            </a:bodyPr>
            <a:lstStyle/>
            <a:p>
              <a:pPr algn="ctr" fontAlgn="base">
                <a:spcBef>
                  <a:spcPct val="0"/>
                </a:spcBef>
                <a:spcAft>
                  <a:spcPct val="0"/>
                </a:spcAft>
              </a:pPr>
              <a:r>
                <a:rPr lang="en-GB" sz="2400" dirty="0" smtClean="0">
                  <a:solidFill>
                    <a:srgbClr val="000000"/>
                  </a:solidFill>
                </a:rPr>
                <a:t>Beyond</a:t>
              </a:r>
              <a:endParaRPr lang="en-GB" sz="2400" dirty="0">
                <a:solidFill>
                  <a:srgbClr val="000000"/>
                </a:solidFill>
              </a:endParaRPr>
            </a:p>
          </p:txBody>
        </p:sp>
      </p:grpSp>
      <p:grpSp>
        <p:nvGrpSpPr>
          <p:cNvPr id="12" name="Group 51"/>
          <p:cNvGrpSpPr>
            <a:grpSpLocks/>
          </p:cNvGrpSpPr>
          <p:nvPr/>
        </p:nvGrpSpPr>
        <p:grpSpPr bwMode="auto">
          <a:xfrm>
            <a:off x="2915816" y="5589240"/>
            <a:ext cx="3096344" cy="720000"/>
            <a:chOff x="1122" y="3310"/>
            <a:chExt cx="1765" cy="731"/>
          </a:xfrm>
          <a:solidFill>
            <a:schemeClr val="bg1"/>
          </a:solidFill>
        </p:grpSpPr>
        <p:sp>
          <p:nvSpPr>
            <p:cNvPr id="13" name="AutoShape 35"/>
            <p:cNvSpPr>
              <a:spLocks noChangeArrowheads="1"/>
            </p:cNvSpPr>
            <p:nvPr/>
          </p:nvSpPr>
          <p:spPr bwMode="ltGray">
            <a:xfrm>
              <a:off x="1122" y="3310"/>
              <a:ext cx="1765" cy="731"/>
            </a:xfrm>
            <a:prstGeom prst="homePlate">
              <a:avLst>
                <a:gd name="adj" fmla="val 39605"/>
              </a:avLst>
            </a:prstGeom>
            <a:grpFill/>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a:solidFill>
                  <a:srgbClr val="FFFFFF"/>
                </a:solidFill>
              </a:endParaRPr>
            </a:p>
          </p:txBody>
        </p:sp>
        <p:sp>
          <p:nvSpPr>
            <p:cNvPr id="14" name="Text Box 39"/>
            <p:cNvSpPr txBox="1">
              <a:spLocks noChangeArrowheads="1"/>
            </p:cNvSpPr>
            <p:nvPr/>
          </p:nvSpPr>
          <p:spPr bwMode="ltGray">
            <a:xfrm>
              <a:off x="1535" y="3383"/>
              <a:ext cx="939" cy="585"/>
            </a:xfrm>
            <a:prstGeom prst="rect">
              <a:avLst/>
            </a:prstGeom>
            <a:grpFill/>
            <a:ln w="9525">
              <a:noFill/>
              <a:miter lim="800000"/>
              <a:headEnd/>
              <a:tailEnd/>
            </a:ln>
          </p:spPr>
          <p:txBody>
            <a:bodyPr wrap="none" anchor="ctr" anchorCtr="1">
              <a:noAutofit/>
            </a:bodyPr>
            <a:lstStyle/>
            <a:p>
              <a:pPr algn="ctr" fontAlgn="base">
                <a:spcBef>
                  <a:spcPct val="0"/>
                </a:spcBef>
                <a:spcAft>
                  <a:spcPct val="0"/>
                </a:spcAft>
              </a:pPr>
              <a:r>
                <a:rPr lang="en-GB" sz="2400" dirty="0" smtClean="0">
                  <a:solidFill>
                    <a:srgbClr val="000000"/>
                  </a:solidFill>
                </a:rPr>
                <a:t>Near-Term</a:t>
              </a:r>
              <a:endParaRPr lang="en-GB" sz="2400" dirty="0">
                <a:solidFill>
                  <a:srgbClr val="000000"/>
                </a:solidFill>
              </a:endParaRPr>
            </a:p>
          </p:txBody>
        </p:sp>
      </p:grpSp>
      <p:grpSp>
        <p:nvGrpSpPr>
          <p:cNvPr id="15" name="Group 50"/>
          <p:cNvGrpSpPr>
            <a:grpSpLocks/>
          </p:cNvGrpSpPr>
          <p:nvPr/>
        </p:nvGrpSpPr>
        <p:grpSpPr bwMode="auto">
          <a:xfrm>
            <a:off x="468312" y="5589242"/>
            <a:ext cx="2735263" cy="720078"/>
            <a:chOff x="0" y="3310"/>
            <a:chExt cx="1619" cy="764"/>
          </a:xfrm>
          <a:solidFill>
            <a:schemeClr val="bg1"/>
          </a:solidFill>
        </p:grpSpPr>
        <p:sp>
          <p:nvSpPr>
            <p:cNvPr id="16" name="AutoShape 34"/>
            <p:cNvSpPr>
              <a:spLocks noChangeArrowheads="1"/>
            </p:cNvSpPr>
            <p:nvPr/>
          </p:nvSpPr>
          <p:spPr bwMode="ltGray">
            <a:xfrm>
              <a:off x="0" y="3310"/>
              <a:ext cx="1619" cy="764"/>
            </a:xfrm>
            <a:prstGeom prst="homePlate">
              <a:avLst>
                <a:gd name="adj" fmla="val 36328"/>
              </a:avLst>
            </a:prstGeom>
            <a:grpFill/>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a:solidFill>
                  <a:srgbClr val="FFFFFF"/>
                </a:solidFill>
              </a:endParaRPr>
            </a:p>
          </p:txBody>
        </p:sp>
        <p:sp>
          <p:nvSpPr>
            <p:cNvPr id="17" name="Text Box 38"/>
            <p:cNvSpPr txBox="1">
              <a:spLocks noChangeArrowheads="1"/>
            </p:cNvSpPr>
            <p:nvPr/>
          </p:nvSpPr>
          <p:spPr bwMode="ltGray">
            <a:xfrm>
              <a:off x="255" y="3386"/>
              <a:ext cx="1065" cy="611"/>
            </a:xfrm>
            <a:prstGeom prst="rect">
              <a:avLst/>
            </a:prstGeom>
            <a:grpFill/>
            <a:ln w="9525">
              <a:noFill/>
              <a:miter lim="800000"/>
              <a:headEnd/>
              <a:tailEnd/>
            </a:ln>
          </p:spPr>
          <p:txBody>
            <a:bodyPr wrap="none" anchor="ctr" anchorCtr="1">
              <a:noAutofit/>
            </a:bodyPr>
            <a:lstStyle/>
            <a:p>
              <a:pPr algn="ctr" fontAlgn="base">
                <a:spcBef>
                  <a:spcPct val="0"/>
                </a:spcBef>
                <a:spcAft>
                  <a:spcPct val="0"/>
                </a:spcAft>
              </a:pPr>
              <a:r>
                <a:rPr lang="en-GB" sz="2400" dirty="0" smtClean="0">
                  <a:solidFill>
                    <a:srgbClr val="000000"/>
                  </a:solidFill>
                </a:rPr>
                <a:t>Today</a:t>
              </a:r>
              <a:endParaRPr lang="en-GB" sz="2400" dirty="0">
                <a:solidFill>
                  <a:srgbClr val="000000"/>
                </a:solidFill>
              </a:endParaRPr>
            </a:p>
          </p:txBody>
        </p:sp>
      </p:grpSp>
    </p:spTree>
    <p:extLst>
      <p:ext uri="{BB962C8B-B14F-4D97-AF65-F5344CB8AC3E}">
        <p14:creationId xmlns:p14="http://schemas.microsoft.com/office/powerpoint/2010/main" val="10775339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title"/>
          </p:nvPr>
        </p:nvSpPr>
        <p:spPr/>
        <p:txBody>
          <a:bodyPr/>
          <a:lstStyle/>
          <a:p>
            <a:r>
              <a:rPr lang="en-GB" sz="2800" dirty="0" smtClean="0"/>
              <a:t>Roadmap</a:t>
            </a:r>
          </a:p>
        </p:txBody>
      </p:sp>
      <p:grpSp>
        <p:nvGrpSpPr>
          <p:cNvPr id="2" name="Group 52"/>
          <p:cNvGrpSpPr>
            <a:grpSpLocks/>
          </p:cNvGrpSpPr>
          <p:nvPr/>
        </p:nvGrpSpPr>
        <p:grpSpPr bwMode="auto">
          <a:xfrm>
            <a:off x="7092280" y="3645024"/>
            <a:ext cx="1583408" cy="432000"/>
            <a:chOff x="2390" y="3310"/>
            <a:chExt cx="1765" cy="731"/>
          </a:xfrm>
        </p:grpSpPr>
        <p:sp>
          <p:nvSpPr>
            <p:cNvPr id="18" name="AutoShape 36"/>
            <p:cNvSpPr>
              <a:spLocks noChangeArrowheads="1"/>
            </p:cNvSpPr>
            <p:nvPr/>
          </p:nvSpPr>
          <p:spPr bwMode="ltGray">
            <a:xfrm>
              <a:off x="2390" y="3310"/>
              <a:ext cx="1765" cy="731"/>
            </a:xfrm>
            <a:prstGeom prst="homePlate">
              <a:avLst>
                <a:gd name="adj" fmla="val 39605"/>
              </a:avLst>
            </a:prstGeom>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a:solidFill>
                  <a:srgbClr val="FFFFFF"/>
                </a:solidFill>
              </a:endParaRPr>
            </a:p>
          </p:txBody>
        </p:sp>
        <p:sp>
          <p:nvSpPr>
            <p:cNvPr id="19" name="Text Box 40"/>
            <p:cNvSpPr txBox="1">
              <a:spLocks noChangeArrowheads="1"/>
            </p:cNvSpPr>
            <p:nvPr/>
          </p:nvSpPr>
          <p:spPr bwMode="ltGray">
            <a:xfrm>
              <a:off x="2831" y="3383"/>
              <a:ext cx="919" cy="585"/>
            </a:xfrm>
            <a:prstGeom prst="rect">
              <a:avLst/>
            </a:prstGeom>
            <a:noFill/>
            <a:ln w="9525">
              <a:noFill/>
              <a:miter lim="800000"/>
              <a:headEnd/>
              <a:tailEnd/>
            </a:ln>
          </p:spPr>
          <p:txBody>
            <a:bodyPr wrap="none" anchor="ctr" anchorCtr="1">
              <a:noAutofit/>
            </a:bodyPr>
            <a:lstStyle/>
            <a:p>
              <a:pPr algn="ctr" fontAlgn="base">
                <a:spcBef>
                  <a:spcPct val="0"/>
                </a:spcBef>
                <a:spcAft>
                  <a:spcPct val="0"/>
                </a:spcAft>
              </a:pPr>
              <a:r>
                <a:rPr lang="en-GB" sz="1400" dirty="0" smtClean="0">
                  <a:solidFill>
                    <a:srgbClr val="000000"/>
                  </a:solidFill>
                </a:rPr>
                <a:t>4Q12</a:t>
              </a:r>
              <a:endParaRPr lang="en-GB" sz="1400" dirty="0">
                <a:solidFill>
                  <a:srgbClr val="000000"/>
                </a:solidFill>
              </a:endParaRPr>
            </a:p>
          </p:txBody>
        </p:sp>
      </p:grpSp>
      <p:grpSp>
        <p:nvGrpSpPr>
          <p:cNvPr id="3" name="Group 51"/>
          <p:cNvGrpSpPr>
            <a:grpSpLocks/>
          </p:cNvGrpSpPr>
          <p:nvPr/>
        </p:nvGrpSpPr>
        <p:grpSpPr bwMode="auto">
          <a:xfrm>
            <a:off x="5724128" y="3645024"/>
            <a:ext cx="1584722" cy="432000"/>
            <a:chOff x="1122" y="3310"/>
            <a:chExt cx="1765" cy="731"/>
          </a:xfrm>
        </p:grpSpPr>
        <p:sp>
          <p:nvSpPr>
            <p:cNvPr id="21" name="AutoShape 35"/>
            <p:cNvSpPr>
              <a:spLocks noChangeArrowheads="1"/>
            </p:cNvSpPr>
            <p:nvPr/>
          </p:nvSpPr>
          <p:spPr bwMode="ltGray">
            <a:xfrm>
              <a:off x="1122" y="3310"/>
              <a:ext cx="1765" cy="731"/>
            </a:xfrm>
            <a:prstGeom prst="homePlate">
              <a:avLst>
                <a:gd name="adj" fmla="val 39605"/>
              </a:avLst>
            </a:prstGeom>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sz="1400">
                <a:solidFill>
                  <a:srgbClr val="FFFFFF"/>
                </a:solidFill>
              </a:endParaRPr>
            </a:p>
          </p:txBody>
        </p:sp>
        <p:sp>
          <p:nvSpPr>
            <p:cNvPr id="22" name="Text Box 39"/>
            <p:cNvSpPr txBox="1">
              <a:spLocks noChangeArrowheads="1"/>
            </p:cNvSpPr>
            <p:nvPr/>
          </p:nvSpPr>
          <p:spPr bwMode="ltGray">
            <a:xfrm>
              <a:off x="1535" y="3383"/>
              <a:ext cx="939" cy="585"/>
            </a:xfrm>
            <a:prstGeom prst="rect">
              <a:avLst/>
            </a:prstGeom>
            <a:noFill/>
            <a:ln w="9525">
              <a:noFill/>
              <a:miter lim="800000"/>
              <a:headEnd/>
              <a:tailEnd/>
            </a:ln>
          </p:spPr>
          <p:txBody>
            <a:bodyPr wrap="none" anchor="ctr" anchorCtr="1">
              <a:noAutofit/>
            </a:bodyPr>
            <a:lstStyle/>
            <a:p>
              <a:pPr algn="ctr" fontAlgn="base">
                <a:spcBef>
                  <a:spcPct val="0"/>
                </a:spcBef>
                <a:spcAft>
                  <a:spcPct val="0"/>
                </a:spcAft>
              </a:pPr>
              <a:r>
                <a:rPr lang="en-GB" sz="1400" dirty="0" smtClean="0">
                  <a:solidFill>
                    <a:srgbClr val="000000"/>
                  </a:solidFill>
                </a:rPr>
                <a:t>3Q12</a:t>
              </a:r>
              <a:endParaRPr lang="en-GB" sz="1400" dirty="0">
                <a:solidFill>
                  <a:srgbClr val="000000"/>
                </a:solidFill>
              </a:endParaRPr>
            </a:p>
          </p:txBody>
        </p:sp>
      </p:grpSp>
      <p:grpSp>
        <p:nvGrpSpPr>
          <p:cNvPr id="4" name="Group 50"/>
          <p:cNvGrpSpPr>
            <a:grpSpLocks/>
          </p:cNvGrpSpPr>
          <p:nvPr/>
        </p:nvGrpSpPr>
        <p:grpSpPr bwMode="auto">
          <a:xfrm>
            <a:off x="4355976" y="3645026"/>
            <a:ext cx="1584176" cy="432000"/>
            <a:chOff x="0" y="3310"/>
            <a:chExt cx="1619" cy="764"/>
          </a:xfrm>
        </p:grpSpPr>
        <p:sp>
          <p:nvSpPr>
            <p:cNvPr id="24" name="AutoShape 34"/>
            <p:cNvSpPr>
              <a:spLocks noChangeArrowheads="1"/>
            </p:cNvSpPr>
            <p:nvPr/>
          </p:nvSpPr>
          <p:spPr bwMode="ltGray">
            <a:xfrm>
              <a:off x="0" y="3310"/>
              <a:ext cx="1619" cy="764"/>
            </a:xfrm>
            <a:prstGeom prst="homePlate">
              <a:avLst>
                <a:gd name="adj" fmla="val 36328"/>
              </a:avLst>
            </a:prstGeom>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sz="1400">
                <a:solidFill>
                  <a:srgbClr val="FFFFFF"/>
                </a:solidFill>
              </a:endParaRPr>
            </a:p>
          </p:txBody>
        </p:sp>
        <p:sp>
          <p:nvSpPr>
            <p:cNvPr id="25" name="Text Box 38"/>
            <p:cNvSpPr txBox="1">
              <a:spLocks noChangeArrowheads="1"/>
            </p:cNvSpPr>
            <p:nvPr/>
          </p:nvSpPr>
          <p:spPr bwMode="ltGray">
            <a:xfrm>
              <a:off x="255" y="3386"/>
              <a:ext cx="1065" cy="611"/>
            </a:xfrm>
            <a:prstGeom prst="rect">
              <a:avLst/>
            </a:prstGeom>
            <a:noFill/>
            <a:ln w="9525">
              <a:noFill/>
              <a:miter lim="800000"/>
              <a:headEnd/>
              <a:tailEnd/>
            </a:ln>
          </p:spPr>
          <p:txBody>
            <a:bodyPr wrap="none" anchor="ctr" anchorCtr="1">
              <a:noAutofit/>
            </a:bodyPr>
            <a:lstStyle/>
            <a:p>
              <a:pPr algn="ctr" fontAlgn="base">
                <a:spcBef>
                  <a:spcPct val="0"/>
                </a:spcBef>
                <a:spcAft>
                  <a:spcPct val="0"/>
                </a:spcAft>
              </a:pPr>
              <a:r>
                <a:rPr lang="en-GB" sz="1400" dirty="0" smtClean="0">
                  <a:solidFill>
                    <a:srgbClr val="000000"/>
                  </a:solidFill>
                </a:rPr>
                <a:t>2Q12</a:t>
              </a:r>
              <a:endParaRPr lang="en-GB" sz="1400" dirty="0">
                <a:solidFill>
                  <a:srgbClr val="000000"/>
                </a:solidFill>
              </a:endParaRPr>
            </a:p>
          </p:txBody>
        </p:sp>
      </p:grpSp>
      <p:grpSp>
        <p:nvGrpSpPr>
          <p:cNvPr id="5" name="Group 52"/>
          <p:cNvGrpSpPr>
            <a:grpSpLocks/>
          </p:cNvGrpSpPr>
          <p:nvPr/>
        </p:nvGrpSpPr>
        <p:grpSpPr bwMode="auto">
          <a:xfrm>
            <a:off x="2987824" y="3645070"/>
            <a:ext cx="1584176" cy="432000"/>
            <a:chOff x="2390" y="3310"/>
            <a:chExt cx="1765" cy="731"/>
          </a:xfrm>
        </p:grpSpPr>
        <p:sp>
          <p:nvSpPr>
            <p:cNvPr id="7" name="AutoShape 36"/>
            <p:cNvSpPr>
              <a:spLocks noChangeArrowheads="1"/>
            </p:cNvSpPr>
            <p:nvPr/>
          </p:nvSpPr>
          <p:spPr bwMode="ltGray">
            <a:xfrm>
              <a:off x="2390" y="3310"/>
              <a:ext cx="1765" cy="731"/>
            </a:xfrm>
            <a:prstGeom prst="homePlate">
              <a:avLst>
                <a:gd name="adj" fmla="val 39605"/>
              </a:avLst>
            </a:prstGeom>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a:solidFill>
                  <a:srgbClr val="FFFFFF"/>
                </a:solidFill>
              </a:endParaRPr>
            </a:p>
          </p:txBody>
        </p:sp>
        <p:sp>
          <p:nvSpPr>
            <p:cNvPr id="8" name="Text Box 40"/>
            <p:cNvSpPr txBox="1">
              <a:spLocks noChangeArrowheads="1"/>
            </p:cNvSpPr>
            <p:nvPr/>
          </p:nvSpPr>
          <p:spPr bwMode="ltGray">
            <a:xfrm>
              <a:off x="2831" y="3383"/>
              <a:ext cx="919" cy="585"/>
            </a:xfrm>
            <a:prstGeom prst="rect">
              <a:avLst/>
            </a:prstGeom>
            <a:noFill/>
            <a:ln w="9525">
              <a:noFill/>
              <a:miter lim="800000"/>
              <a:headEnd/>
              <a:tailEnd/>
            </a:ln>
          </p:spPr>
          <p:txBody>
            <a:bodyPr wrap="none" anchor="ctr" anchorCtr="1">
              <a:noAutofit/>
            </a:bodyPr>
            <a:lstStyle/>
            <a:p>
              <a:pPr algn="ctr" fontAlgn="base">
                <a:spcBef>
                  <a:spcPct val="0"/>
                </a:spcBef>
                <a:spcAft>
                  <a:spcPct val="0"/>
                </a:spcAft>
              </a:pPr>
              <a:r>
                <a:rPr lang="en-GB" sz="1400" dirty="0" smtClean="0">
                  <a:solidFill>
                    <a:srgbClr val="000000"/>
                  </a:solidFill>
                </a:rPr>
                <a:t>1Q12</a:t>
              </a:r>
              <a:endParaRPr lang="en-GB" sz="1400" dirty="0">
                <a:solidFill>
                  <a:srgbClr val="000000"/>
                </a:solidFill>
              </a:endParaRPr>
            </a:p>
          </p:txBody>
        </p:sp>
      </p:grpSp>
      <p:grpSp>
        <p:nvGrpSpPr>
          <p:cNvPr id="6" name="Group 51"/>
          <p:cNvGrpSpPr>
            <a:grpSpLocks/>
          </p:cNvGrpSpPr>
          <p:nvPr/>
        </p:nvGrpSpPr>
        <p:grpSpPr bwMode="auto">
          <a:xfrm>
            <a:off x="1619672" y="3645070"/>
            <a:ext cx="1584176" cy="432000"/>
            <a:chOff x="1122" y="3310"/>
            <a:chExt cx="1765" cy="731"/>
          </a:xfrm>
        </p:grpSpPr>
        <p:sp>
          <p:nvSpPr>
            <p:cNvPr id="10" name="AutoShape 35"/>
            <p:cNvSpPr>
              <a:spLocks noChangeArrowheads="1"/>
            </p:cNvSpPr>
            <p:nvPr/>
          </p:nvSpPr>
          <p:spPr bwMode="ltGray">
            <a:xfrm>
              <a:off x="1122" y="3310"/>
              <a:ext cx="1765" cy="731"/>
            </a:xfrm>
            <a:prstGeom prst="homePlate">
              <a:avLst>
                <a:gd name="adj" fmla="val 39605"/>
              </a:avLst>
            </a:prstGeom>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sz="1400">
                <a:solidFill>
                  <a:srgbClr val="FFFFFF"/>
                </a:solidFill>
              </a:endParaRPr>
            </a:p>
          </p:txBody>
        </p:sp>
        <p:sp>
          <p:nvSpPr>
            <p:cNvPr id="11" name="Text Box 39"/>
            <p:cNvSpPr txBox="1">
              <a:spLocks noChangeArrowheads="1"/>
            </p:cNvSpPr>
            <p:nvPr/>
          </p:nvSpPr>
          <p:spPr bwMode="ltGray">
            <a:xfrm>
              <a:off x="1535" y="3383"/>
              <a:ext cx="939" cy="585"/>
            </a:xfrm>
            <a:prstGeom prst="rect">
              <a:avLst/>
            </a:prstGeom>
            <a:noFill/>
            <a:ln w="9525">
              <a:noFill/>
              <a:miter lim="800000"/>
              <a:headEnd/>
              <a:tailEnd/>
            </a:ln>
          </p:spPr>
          <p:txBody>
            <a:bodyPr wrap="none" anchor="ctr" anchorCtr="1">
              <a:noAutofit/>
            </a:bodyPr>
            <a:lstStyle/>
            <a:p>
              <a:pPr algn="ctr" fontAlgn="base">
                <a:spcBef>
                  <a:spcPct val="0"/>
                </a:spcBef>
                <a:spcAft>
                  <a:spcPct val="0"/>
                </a:spcAft>
              </a:pPr>
              <a:r>
                <a:rPr lang="en-GB" sz="1400" dirty="0" smtClean="0">
                  <a:solidFill>
                    <a:srgbClr val="000000"/>
                  </a:solidFill>
                </a:rPr>
                <a:t>4Q11</a:t>
              </a:r>
              <a:endParaRPr lang="en-GB" sz="1400" dirty="0">
                <a:solidFill>
                  <a:srgbClr val="000000"/>
                </a:solidFill>
              </a:endParaRPr>
            </a:p>
          </p:txBody>
        </p:sp>
      </p:grpSp>
      <p:grpSp>
        <p:nvGrpSpPr>
          <p:cNvPr id="9" name="Group 50"/>
          <p:cNvGrpSpPr>
            <a:grpSpLocks/>
          </p:cNvGrpSpPr>
          <p:nvPr/>
        </p:nvGrpSpPr>
        <p:grpSpPr bwMode="auto">
          <a:xfrm>
            <a:off x="468313" y="3645072"/>
            <a:ext cx="1367384" cy="432000"/>
            <a:chOff x="0" y="3310"/>
            <a:chExt cx="1619" cy="764"/>
          </a:xfrm>
        </p:grpSpPr>
        <p:sp>
          <p:nvSpPr>
            <p:cNvPr id="13" name="AutoShape 34"/>
            <p:cNvSpPr>
              <a:spLocks noChangeArrowheads="1"/>
            </p:cNvSpPr>
            <p:nvPr/>
          </p:nvSpPr>
          <p:spPr bwMode="ltGray">
            <a:xfrm>
              <a:off x="0" y="3310"/>
              <a:ext cx="1619" cy="764"/>
            </a:xfrm>
            <a:prstGeom prst="homePlate">
              <a:avLst>
                <a:gd name="adj" fmla="val 36328"/>
              </a:avLst>
            </a:prstGeom>
            <a:ln>
              <a:solidFill>
                <a:srgbClr val="C00000"/>
              </a:solidFill>
              <a:headEnd/>
              <a:tailEnd/>
            </a:ln>
            <a:effectLst/>
          </p:spPr>
          <p:style>
            <a:lnRef idx="1">
              <a:schemeClr val="accent3"/>
            </a:lnRef>
            <a:fillRef idx="3">
              <a:schemeClr val="accent3"/>
            </a:fillRef>
            <a:effectRef idx="2">
              <a:schemeClr val="accent3"/>
            </a:effectRef>
            <a:fontRef idx="minor">
              <a:schemeClr val="lt1"/>
            </a:fontRef>
          </p:style>
          <p:txBody>
            <a:bodyPr wrap="none" anchor="ctr"/>
            <a:lstStyle/>
            <a:p>
              <a:pPr algn="ctr" fontAlgn="base">
                <a:spcBef>
                  <a:spcPct val="0"/>
                </a:spcBef>
                <a:spcAft>
                  <a:spcPct val="0"/>
                </a:spcAft>
                <a:defRPr/>
              </a:pPr>
              <a:endParaRPr lang="en-US" sz="1400">
                <a:solidFill>
                  <a:srgbClr val="FFFFFF"/>
                </a:solidFill>
              </a:endParaRPr>
            </a:p>
          </p:txBody>
        </p:sp>
        <p:sp>
          <p:nvSpPr>
            <p:cNvPr id="14" name="Text Box 38"/>
            <p:cNvSpPr txBox="1">
              <a:spLocks noChangeArrowheads="1"/>
            </p:cNvSpPr>
            <p:nvPr/>
          </p:nvSpPr>
          <p:spPr bwMode="ltGray">
            <a:xfrm>
              <a:off x="255" y="3386"/>
              <a:ext cx="1065" cy="611"/>
            </a:xfrm>
            <a:prstGeom prst="rect">
              <a:avLst/>
            </a:prstGeom>
            <a:noFill/>
            <a:ln w="9525">
              <a:noFill/>
              <a:miter lim="800000"/>
              <a:headEnd/>
              <a:tailEnd/>
            </a:ln>
          </p:spPr>
          <p:txBody>
            <a:bodyPr wrap="none" anchor="ctr" anchorCtr="1">
              <a:noAutofit/>
            </a:bodyPr>
            <a:lstStyle/>
            <a:p>
              <a:pPr algn="ctr" fontAlgn="base">
                <a:spcBef>
                  <a:spcPct val="0"/>
                </a:spcBef>
                <a:spcAft>
                  <a:spcPct val="0"/>
                </a:spcAft>
              </a:pPr>
              <a:endParaRPr lang="en-GB" sz="1400" dirty="0">
                <a:solidFill>
                  <a:srgbClr val="000000"/>
                </a:solidFill>
              </a:endParaRPr>
            </a:p>
          </p:txBody>
        </p:sp>
      </p:grpSp>
      <p:sp>
        <p:nvSpPr>
          <p:cNvPr id="30" name="Text Box 8"/>
          <p:cNvSpPr txBox="1">
            <a:spLocks noChangeArrowheads="1"/>
          </p:cNvSpPr>
          <p:nvPr/>
        </p:nvSpPr>
        <p:spPr bwMode="auto">
          <a:xfrm>
            <a:off x="395536" y="2780928"/>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ERS 8300</a:t>
            </a:r>
            <a:endParaRPr lang="en-GB" sz="1600" b="1" dirty="0">
              <a:solidFill>
                <a:srgbClr val="CC0000"/>
              </a:solidFill>
              <a:latin typeface="Calibri" pitchFamily="34" charset="0"/>
              <a:cs typeface="Arial" charset="0"/>
            </a:endParaRPr>
          </a:p>
        </p:txBody>
      </p:sp>
      <p:sp>
        <p:nvSpPr>
          <p:cNvPr id="31" name="Text Box 8"/>
          <p:cNvSpPr txBox="1">
            <a:spLocks noChangeArrowheads="1"/>
          </p:cNvSpPr>
          <p:nvPr/>
        </p:nvSpPr>
        <p:spPr bwMode="auto">
          <a:xfrm>
            <a:off x="395536" y="2204864"/>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ERS 8800</a:t>
            </a:r>
            <a:endParaRPr lang="en-GB" sz="1600" b="1" dirty="0">
              <a:solidFill>
                <a:srgbClr val="CC0000"/>
              </a:solidFill>
              <a:latin typeface="Calibri" pitchFamily="34" charset="0"/>
              <a:cs typeface="Arial" charset="0"/>
            </a:endParaRPr>
          </a:p>
        </p:txBody>
      </p:sp>
      <p:sp>
        <p:nvSpPr>
          <p:cNvPr id="32" name="Text Box 8"/>
          <p:cNvSpPr txBox="1">
            <a:spLocks noChangeArrowheads="1"/>
          </p:cNvSpPr>
          <p:nvPr/>
        </p:nvSpPr>
        <p:spPr bwMode="auto">
          <a:xfrm>
            <a:off x="395536" y="1628848"/>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VSP 9000</a:t>
            </a:r>
            <a:endParaRPr lang="en-GB" sz="1600" b="1" dirty="0">
              <a:solidFill>
                <a:srgbClr val="CC0000"/>
              </a:solidFill>
              <a:latin typeface="Calibri" pitchFamily="34" charset="0"/>
              <a:cs typeface="Arial" charset="0"/>
            </a:endParaRPr>
          </a:p>
        </p:txBody>
      </p:sp>
      <p:sp>
        <p:nvSpPr>
          <p:cNvPr id="36" name="Text Box 8"/>
          <p:cNvSpPr txBox="1">
            <a:spLocks noChangeArrowheads="1"/>
          </p:cNvSpPr>
          <p:nvPr/>
        </p:nvSpPr>
        <p:spPr bwMode="auto">
          <a:xfrm>
            <a:off x="4111425" y="1628800"/>
            <a:ext cx="86400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v3.2</a:t>
            </a:r>
            <a:endParaRPr lang="en-GB" sz="1600" b="1" dirty="0">
              <a:solidFill>
                <a:srgbClr val="CC0000"/>
              </a:solidFill>
              <a:latin typeface="Calibri" pitchFamily="34" charset="0"/>
              <a:cs typeface="Arial" charset="0"/>
            </a:endParaRPr>
          </a:p>
        </p:txBody>
      </p:sp>
      <p:pic>
        <p:nvPicPr>
          <p:cNvPr id="40" name="Picture 58" descr="4500 - Stack Front [lo-res]"/>
          <p:cNvPicPr>
            <a:picLocks noChangeAspect="1" noChangeArrowheads="1"/>
          </p:cNvPicPr>
          <p:nvPr/>
        </p:nvPicPr>
        <p:blipFill>
          <a:blip r:embed="rId3" cstate="print">
            <a:clrChange>
              <a:clrFrom>
                <a:srgbClr val="FFFFFF"/>
              </a:clrFrom>
              <a:clrTo>
                <a:srgbClr val="FFFFFF">
                  <a:alpha val="0"/>
                </a:srgbClr>
              </a:clrTo>
            </a:clrChange>
          </a:blip>
          <a:srcRect l="8066" t="29379" r="8066" b="17020"/>
          <a:stretch>
            <a:fillRect/>
          </a:stretch>
        </p:blipFill>
        <p:spPr bwMode="auto">
          <a:xfrm>
            <a:off x="1619672" y="5479950"/>
            <a:ext cx="1584325" cy="541338"/>
          </a:xfrm>
          <a:prstGeom prst="rect">
            <a:avLst/>
          </a:prstGeom>
          <a:noFill/>
          <a:ln w="9525">
            <a:noFill/>
            <a:miter lim="800000"/>
            <a:headEnd/>
            <a:tailEnd/>
          </a:ln>
        </p:spPr>
      </p:pic>
      <p:sp>
        <p:nvSpPr>
          <p:cNvPr id="44" name="Text Box 8"/>
          <p:cNvSpPr txBox="1">
            <a:spLocks noChangeArrowheads="1"/>
          </p:cNvSpPr>
          <p:nvPr/>
        </p:nvSpPr>
        <p:spPr bwMode="auto">
          <a:xfrm>
            <a:off x="395536" y="6093344"/>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ERS 3500</a:t>
            </a:r>
            <a:endParaRPr lang="en-GB" sz="1600" b="1" dirty="0">
              <a:solidFill>
                <a:srgbClr val="CC0000"/>
              </a:solidFill>
              <a:latin typeface="Calibri" pitchFamily="34" charset="0"/>
              <a:cs typeface="Arial" charset="0"/>
            </a:endParaRPr>
          </a:p>
        </p:txBody>
      </p:sp>
      <p:sp>
        <p:nvSpPr>
          <p:cNvPr id="45" name="Text Box 8"/>
          <p:cNvSpPr txBox="1">
            <a:spLocks noChangeArrowheads="1"/>
          </p:cNvSpPr>
          <p:nvPr/>
        </p:nvSpPr>
        <p:spPr bwMode="auto">
          <a:xfrm>
            <a:off x="395536" y="5517232"/>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ERS 4000</a:t>
            </a:r>
            <a:endParaRPr lang="en-GB" sz="1600" b="1" dirty="0">
              <a:solidFill>
                <a:srgbClr val="CC0000"/>
              </a:solidFill>
              <a:latin typeface="Calibri" pitchFamily="34" charset="0"/>
              <a:cs typeface="Arial" charset="0"/>
            </a:endParaRPr>
          </a:p>
        </p:txBody>
      </p:sp>
      <p:sp>
        <p:nvSpPr>
          <p:cNvPr id="46" name="Text Box 8"/>
          <p:cNvSpPr txBox="1">
            <a:spLocks noChangeArrowheads="1"/>
          </p:cNvSpPr>
          <p:nvPr/>
        </p:nvSpPr>
        <p:spPr bwMode="auto">
          <a:xfrm>
            <a:off x="395536" y="4941168"/>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ERS 5000</a:t>
            </a:r>
            <a:endParaRPr lang="en-GB" sz="1600" b="1" dirty="0">
              <a:solidFill>
                <a:srgbClr val="CC0000"/>
              </a:solidFill>
              <a:latin typeface="Calibri" pitchFamily="34" charset="0"/>
              <a:cs typeface="Arial" charset="0"/>
            </a:endParaRPr>
          </a:p>
        </p:txBody>
      </p:sp>
      <p:sp>
        <p:nvSpPr>
          <p:cNvPr id="48" name="Text Box 8"/>
          <p:cNvSpPr txBox="1">
            <a:spLocks noChangeArrowheads="1"/>
          </p:cNvSpPr>
          <p:nvPr/>
        </p:nvSpPr>
        <p:spPr bwMode="auto">
          <a:xfrm>
            <a:off x="3114799" y="5517232"/>
            <a:ext cx="86400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v5.6</a:t>
            </a:r>
            <a:endParaRPr lang="en-GB" sz="1600" b="1" dirty="0">
              <a:solidFill>
                <a:srgbClr val="CC0000"/>
              </a:solidFill>
              <a:latin typeface="Calibri" pitchFamily="34" charset="0"/>
              <a:cs typeface="Arial" charset="0"/>
            </a:endParaRPr>
          </a:p>
        </p:txBody>
      </p:sp>
      <p:sp>
        <p:nvSpPr>
          <p:cNvPr id="50" name="Text Box 8"/>
          <p:cNvSpPr txBox="1">
            <a:spLocks noChangeArrowheads="1"/>
          </p:cNvSpPr>
          <p:nvPr/>
        </p:nvSpPr>
        <p:spPr bwMode="auto">
          <a:xfrm>
            <a:off x="395883" y="4365152"/>
            <a:ext cx="1728192"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VSP 7000</a:t>
            </a:r>
            <a:endParaRPr lang="en-GB" sz="1600" b="1" dirty="0">
              <a:solidFill>
                <a:srgbClr val="CC0000"/>
              </a:solidFill>
              <a:latin typeface="Calibri" pitchFamily="34" charset="0"/>
              <a:cs typeface="Arial" charset="0"/>
            </a:endParaRPr>
          </a:p>
        </p:txBody>
      </p:sp>
      <p:sp>
        <p:nvSpPr>
          <p:cNvPr id="51" name="Text Box 8"/>
          <p:cNvSpPr txBox="1">
            <a:spLocks noChangeArrowheads="1"/>
          </p:cNvSpPr>
          <p:nvPr/>
        </p:nvSpPr>
        <p:spPr bwMode="auto">
          <a:xfrm>
            <a:off x="4212056" y="4365104"/>
            <a:ext cx="86400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v10.1</a:t>
            </a:r>
            <a:endParaRPr lang="en-GB" sz="1600" b="1" dirty="0">
              <a:solidFill>
                <a:srgbClr val="CC0000"/>
              </a:solidFill>
              <a:latin typeface="Calibri" pitchFamily="34" charset="0"/>
              <a:cs typeface="Arial" charset="0"/>
            </a:endParaRPr>
          </a:p>
        </p:txBody>
      </p:sp>
      <p:sp>
        <p:nvSpPr>
          <p:cNvPr id="53" name="Text Box 8"/>
          <p:cNvSpPr txBox="1">
            <a:spLocks noChangeArrowheads="1"/>
          </p:cNvSpPr>
          <p:nvPr/>
        </p:nvSpPr>
        <p:spPr bwMode="auto">
          <a:xfrm>
            <a:off x="6948360" y="4365104"/>
            <a:ext cx="75548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v10.2</a:t>
            </a:r>
            <a:endParaRPr lang="en-GB" sz="1600" b="1" dirty="0">
              <a:solidFill>
                <a:srgbClr val="CC0000"/>
              </a:solidFill>
              <a:latin typeface="Calibri" pitchFamily="34" charset="0"/>
              <a:cs typeface="Arial" charset="0"/>
            </a:endParaRPr>
          </a:p>
        </p:txBody>
      </p:sp>
      <p:pic>
        <p:nvPicPr>
          <p:cNvPr id="55" name="Picture 25"/>
          <p:cNvPicPr>
            <a:picLocks noChangeAspect="1" noChangeArrowheads="1"/>
          </p:cNvPicPr>
          <p:nvPr/>
        </p:nvPicPr>
        <p:blipFill>
          <a:blip r:embed="rId4" cstate="print"/>
          <a:srcRect/>
          <a:stretch>
            <a:fillRect/>
          </a:stretch>
        </p:blipFill>
        <p:spPr bwMode="auto">
          <a:xfrm>
            <a:off x="4788024" y="1988840"/>
            <a:ext cx="666750" cy="811212"/>
          </a:xfrm>
          <a:prstGeom prst="rect">
            <a:avLst/>
          </a:prstGeom>
          <a:noFill/>
        </p:spPr>
      </p:pic>
      <p:sp>
        <p:nvSpPr>
          <p:cNvPr id="56" name="Text Box 8"/>
          <p:cNvSpPr txBox="1">
            <a:spLocks noChangeArrowheads="1"/>
          </p:cNvSpPr>
          <p:nvPr/>
        </p:nvSpPr>
        <p:spPr bwMode="auto">
          <a:xfrm>
            <a:off x="5436096" y="2204864"/>
            <a:ext cx="86400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v7.2</a:t>
            </a:r>
            <a:endParaRPr lang="en-GB" sz="1600" b="1" dirty="0">
              <a:solidFill>
                <a:srgbClr val="CC0000"/>
              </a:solidFill>
              <a:latin typeface="Calibri" pitchFamily="34" charset="0"/>
              <a:cs typeface="Arial" charset="0"/>
            </a:endParaRPr>
          </a:p>
        </p:txBody>
      </p:sp>
      <p:pic>
        <p:nvPicPr>
          <p:cNvPr id="57" name="Picture 56" descr="7000 - 7024XLS Front.JPG"/>
          <p:cNvPicPr>
            <a:picLocks noChangeAspect="1"/>
          </p:cNvPicPr>
          <p:nvPr/>
        </p:nvPicPr>
        <p:blipFill>
          <a:blip r:embed="rId5" cstate="print"/>
          <a:srcRect l="11938" t="34250" r="13251" b="36219"/>
          <a:stretch>
            <a:fillRect/>
          </a:stretch>
        </p:blipFill>
        <p:spPr>
          <a:xfrm>
            <a:off x="3275856" y="4437112"/>
            <a:ext cx="1008112" cy="265292"/>
          </a:xfrm>
          <a:prstGeom prst="rect">
            <a:avLst/>
          </a:prstGeom>
        </p:spPr>
      </p:pic>
      <p:pic>
        <p:nvPicPr>
          <p:cNvPr id="58" name="Picture 57" descr="7000 - 7024XLS Front.JPG"/>
          <p:cNvPicPr>
            <a:picLocks noChangeAspect="1"/>
          </p:cNvPicPr>
          <p:nvPr/>
        </p:nvPicPr>
        <p:blipFill>
          <a:blip r:embed="rId5" cstate="print"/>
          <a:srcRect l="11938" t="34250" r="13251" b="36219"/>
          <a:stretch>
            <a:fillRect/>
          </a:stretch>
        </p:blipFill>
        <p:spPr>
          <a:xfrm>
            <a:off x="6012160" y="4437112"/>
            <a:ext cx="1008112" cy="265292"/>
          </a:xfrm>
          <a:prstGeom prst="rect">
            <a:avLst/>
          </a:prstGeom>
        </p:spPr>
      </p:pic>
      <p:pic>
        <p:nvPicPr>
          <p:cNvPr id="52" name="Picture 56" descr="2500 - Stack Front [lo-res]"/>
          <p:cNvPicPr>
            <a:picLocks noChangeAspect="1" noChangeArrowheads="1"/>
          </p:cNvPicPr>
          <p:nvPr/>
        </p:nvPicPr>
        <p:blipFill>
          <a:blip r:embed="rId6" cstate="print"/>
          <a:srcRect l="8855" t="33073" r="11394" b="15799"/>
          <a:stretch>
            <a:fillRect/>
          </a:stretch>
        </p:blipFill>
        <p:spPr bwMode="auto">
          <a:xfrm>
            <a:off x="4787797" y="6165256"/>
            <a:ext cx="719138" cy="346075"/>
          </a:xfrm>
          <a:prstGeom prst="rect">
            <a:avLst/>
          </a:prstGeom>
          <a:noFill/>
          <a:ln w="9525">
            <a:noFill/>
            <a:miter lim="800000"/>
            <a:headEnd/>
            <a:tailEnd/>
          </a:ln>
        </p:spPr>
      </p:pic>
      <p:sp>
        <p:nvSpPr>
          <p:cNvPr id="54" name="Text Box 8"/>
          <p:cNvSpPr txBox="1">
            <a:spLocks noChangeArrowheads="1"/>
          </p:cNvSpPr>
          <p:nvPr/>
        </p:nvSpPr>
        <p:spPr bwMode="auto">
          <a:xfrm>
            <a:off x="5472704" y="6093296"/>
            <a:ext cx="827488"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v5.0</a:t>
            </a:r>
            <a:endParaRPr lang="en-GB" sz="1600" b="1" dirty="0">
              <a:solidFill>
                <a:srgbClr val="CC0000"/>
              </a:solidFill>
              <a:latin typeface="Calibri" pitchFamily="34" charset="0"/>
              <a:cs typeface="Arial" charset="0"/>
            </a:endParaRPr>
          </a:p>
        </p:txBody>
      </p:sp>
      <p:pic>
        <p:nvPicPr>
          <p:cNvPr id="59" name="Picture 58" descr="4500 - Stack Front [lo-res]"/>
          <p:cNvPicPr>
            <a:picLocks noChangeAspect="1" noChangeArrowheads="1"/>
          </p:cNvPicPr>
          <p:nvPr/>
        </p:nvPicPr>
        <p:blipFill>
          <a:blip r:embed="rId3" cstate="print">
            <a:clrChange>
              <a:clrFrom>
                <a:srgbClr val="FFFFFF"/>
              </a:clrFrom>
              <a:clrTo>
                <a:srgbClr val="FFFFFF">
                  <a:alpha val="0"/>
                </a:srgbClr>
              </a:clrTo>
            </a:clrChange>
          </a:blip>
          <a:srcRect l="8066" t="29379" r="8066" b="17020"/>
          <a:stretch>
            <a:fillRect/>
          </a:stretch>
        </p:blipFill>
        <p:spPr bwMode="auto">
          <a:xfrm>
            <a:off x="7092280" y="5480656"/>
            <a:ext cx="1584325" cy="541338"/>
          </a:xfrm>
          <a:prstGeom prst="rect">
            <a:avLst/>
          </a:prstGeom>
          <a:noFill/>
          <a:ln w="9525">
            <a:noFill/>
            <a:miter lim="800000"/>
            <a:headEnd/>
            <a:tailEnd/>
          </a:ln>
        </p:spPr>
      </p:pic>
      <p:sp>
        <p:nvSpPr>
          <p:cNvPr id="60" name="Text Box 8"/>
          <p:cNvSpPr txBox="1">
            <a:spLocks noChangeArrowheads="1"/>
          </p:cNvSpPr>
          <p:nvPr/>
        </p:nvSpPr>
        <p:spPr bwMode="auto">
          <a:xfrm>
            <a:off x="8604544" y="5517938"/>
            <a:ext cx="647976"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v5.7</a:t>
            </a:r>
            <a:endParaRPr lang="en-GB" sz="1600" b="1" dirty="0">
              <a:solidFill>
                <a:srgbClr val="CC0000"/>
              </a:solidFill>
              <a:latin typeface="Calibri" pitchFamily="34" charset="0"/>
              <a:cs typeface="Arial" charset="0"/>
            </a:endParaRPr>
          </a:p>
        </p:txBody>
      </p:sp>
      <p:pic>
        <p:nvPicPr>
          <p:cNvPr id="61" name="Picture 25" descr="9000 - Avaya VSP 9000 Front [lo-res]"/>
          <p:cNvPicPr>
            <a:picLocks noChangeAspect="1" noChangeArrowheads="1"/>
          </p:cNvPicPr>
          <p:nvPr/>
        </p:nvPicPr>
        <p:blipFill>
          <a:blip r:embed="rId7" cstate="print"/>
          <a:srcRect l="14174" t="6766" r="14679" b="9584"/>
          <a:stretch>
            <a:fillRect/>
          </a:stretch>
        </p:blipFill>
        <p:spPr bwMode="auto">
          <a:xfrm>
            <a:off x="3419872" y="1340768"/>
            <a:ext cx="691457" cy="972000"/>
          </a:xfrm>
          <a:prstGeom prst="rect">
            <a:avLst/>
          </a:prstGeom>
          <a:noFill/>
        </p:spPr>
      </p:pic>
      <p:sp>
        <p:nvSpPr>
          <p:cNvPr id="62" name="Text Box 8"/>
          <p:cNvSpPr txBox="1">
            <a:spLocks noChangeArrowheads="1"/>
          </p:cNvSpPr>
          <p:nvPr/>
        </p:nvSpPr>
        <p:spPr bwMode="auto">
          <a:xfrm>
            <a:off x="6847729" y="1628800"/>
            <a:ext cx="86400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v3.3</a:t>
            </a:r>
            <a:endParaRPr lang="en-GB" sz="1600" b="1" dirty="0">
              <a:solidFill>
                <a:srgbClr val="CC0000"/>
              </a:solidFill>
              <a:latin typeface="Calibri" pitchFamily="34" charset="0"/>
              <a:cs typeface="Arial" charset="0"/>
            </a:endParaRPr>
          </a:p>
        </p:txBody>
      </p:sp>
      <p:pic>
        <p:nvPicPr>
          <p:cNvPr id="63" name="Picture 25" descr="9000 - Avaya VSP 9000 Front [lo-res]"/>
          <p:cNvPicPr>
            <a:picLocks noChangeAspect="1" noChangeArrowheads="1"/>
          </p:cNvPicPr>
          <p:nvPr/>
        </p:nvPicPr>
        <p:blipFill>
          <a:blip r:embed="rId7" cstate="print"/>
          <a:srcRect l="14174" t="6766" r="14679" b="9584"/>
          <a:stretch>
            <a:fillRect/>
          </a:stretch>
        </p:blipFill>
        <p:spPr bwMode="auto">
          <a:xfrm>
            <a:off x="6156176" y="1340768"/>
            <a:ext cx="691457" cy="972000"/>
          </a:xfrm>
          <a:prstGeom prst="rect">
            <a:avLst/>
          </a:prstGeom>
          <a:noFill/>
        </p:spPr>
      </p:pic>
      <p:grpSp>
        <p:nvGrpSpPr>
          <p:cNvPr id="64" name="Group 60"/>
          <p:cNvGrpSpPr>
            <a:grpSpLocks noChangeAspect="1"/>
          </p:cNvGrpSpPr>
          <p:nvPr/>
        </p:nvGrpSpPr>
        <p:grpSpPr bwMode="auto">
          <a:xfrm>
            <a:off x="3024719" y="4822465"/>
            <a:ext cx="1584000" cy="622660"/>
            <a:chOff x="1519" y="3582"/>
            <a:chExt cx="998" cy="392"/>
          </a:xfrm>
        </p:grpSpPr>
        <p:pic>
          <p:nvPicPr>
            <p:cNvPr id="65" name="Picture 18" descr="5500 - Mixed Stack Front [hi-res]"/>
            <p:cNvPicPr>
              <a:picLocks noChangeAspect="1" noChangeArrowheads="1"/>
            </p:cNvPicPr>
            <p:nvPr/>
          </p:nvPicPr>
          <p:blipFill>
            <a:blip r:embed="rId8" cstate="print"/>
            <a:srcRect l="11168" t="19727" r="10541" b="18425"/>
            <a:stretch>
              <a:fillRect/>
            </a:stretch>
          </p:blipFill>
          <p:spPr bwMode="auto">
            <a:xfrm>
              <a:off x="1519" y="3748"/>
              <a:ext cx="453" cy="226"/>
            </a:xfrm>
            <a:prstGeom prst="rect">
              <a:avLst/>
            </a:prstGeom>
            <a:noFill/>
            <a:ln w="9525">
              <a:noFill/>
              <a:miter lim="800000"/>
              <a:headEnd/>
              <a:tailEnd/>
            </a:ln>
          </p:spPr>
        </p:pic>
        <p:pic>
          <p:nvPicPr>
            <p:cNvPr id="66" name="Picture 59" descr="5000 - 5600 Stack Right [lo-res]"/>
            <p:cNvPicPr>
              <a:picLocks noChangeAspect="1" noChangeArrowheads="1"/>
            </p:cNvPicPr>
            <p:nvPr/>
          </p:nvPicPr>
          <p:blipFill>
            <a:blip r:embed="rId9" cstate="print"/>
            <a:srcRect l="14778" t="20050" r="11394" b="11409"/>
            <a:stretch>
              <a:fillRect/>
            </a:stretch>
          </p:blipFill>
          <p:spPr bwMode="auto">
            <a:xfrm>
              <a:off x="1973" y="3582"/>
              <a:ext cx="544" cy="392"/>
            </a:xfrm>
            <a:prstGeom prst="rect">
              <a:avLst/>
            </a:prstGeom>
            <a:noFill/>
            <a:ln w="9525">
              <a:noFill/>
              <a:miter lim="800000"/>
              <a:headEnd/>
              <a:tailEnd/>
            </a:ln>
          </p:spPr>
        </p:pic>
      </p:grpSp>
      <p:sp>
        <p:nvSpPr>
          <p:cNvPr id="67" name="Text Box 8"/>
          <p:cNvSpPr txBox="1">
            <a:spLocks noChangeArrowheads="1"/>
          </p:cNvSpPr>
          <p:nvPr/>
        </p:nvSpPr>
        <p:spPr bwMode="auto">
          <a:xfrm>
            <a:off x="4536600" y="4941168"/>
            <a:ext cx="75548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v6.3</a:t>
            </a:r>
            <a:endParaRPr lang="en-GB" sz="1600" b="1" dirty="0">
              <a:solidFill>
                <a:srgbClr val="CC0000"/>
              </a:solidFill>
              <a:latin typeface="Calibri" pitchFamily="34" charset="0"/>
              <a:cs typeface="Arial" charset="0"/>
            </a:endParaRPr>
          </a:p>
        </p:txBody>
      </p:sp>
      <p:grpSp>
        <p:nvGrpSpPr>
          <p:cNvPr id="68" name="Group 60"/>
          <p:cNvGrpSpPr>
            <a:grpSpLocks noChangeAspect="1"/>
          </p:cNvGrpSpPr>
          <p:nvPr/>
        </p:nvGrpSpPr>
        <p:grpSpPr bwMode="auto">
          <a:xfrm>
            <a:off x="7093113" y="4822465"/>
            <a:ext cx="1584000" cy="622660"/>
            <a:chOff x="1519" y="3582"/>
            <a:chExt cx="998" cy="392"/>
          </a:xfrm>
        </p:grpSpPr>
        <p:pic>
          <p:nvPicPr>
            <p:cNvPr id="69" name="Picture 18" descr="5500 - Mixed Stack Front [hi-res]"/>
            <p:cNvPicPr>
              <a:picLocks noChangeAspect="1" noChangeArrowheads="1"/>
            </p:cNvPicPr>
            <p:nvPr/>
          </p:nvPicPr>
          <p:blipFill>
            <a:blip r:embed="rId8" cstate="print"/>
            <a:srcRect l="11168" t="19727" r="10541" b="18425"/>
            <a:stretch>
              <a:fillRect/>
            </a:stretch>
          </p:blipFill>
          <p:spPr bwMode="auto">
            <a:xfrm>
              <a:off x="1519" y="3748"/>
              <a:ext cx="453" cy="226"/>
            </a:xfrm>
            <a:prstGeom prst="rect">
              <a:avLst/>
            </a:prstGeom>
            <a:noFill/>
            <a:ln w="9525">
              <a:noFill/>
              <a:miter lim="800000"/>
              <a:headEnd/>
              <a:tailEnd/>
            </a:ln>
          </p:spPr>
        </p:pic>
        <p:pic>
          <p:nvPicPr>
            <p:cNvPr id="70" name="Picture 59" descr="5000 - 5600 Stack Right [lo-res]"/>
            <p:cNvPicPr>
              <a:picLocks noChangeAspect="1" noChangeArrowheads="1"/>
            </p:cNvPicPr>
            <p:nvPr/>
          </p:nvPicPr>
          <p:blipFill>
            <a:blip r:embed="rId9" cstate="print"/>
            <a:srcRect l="14778" t="20050" r="11394" b="11409"/>
            <a:stretch>
              <a:fillRect/>
            </a:stretch>
          </p:blipFill>
          <p:spPr bwMode="auto">
            <a:xfrm>
              <a:off x="1973" y="3582"/>
              <a:ext cx="544" cy="392"/>
            </a:xfrm>
            <a:prstGeom prst="rect">
              <a:avLst/>
            </a:prstGeom>
            <a:noFill/>
            <a:ln w="9525">
              <a:noFill/>
              <a:miter lim="800000"/>
              <a:headEnd/>
              <a:tailEnd/>
            </a:ln>
          </p:spPr>
        </p:pic>
      </p:grpSp>
      <p:sp>
        <p:nvSpPr>
          <p:cNvPr id="71" name="Text Box 8"/>
          <p:cNvSpPr txBox="1">
            <a:spLocks noChangeArrowheads="1"/>
          </p:cNvSpPr>
          <p:nvPr/>
        </p:nvSpPr>
        <p:spPr bwMode="auto">
          <a:xfrm>
            <a:off x="8604994" y="4941168"/>
            <a:ext cx="647526"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v6.4</a:t>
            </a:r>
            <a:endParaRPr lang="en-GB" sz="1600" b="1" dirty="0">
              <a:solidFill>
                <a:srgbClr val="CC0000"/>
              </a:solidFill>
              <a:latin typeface="Calibri" pitchFamily="34" charset="0"/>
              <a:cs typeface="Arial" charset="0"/>
            </a:endParaRPr>
          </a:p>
        </p:txBody>
      </p:sp>
      <p:pic>
        <p:nvPicPr>
          <p:cNvPr id="72" name="Picture 56" descr="2500 - Stack Front [lo-res]"/>
          <p:cNvPicPr>
            <a:picLocks noChangeAspect="1" noChangeArrowheads="1"/>
          </p:cNvPicPr>
          <p:nvPr/>
        </p:nvPicPr>
        <p:blipFill>
          <a:blip r:embed="rId6" cstate="print"/>
          <a:srcRect l="8855" t="33073" r="11394" b="15799"/>
          <a:stretch>
            <a:fillRect/>
          </a:stretch>
        </p:blipFill>
        <p:spPr bwMode="auto">
          <a:xfrm>
            <a:off x="6155949" y="6165256"/>
            <a:ext cx="719138" cy="346075"/>
          </a:xfrm>
          <a:prstGeom prst="rect">
            <a:avLst/>
          </a:prstGeom>
          <a:noFill/>
          <a:ln w="9525">
            <a:noFill/>
            <a:miter lim="800000"/>
            <a:headEnd/>
            <a:tailEnd/>
          </a:ln>
        </p:spPr>
      </p:pic>
      <p:sp>
        <p:nvSpPr>
          <p:cNvPr id="73" name="Text Box 8"/>
          <p:cNvSpPr txBox="1">
            <a:spLocks noChangeArrowheads="1"/>
          </p:cNvSpPr>
          <p:nvPr/>
        </p:nvSpPr>
        <p:spPr bwMode="auto">
          <a:xfrm>
            <a:off x="6840856" y="6093296"/>
            <a:ext cx="827488"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v5.1</a:t>
            </a:r>
            <a:endParaRPr lang="en-GB" sz="1600" b="1" dirty="0">
              <a:solidFill>
                <a:srgbClr val="CC0000"/>
              </a:solidFill>
              <a:latin typeface="Calibri" pitchFamily="34" charset="0"/>
              <a:cs typeface="Arial" charset="0"/>
            </a:endParaRPr>
          </a:p>
        </p:txBody>
      </p:sp>
      <p:pic>
        <p:nvPicPr>
          <p:cNvPr id="74" name="Picture 25"/>
          <p:cNvPicPr>
            <a:picLocks noChangeAspect="1" noChangeArrowheads="1"/>
          </p:cNvPicPr>
          <p:nvPr/>
        </p:nvPicPr>
        <p:blipFill>
          <a:blip r:embed="rId4" cstate="print"/>
          <a:srcRect/>
          <a:stretch>
            <a:fillRect/>
          </a:stretch>
        </p:blipFill>
        <p:spPr bwMode="auto">
          <a:xfrm>
            <a:off x="7524328" y="1988840"/>
            <a:ext cx="666750" cy="811212"/>
          </a:xfrm>
          <a:prstGeom prst="rect">
            <a:avLst/>
          </a:prstGeom>
          <a:noFill/>
        </p:spPr>
      </p:pic>
      <p:sp>
        <p:nvSpPr>
          <p:cNvPr id="75" name="Text Box 8"/>
          <p:cNvSpPr txBox="1">
            <a:spLocks noChangeArrowheads="1"/>
          </p:cNvSpPr>
          <p:nvPr/>
        </p:nvSpPr>
        <p:spPr bwMode="auto">
          <a:xfrm>
            <a:off x="8172400" y="2204864"/>
            <a:ext cx="864000" cy="432000"/>
          </a:xfrm>
          <a:prstGeom prst="rect">
            <a:avLst/>
          </a:prstGeom>
          <a:noFill/>
          <a:ln w="9525">
            <a:noFill/>
            <a:miter lim="800000"/>
            <a:headEnd/>
            <a:tailEnd/>
          </a:ln>
          <a:effectLst/>
        </p:spPr>
        <p:txBody>
          <a:bodyPr wrap="square" anchor="ctr" anchorCtr="0">
            <a:noAutofit/>
          </a:bodyPr>
          <a:lstStyle/>
          <a:p>
            <a:pPr fontAlgn="base">
              <a:spcBef>
                <a:spcPct val="50000"/>
              </a:spcBef>
              <a:spcAft>
                <a:spcPct val="0"/>
              </a:spcAft>
            </a:pPr>
            <a:r>
              <a:rPr lang="en-GB" sz="1600" b="1" dirty="0" smtClean="0">
                <a:solidFill>
                  <a:srgbClr val="CC0000"/>
                </a:solidFill>
                <a:latin typeface="Calibri" pitchFamily="34" charset="0"/>
                <a:cs typeface="Arial" charset="0"/>
              </a:rPr>
              <a:t>v7.3</a:t>
            </a:r>
            <a:endParaRPr lang="en-GB" sz="1600" b="1" dirty="0">
              <a:solidFill>
                <a:srgbClr val="CC0000"/>
              </a:solidFill>
              <a:latin typeface="Calibri" pitchFamily="34"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900" decel="100000" fill="hold"/>
                                        <p:tgtEl>
                                          <p:spTgt spid="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900" decel="100000" fill="hold"/>
                                        <p:tgtEl>
                                          <p:spTgt spid="4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900" decel="100000" fill="hold"/>
                                        <p:tgtEl>
                                          <p:spTgt spid="4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900" decel="100000" fill="hold"/>
                                        <p:tgtEl>
                                          <p:spTgt spid="5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900" decel="100000" fill="hold"/>
                                        <p:tgtEl>
                                          <p:spTgt spid="3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900" decel="100000" fill="hold"/>
                                        <p:tgtEl>
                                          <p:spTgt spid="3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900" decel="100000" fill="hold"/>
                                        <p:tgtEl>
                                          <p:spTgt spid="3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37" presetClass="entr" presetSubtype="0"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1000"/>
                                        <p:tgtEl>
                                          <p:spTgt spid="40"/>
                                        </p:tgtEl>
                                      </p:cBhvr>
                                    </p:animEffect>
                                    <p:anim calcmode="lin" valueType="num">
                                      <p:cBhvr>
                                        <p:cTn id="51" dur="1000" fill="hold"/>
                                        <p:tgtEl>
                                          <p:spTgt spid="40"/>
                                        </p:tgtEl>
                                        <p:attrNameLst>
                                          <p:attrName>ppt_x</p:attrName>
                                        </p:attrNameLst>
                                      </p:cBhvr>
                                      <p:tavLst>
                                        <p:tav tm="0">
                                          <p:val>
                                            <p:strVal val="#ppt_x"/>
                                          </p:val>
                                        </p:tav>
                                        <p:tav tm="100000">
                                          <p:val>
                                            <p:strVal val="#ppt_x"/>
                                          </p:val>
                                        </p:tav>
                                      </p:tavLst>
                                    </p:anim>
                                    <p:anim calcmode="lin" valueType="num">
                                      <p:cBhvr>
                                        <p:cTn id="52" dur="900" decel="100000" fill="hold"/>
                                        <p:tgtEl>
                                          <p:spTgt spid="40"/>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900" decel="100000" fill="hold"/>
                                        <p:tgtEl>
                                          <p:spTgt spid="4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1000"/>
                                        <p:tgtEl>
                                          <p:spTgt spid="61"/>
                                        </p:tgtEl>
                                      </p:cBhvr>
                                    </p:animEffect>
                                    <p:anim calcmode="lin" valueType="num">
                                      <p:cBhvr>
                                        <p:cTn id="65" dur="1000" fill="hold"/>
                                        <p:tgtEl>
                                          <p:spTgt spid="61"/>
                                        </p:tgtEl>
                                        <p:attrNameLst>
                                          <p:attrName>ppt_x</p:attrName>
                                        </p:attrNameLst>
                                      </p:cBhvr>
                                      <p:tavLst>
                                        <p:tav tm="0">
                                          <p:val>
                                            <p:strVal val="#ppt_x"/>
                                          </p:val>
                                        </p:tav>
                                        <p:tav tm="100000">
                                          <p:val>
                                            <p:strVal val="#ppt_x"/>
                                          </p:val>
                                        </p:tav>
                                      </p:tavLst>
                                    </p:anim>
                                    <p:anim calcmode="lin" valueType="num">
                                      <p:cBhvr>
                                        <p:cTn id="66" dur="900" decel="100000" fill="hold"/>
                                        <p:tgtEl>
                                          <p:spTgt spid="61"/>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900" decel="100000" fill="hold"/>
                                        <p:tgtEl>
                                          <p:spTgt spid="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1000"/>
                                        <p:tgtEl>
                                          <p:spTgt spid="57"/>
                                        </p:tgtEl>
                                      </p:cBhvr>
                                    </p:animEffect>
                                    <p:anim calcmode="lin" valueType="num">
                                      <p:cBhvr>
                                        <p:cTn id="77" dur="1000" fill="hold"/>
                                        <p:tgtEl>
                                          <p:spTgt spid="57"/>
                                        </p:tgtEl>
                                        <p:attrNameLst>
                                          <p:attrName>ppt_x</p:attrName>
                                        </p:attrNameLst>
                                      </p:cBhvr>
                                      <p:tavLst>
                                        <p:tav tm="0">
                                          <p:val>
                                            <p:strVal val="#ppt_x"/>
                                          </p:val>
                                        </p:tav>
                                        <p:tav tm="100000">
                                          <p:val>
                                            <p:strVal val="#ppt_x"/>
                                          </p:val>
                                        </p:tav>
                                      </p:tavLst>
                                    </p:anim>
                                    <p:anim calcmode="lin" valueType="num">
                                      <p:cBhvr>
                                        <p:cTn id="78" dur="900" decel="100000" fill="hold"/>
                                        <p:tgtEl>
                                          <p:spTgt spid="5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900" decel="100000" fill="hold"/>
                                        <p:tgtEl>
                                          <p:spTgt spid="5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1000"/>
                                        <p:tgtEl>
                                          <p:spTgt spid="64"/>
                                        </p:tgtEl>
                                      </p:cBhvr>
                                    </p:animEffect>
                                    <p:anim calcmode="lin" valueType="num">
                                      <p:cBhvr>
                                        <p:cTn id="89" dur="1000" fill="hold"/>
                                        <p:tgtEl>
                                          <p:spTgt spid="64"/>
                                        </p:tgtEl>
                                        <p:attrNameLst>
                                          <p:attrName>ppt_x</p:attrName>
                                        </p:attrNameLst>
                                      </p:cBhvr>
                                      <p:tavLst>
                                        <p:tav tm="0">
                                          <p:val>
                                            <p:strVal val="#ppt_x"/>
                                          </p:val>
                                        </p:tav>
                                        <p:tav tm="100000">
                                          <p:val>
                                            <p:strVal val="#ppt_x"/>
                                          </p:val>
                                        </p:tav>
                                      </p:tavLst>
                                    </p:anim>
                                    <p:anim calcmode="lin" valueType="num">
                                      <p:cBhvr>
                                        <p:cTn id="90" dur="900" decel="100000" fill="hold"/>
                                        <p:tgtEl>
                                          <p:spTgt spid="64"/>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900" decel="100000" fill="hold"/>
                                        <p:tgtEl>
                                          <p:spTgt spid="67"/>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7" presetClass="entr" presetSubtype="0" fill="hold"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900" decel="100000" fill="hold"/>
                                        <p:tgtEl>
                                          <p:spTgt spid="5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900" decel="100000" fill="hold"/>
                                        <p:tgtEl>
                                          <p:spTgt spid="56"/>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12" presetID="37" presetClass="entr" presetSubtype="0" fill="hold"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1000"/>
                                        <p:tgtEl>
                                          <p:spTgt spid="52"/>
                                        </p:tgtEl>
                                      </p:cBhvr>
                                    </p:animEffect>
                                    <p:anim calcmode="lin" valueType="num">
                                      <p:cBhvr>
                                        <p:cTn id="115" dur="1000" fill="hold"/>
                                        <p:tgtEl>
                                          <p:spTgt spid="52"/>
                                        </p:tgtEl>
                                        <p:attrNameLst>
                                          <p:attrName>ppt_x</p:attrName>
                                        </p:attrNameLst>
                                      </p:cBhvr>
                                      <p:tavLst>
                                        <p:tav tm="0">
                                          <p:val>
                                            <p:strVal val="#ppt_x"/>
                                          </p:val>
                                        </p:tav>
                                        <p:tav tm="100000">
                                          <p:val>
                                            <p:strVal val="#ppt_x"/>
                                          </p:val>
                                        </p:tav>
                                      </p:tavLst>
                                    </p:anim>
                                    <p:anim calcmode="lin" valueType="num">
                                      <p:cBhvr>
                                        <p:cTn id="116" dur="900" decel="100000" fill="hold"/>
                                        <p:tgtEl>
                                          <p:spTgt spid="52"/>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900" decel="100000" fill="hold"/>
                                        <p:tgtEl>
                                          <p:spTgt spid="54"/>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37" presetClass="entr" presetSubtype="0" fill="hold" nodeType="click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900" decel="100000" fill="hold"/>
                                        <p:tgtEl>
                                          <p:spTgt spid="63"/>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fade">
                                      <p:cBhvr>
                                        <p:cTn id="134" dur="1000"/>
                                        <p:tgtEl>
                                          <p:spTgt spid="62"/>
                                        </p:tgtEl>
                                      </p:cBhvr>
                                    </p:animEffect>
                                    <p:anim calcmode="lin" valueType="num">
                                      <p:cBhvr>
                                        <p:cTn id="135" dur="1000" fill="hold"/>
                                        <p:tgtEl>
                                          <p:spTgt spid="62"/>
                                        </p:tgtEl>
                                        <p:attrNameLst>
                                          <p:attrName>ppt_x</p:attrName>
                                        </p:attrNameLst>
                                      </p:cBhvr>
                                      <p:tavLst>
                                        <p:tav tm="0">
                                          <p:val>
                                            <p:strVal val="#ppt_x"/>
                                          </p:val>
                                        </p:tav>
                                        <p:tav tm="100000">
                                          <p:val>
                                            <p:strVal val="#ppt_x"/>
                                          </p:val>
                                        </p:tav>
                                      </p:tavLst>
                                    </p:anim>
                                    <p:anim calcmode="lin" valueType="num">
                                      <p:cBhvr>
                                        <p:cTn id="136" dur="900" decel="100000" fill="hold"/>
                                        <p:tgtEl>
                                          <p:spTgt spid="6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138" presetID="37" presetClass="entr" presetSubtype="0" fill="hold" nodeType="with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fade">
                                      <p:cBhvr>
                                        <p:cTn id="140" dur="1000"/>
                                        <p:tgtEl>
                                          <p:spTgt spid="58"/>
                                        </p:tgtEl>
                                      </p:cBhvr>
                                    </p:animEffect>
                                    <p:anim calcmode="lin" valueType="num">
                                      <p:cBhvr>
                                        <p:cTn id="141" dur="1000" fill="hold"/>
                                        <p:tgtEl>
                                          <p:spTgt spid="58"/>
                                        </p:tgtEl>
                                        <p:attrNameLst>
                                          <p:attrName>ppt_x</p:attrName>
                                        </p:attrNameLst>
                                      </p:cBhvr>
                                      <p:tavLst>
                                        <p:tav tm="0">
                                          <p:val>
                                            <p:strVal val="#ppt_x"/>
                                          </p:val>
                                        </p:tav>
                                        <p:tav tm="100000">
                                          <p:val>
                                            <p:strVal val="#ppt_x"/>
                                          </p:val>
                                        </p:tav>
                                      </p:tavLst>
                                    </p:anim>
                                    <p:anim calcmode="lin" valueType="num">
                                      <p:cBhvr>
                                        <p:cTn id="142" dur="900" decel="100000" fill="hold"/>
                                        <p:tgtEl>
                                          <p:spTgt spid="58"/>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1000"/>
                                        <p:tgtEl>
                                          <p:spTgt spid="53"/>
                                        </p:tgtEl>
                                      </p:cBhvr>
                                    </p:animEffect>
                                    <p:anim calcmode="lin" valueType="num">
                                      <p:cBhvr>
                                        <p:cTn id="147" dur="1000" fill="hold"/>
                                        <p:tgtEl>
                                          <p:spTgt spid="53"/>
                                        </p:tgtEl>
                                        <p:attrNameLst>
                                          <p:attrName>ppt_x</p:attrName>
                                        </p:attrNameLst>
                                      </p:cBhvr>
                                      <p:tavLst>
                                        <p:tav tm="0">
                                          <p:val>
                                            <p:strVal val="#ppt_x"/>
                                          </p:val>
                                        </p:tav>
                                        <p:tav tm="100000">
                                          <p:val>
                                            <p:strVal val="#ppt_x"/>
                                          </p:val>
                                        </p:tav>
                                      </p:tavLst>
                                    </p:anim>
                                    <p:anim calcmode="lin" valueType="num">
                                      <p:cBhvr>
                                        <p:cTn id="148" dur="900" decel="100000" fill="hold"/>
                                        <p:tgtEl>
                                          <p:spTgt spid="53"/>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150" presetID="37" presetClass="entr" presetSubtype="0" fill="hold" nodeType="with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fade">
                                      <p:cBhvr>
                                        <p:cTn id="152" dur="1000"/>
                                        <p:tgtEl>
                                          <p:spTgt spid="72"/>
                                        </p:tgtEl>
                                      </p:cBhvr>
                                    </p:animEffect>
                                    <p:anim calcmode="lin" valueType="num">
                                      <p:cBhvr>
                                        <p:cTn id="153" dur="1000" fill="hold"/>
                                        <p:tgtEl>
                                          <p:spTgt spid="72"/>
                                        </p:tgtEl>
                                        <p:attrNameLst>
                                          <p:attrName>ppt_x</p:attrName>
                                        </p:attrNameLst>
                                      </p:cBhvr>
                                      <p:tavLst>
                                        <p:tav tm="0">
                                          <p:val>
                                            <p:strVal val="#ppt_x"/>
                                          </p:val>
                                        </p:tav>
                                        <p:tav tm="100000">
                                          <p:val>
                                            <p:strVal val="#ppt_x"/>
                                          </p:val>
                                        </p:tav>
                                      </p:tavLst>
                                    </p:anim>
                                    <p:anim calcmode="lin" valueType="num">
                                      <p:cBhvr>
                                        <p:cTn id="154" dur="900" decel="100000" fill="hold"/>
                                        <p:tgtEl>
                                          <p:spTgt spid="72"/>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156" presetID="37" presetClass="entr" presetSubtype="0" fill="hold" grpId="0" nodeType="withEffect">
                                  <p:stCondLst>
                                    <p:cond delay="0"/>
                                  </p:stCondLst>
                                  <p:childTnLst>
                                    <p:set>
                                      <p:cBhvr>
                                        <p:cTn id="157" dur="1" fill="hold">
                                          <p:stCondLst>
                                            <p:cond delay="0"/>
                                          </p:stCondLst>
                                        </p:cTn>
                                        <p:tgtEl>
                                          <p:spTgt spid="73"/>
                                        </p:tgtEl>
                                        <p:attrNameLst>
                                          <p:attrName>style.visibility</p:attrName>
                                        </p:attrNameLst>
                                      </p:cBhvr>
                                      <p:to>
                                        <p:strVal val="visible"/>
                                      </p:to>
                                    </p:set>
                                    <p:animEffect transition="in" filter="fade">
                                      <p:cBhvr>
                                        <p:cTn id="158" dur="1000"/>
                                        <p:tgtEl>
                                          <p:spTgt spid="73"/>
                                        </p:tgtEl>
                                      </p:cBhvr>
                                    </p:animEffect>
                                    <p:anim calcmode="lin" valueType="num">
                                      <p:cBhvr>
                                        <p:cTn id="159" dur="1000" fill="hold"/>
                                        <p:tgtEl>
                                          <p:spTgt spid="73"/>
                                        </p:tgtEl>
                                        <p:attrNameLst>
                                          <p:attrName>ppt_x</p:attrName>
                                        </p:attrNameLst>
                                      </p:cBhvr>
                                      <p:tavLst>
                                        <p:tav tm="0">
                                          <p:val>
                                            <p:strVal val="#ppt_x"/>
                                          </p:val>
                                        </p:tav>
                                        <p:tav tm="100000">
                                          <p:val>
                                            <p:strVal val="#ppt_x"/>
                                          </p:val>
                                        </p:tav>
                                      </p:tavLst>
                                    </p:anim>
                                    <p:anim calcmode="lin" valueType="num">
                                      <p:cBhvr>
                                        <p:cTn id="160" dur="900" decel="100000" fill="hold"/>
                                        <p:tgtEl>
                                          <p:spTgt spid="73"/>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37" presetClass="entr" presetSubtype="0" fill="hold" nodeType="click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fade">
                                      <p:cBhvr>
                                        <p:cTn id="166" dur="1000"/>
                                        <p:tgtEl>
                                          <p:spTgt spid="74"/>
                                        </p:tgtEl>
                                      </p:cBhvr>
                                    </p:animEffect>
                                    <p:anim calcmode="lin" valueType="num">
                                      <p:cBhvr>
                                        <p:cTn id="167" dur="1000" fill="hold"/>
                                        <p:tgtEl>
                                          <p:spTgt spid="74"/>
                                        </p:tgtEl>
                                        <p:attrNameLst>
                                          <p:attrName>ppt_x</p:attrName>
                                        </p:attrNameLst>
                                      </p:cBhvr>
                                      <p:tavLst>
                                        <p:tav tm="0">
                                          <p:val>
                                            <p:strVal val="#ppt_x"/>
                                          </p:val>
                                        </p:tav>
                                        <p:tav tm="100000">
                                          <p:val>
                                            <p:strVal val="#ppt_x"/>
                                          </p:val>
                                        </p:tav>
                                      </p:tavLst>
                                    </p:anim>
                                    <p:anim calcmode="lin" valueType="num">
                                      <p:cBhvr>
                                        <p:cTn id="168" dur="900" decel="100000" fill="hold"/>
                                        <p:tgtEl>
                                          <p:spTgt spid="74"/>
                                        </p:tgtEl>
                                        <p:attrNameLst>
                                          <p:attrName>ppt_y</p:attrName>
                                        </p:attrNameLst>
                                      </p:cBhvr>
                                      <p:tavLst>
                                        <p:tav tm="0">
                                          <p:val>
                                            <p:strVal val="#ppt_y+1"/>
                                          </p:val>
                                        </p:tav>
                                        <p:tav tm="100000">
                                          <p:val>
                                            <p:strVal val="#ppt_y-.03"/>
                                          </p:val>
                                        </p:tav>
                                      </p:tavLst>
                                    </p:anim>
                                    <p:anim calcmode="lin" valueType="num">
                                      <p:cBhvr>
                                        <p:cTn id="169"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fade">
                                      <p:cBhvr>
                                        <p:cTn id="172" dur="1000"/>
                                        <p:tgtEl>
                                          <p:spTgt spid="75"/>
                                        </p:tgtEl>
                                      </p:cBhvr>
                                    </p:animEffect>
                                    <p:anim calcmode="lin" valueType="num">
                                      <p:cBhvr>
                                        <p:cTn id="173" dur="1000" fill="hold"/>
                                        <p:tgtEl>
                                          <p:spTgt spid="75"/>
                                        </p:tgtEl>
                                        <p:attrNameLst>
                                          <p:attrName>ppt_x</p:attrName>
                                        </p:attrNameLst>
                                      </p:cBhvr>
                                      <p:tavLst>
                                        <p:tav tm="0">
                                          <p:val>
                                            <p:strVal val="#ppt_x"/>
                                          </p:val>
                                        </p:tav>
                                        <p:tav tm="100000">
                                          <p:val>
                                            <p:strVal val="#ppt_x"/>
                                          </p:val>
                                        </p:tav>
                                      </p:tavLst>
                                    </p:anim>
                                    <p:anim calcmode="lin" valueType="num">
                                      <p:cBhvr>
                                        <p:cTn id="174" dur="900" decel="100000" fill="hold"/>
                                        <p:tgtEl>
                                          <p:spTgt spid="75"/>
                                        </p:tgtEl>
                                        <p:attrNameLst>
                                          <p:attrName>ppt_y</p:attrName>
                                        </p:attrNameLst>
                                      </p:cBhvr>
                                      <p:tavLst>
                                        <p:tav tm="0">
                                          <p:val>
                                            <p:strVal val="#ppt_y+1"/>
                                          </p:val>
                                        </p:tav>
                                        <p:tav tm="100000">
                                          <p:val>
                                            <p:strVal val="#ppt_y-.03"/>
                                          </p:val>
                                        </p:tav>
                                      </p:tavLst>
                                    </p:anim>
                                    <p:anim calcmode="lin" valueType="num">
                                      <p:cBhvr>
                                        <p:cTn id="1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176" presetID="37" presetClass="entr" presetSubtype="0" fill="hold" nodeType="with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fade">
                                      <p:cBhvr>
                                        <p:cTn id="178" dur="1000"/>
                                        <p:tgtEl>
                                          <p:spTgt spid="68"/>
                                        </p:tgtEl>
                                      </p:cBhvr>
                                    </p:animEffect>
                                    <p:anim calcmode="lin" valueType="num">
                                      <p:cBhvr>
                                        <p:cTn id="179" dur="1000" fill="hold"/>
                                        <p:tgtEl>
                                          <p:spTgt spid="68"/>
                                        </p:tgtEl>
                                        <p:attrNameLst>
                                          <p:attrName>ppt_x</p:attrName>
                                        </p:attrNameLst>
                                      </p:cBhvr>
                                      <p:tavLst>
                                        <p:tav tm="0">
                                          <p:val>
                                            <p:strVal val="#ppt_x"/>
                                          </p:val>
                                        </p:tav>
                                        <p:tav tm="100000">
                                          <p:val>
                                            <p:strVal val="#ppt_x"/>
                                          </p:val>
                                        </p:tav>
                                      </p:tavLst>
                                    </p:anim>
                                    <p:anim calcmode="lin" valueType="num">
                                      <p:cBhvr>
                                        <p:cTn id="180" dur="900" decel="100000" fill="hold"/>
                                        <p:tgtEl>
                                          <p:spTgt spid="68"/>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71"/>
                                        </p:tgtEl>
                                        <p:attrNameLst>
                                          <p:attrName>style.visibility</p:attrName>
                                        </p:attrNameLst>
                                      </p:cBhvr>
                                      <p:to>
                                        <p:strVal val="visible"/>
                                      </p:to>
                                    </p:set>
                                    <p:animEffect transition="in" filter="fade">
                                      <p:cBhvr>
                                        <p:cTn id="184" dur="1000"/>
                                        <p:tgtEl>
                                          <p:spTgt spid="71"/>
                                        </p:tgtEl>
                                      </p:cBhvr>
                                    </p:animEffect>
                                    <p:anim calcmode="lin" valueType="num">
                                      <p:cBhvr>
                                        <p:cTn id="185" dur="1000" fill="hold"/>
                                        <p:tgtEl>
                                          <p:spTgt spid="71"/>
                                        </p:tgtEl>
                                        <p:attrNameLst>
                                          <p:attrName>ppt_x</p:attrName>
                                        </p:attrNameLst>
                                      </p:cBhvr>
                                      <p:tavLst>
                                        <p:tav tm="0">
                                          <p:val>
                                            <p:strVal val="#ppt_x"/>
                                          </p:val>
                                        </p:tav>
                                        <p:tav tm="100000">
                                          <p:val>
                                            <p:strVal val="#ppt_x"/>
                                          </p:val>
                                        </p:tav>
                                      </p:tavLst>
                                    </p:anim>
                                    <p:anim calcmode="lin" valueType="num">
                                      <p:cBhvr>
                                        <p:cTn id="186" dur="900" decel="100000" fill="hold"/>
                                        <p:tgtEl>
                                          <p:spTgt spid="71"/>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88" presetID="37" presetClass="entr" presetSubtype="0" fill="hold" nodeType="withEffect">
                                  <p:stCondLst>
                                    <p:cond delay="0"/>
                                  </p:stCondLst>
                                  <p:childTnLst>
                                    <p:set>
                                      <p:cBhvr>
                                        <p:cTn id="189" dur="1" fill="hold">
                                          <p:stCondLst>
                                            <p:cond delay="0"/>
                                          </p:stCondLst>
                                        </p:cTn>
                                        <p:tgtEl>
                                          <p:spTgt spid="59"/>
                                        </p:tgtEl>
                                        <p:attrNameLst>
                                          <p:attrName>style.visibility</p:attrName>
                                        </p:attrNameLst>
                                      </p:cBhvr>
                                      <p:to>
                                        <p:strVal val="visible"/>
                                      </p:to>
                                    </p:set>
                                    <p:animEffect transition="in" filter="fade">
                                      <p:cBhvr>
                                        <p:cTn id="190" dur="1000"/>
                                        <p:tgtEl>
                                          <p:spTgt spid="59"/>
                                        </p:tgtEl>
                                      </p:cBhvr>
                                    </p:animEffect>
                                    <p:anim calcmode="lin" valueType="num">
                                      <p:cBhvr>
                                        <p:cTn id="191" dur="1000" fill="hold"/>
                                        <p:tgtEl>
                                          <p:spTgt spid="59"/>
                                        </p:tgtEl>
                                        <p:attrNameLst>
                                          <p:attrName>ppt_x</p:attrName>
                                        </p:attrNameLst>
                                      </p:cBhvr>
                                      <p:tavLst>
                                        <p:tav tm="0">
                                          <p:val>
                                            <p:strVal val="#ppt_x"/>
                                          </p:val>
                                        </p:tav>
                                        <p:tav tm="100000">
                                          <p:val>
                                            <p:strVal val="#ppt_x"/>
                                          </p:val>
                                        </p:tav>
                                      </p:tavLst>
                                    </p:anim>
                                    <p:anim calcmode="lin" valueType="num">
                                      <p:cBhvr>
                                        <p:cTn id="192" dur="900" decel="100000" fill="hold"/>
                                        <p:tgtEl>
                                          <p:spTgt spid="59"/>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194" presetID="37" presetClass="entr" presetSubtype="0" fill="hold" grpId="0" nodeType="withEffect">
                                  <p:stCondLst>
                                    <p:cond delay="0"/>
                                  </p:stCondLst>
                                  <p:childTnLst>
                                    <p:set>
                                      <p:cBhvr>
                                        <p:cTn id="195" dur="1" fill="hold">
                                          <p:stCondLst>
                                            <p:cond delay="0"/>
                                          </p:stCondLst>
                                        </p:cTn>
                                        <p:tgtEl>
                                          <p:spTgt spid="60"/>
                                        </p:tgtEl>
                                        <p:attrNameLst>
                                          <p:attrName>style.visibility</p:attrName>
                                        </p:attrNameLst>
                                      </p:cBhvr>
                                      <p:to>
                                        <p:strVal val="visible"/>
                                      </p:to>
                                    </p:set>
                                    <p:animEffect transition="in" filter="fade">
                                      <p:cBhvr>
                                        <p:cTn id="196" dur="1000"/>
                                        <p:tgtEl>
                                          <p:spTgt spid="60"/>
                                        </p:tgtEl>
                                      </p:cBhvr>
                                    </p:animEffect>
                                    <p:anim calcmode="lin" valueType="num">
                                      <p:cBhvr>
                                        <p:cTn id="197" dur="1000" fill="hold"/>
                                        <p:tgtEl>
                                          <p:spTgt spid="60"/>
                                        </p:tgtEl>
                                        <p:attrNameLst>
                                          <p:attrName>ppt_x</p:attrName>
                                        </p:attrNameLst>
                                      </p:cBhvr>
                                      <p:tavLst>
                                        <p:tav tm="0">
                                          <p:val>
                                            <p:strVal val="#ppt_x"/>
                                          </p:val>
                                        </p:tav>
                                        <p:tav tm="100000">
                                          <p:val>
                                            <p:strVal val="#ppt_x"/>
                                          </p:val>
                                        </p:tav>
                                      </p:tavLst>
                                    </p:anim>
                                    <p:anim calcmode="lin" valueType="num">
                                      <p:cBhvr>
                                        <p:cTn id="198" dur="900" decel="100000" fill="hold"/>
                                        <p:tgtEl>
                                          <p:spTgt spid="60"/>
                                        </p:tgtEl>
                                        <p:attrNameLst>
                                          <p:attrName>ppt_y</p:attrName>
                                        </p:attrNameLst>
                                      </p:cBhvr>
                                      <p:tavLst>
                                        <p:tav tm="0">
                                          <p:val>
                                            <p:strVal val="#ppt_y+1"/>
                                          </p:val>
                                        </p:tav>
                                        <p:tav tm="100000">
                                          <p:val>
                                            <p:strVal val="#ppt_y-.03"/>
                                          </p:val>
                                        </p:tav>
                                      </p:tavLst>
                                    </p:anim>
                                    <p:anim calcmode="lin" valueType="num">
                                      <p:cBhvr>
                                        <p:cTn id="199"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6" grpId="0"/>
      <p:bldP spid="44" grpId="0"/>
      <p:bldP spid="45" grpId="0"/>
      <p:bldP spid="46" grpId="0"/>
      <p:bldP spid="48" grpId="0"/>
      <p:bldP spid="50" grpId="0"/>
      <p:bldP spid="51" grpId="0"/>
      <p:bldP spid="53" grpId="0"/>
      <p:bldP spid="56" grpId="0"/>
      <p:bldP spid="54" grpId="0"/>
      <p:bldP spid="60" grpId="0"/>
      <p:bldP spid="62" grpId="0"/>
      <p:bldP spid="67" grpId="0"/>
      <p:bldP spid="71" grpId="0"/>
      <p:bldP spid="73" grpId="0"/>
      <p:bldP spid="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GB" dirty="0" smtClean="0"/>
              <a:t>Enabling Services for Avaya VENA solutions</a:t>
            </a:r>
            <a:endParaRPr lang="en-US" dirty="0"/>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Delivered by Avaya Professional Services</a:t>
            </a:r>
          </a:p>
        </p:txBody>
      </p:sp>
      <p:sp>
        <p:nvSpPr>
          <p:cNvPr id="7" name="Rectangle 6"/>
          <p:cNvSpPr>
            <a:spLocks noChangeArrowheads="1"/>
          </p:cNvSpPr>
          <p:nvPr/>
        </p:nvSpPr>
        <p:spPr bwMode="auto">
          <a:xfrm>
            <a:off x="4572000" y="1917254"/>
            <a:ext cx="4114800" cy="4176712"/>
          </a:xfrm>
          <a:prstGeom prst="rect">
            <a:avLst/>
          </a:prstGeom>
          <a:gradFill rotWithShape="1">
            <a:gsLst>
              <a:gs pos="0">
                <a:srgbClr val="DDDDDD"/>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pPr>
            <a:endParaRPr lang="en-GB">
              <a:solidFill>
                <a:srgbClr val="F8F8F8"/>
              </a:solidFill>
            </a:endParaRPr>
          </a:p>
        </p:txBody>
      </p:sp>
      <p:sp>
        <p:nvSpPr>
          <p:cNvPr id="9" name="Rectangle 11"/>
          <p:cNvSpPr txBox="1">
            <a:spLocks noChangeArrowheads="1"/>
          </p:cNvSpPr>
          <p:nvPr/>
        </p:nvSpPr>
        <p:spPr>
          <a:xfrm>
            <a:off x="468313" y="1916113"/>
            <a:ext cx="4103686" cy="4392612"/>
          </a:xfrm>
          <a:prstGeom prst="rect">
            <a:avLst/>
          </a:prstGeom>
        </p:spPr>
        <p:txBody>
          <a:bodyPr vert="horz" lIns="91440" tIns="45720" rIns="91440" bIns="45720" rtlCol="0">
            <a:normAutofit/>
          </a:bodyPr>
          <a:lstStyle/>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Full turnkey &amp; standalone service  models to provide Customers &amp; Partners with the best possible solution</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Level of expertise only available from the vendor</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Extensive Data Center &amp; Campus experience driving best practices</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Fixed Price, Fixed Scope services for ease of doing business</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Financial models to help demonstrate ROI/TCO and gain buy-in</a:t>
            </a:r>
          </a:p>
        </p:txBody>
      </p:sp>
      <p:pic>
        <p:nvPicPr>
          <p:cNvPr id="10" name="Picture 6" descr="http://rds.yahoo.com/_ylt=A0PDoX1DP7hNql8AnUyjzbkF/SIG=12po9mqci/EXP=1303949251/**http%3a/rvdirza.files.wordpress.com/2009/12/electrical-engineering.jpg"/>
          <p:cNvPicPr>
            <a:picLocks noChangeAspect="1" noChangeArrowheads="1"/>
          </p:cNvPicPr>
          <p:nvPr/>
        </p:nvPicPr>
        <p:blipFill>
          <a:blip r:embed="rId3" cstate="print"/>
          <a:srcRect/>
          <a:stretch>
            <a:fillRect/>
          </a:stretch>
        </p:blipFill>
        <p:spPr bwMode="auto">
          <a:xfrm>
            <a:off x="4651966" y="1988691"/>
            <a:ext cx="3952284" cy="4105275"/>
          </a:xfrm>
          <a:prstGeom prst="rect">
            <a:avLst/>
          </a:prstGeom>
          <a:noFill/>
        </p:spPr>
      </p:pic>
      <p:sp>
        <p:nvSpPr>
          <p:cNvPr id="11" name="Oval 21"/>
          <p:cNvSpPr>
            <a:spLocks noChangeArrowheads="1"/>
          </p:cNvSpPr>
          <p:nvPr/>
        </p:nvSpPr>
        <p:spPr bwMode="auto">
          <a:xfrm>
            <a:off x="4572000" y="6032649"/>
            <a:ext cx="4103687" cy="420687"/>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a:solidFill>
                <a:srgbClr val="F8F8F8"/>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4572000" y="1916238"/>
            <a:ext cx="4103688" cy="4321050"/>
          </a:xfrm>
          <a:prstGeom prst="rect">
            <a:avLst/>
          </a:prstGeom>
          <a:gradFill rotWithShape="1">
            <a:gsLst>
              <a:gs pos="0">
                <a:srgbClr val="DDDDDD"/>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pPr>
            <a:endParaRPr lang="en-GB">
              <a:solidFill>
                <a:srgbClr val="F8F8F8"/>
              </a:solidFill>
            </a:endParaRPr>
          </a:p>
        </p:txBody>
      </p:sp>
      <p:sp>
        <p:nvSpPr>
          <p:cNvPr id="2" name="Title 1"/>
          <p:cNvSpPr>
            <a:spLocks noGrp="1"/>
          </p:cNvSpPr>
          <p:nvPr>
            <p:ph type="title"/>
          </p:nvPr>
        </p:nvSpPr>
        <p:spPr>
          <a:xfrm>
            <a:off x="457200" y="434715"/>
            <a:ext cx="8229600" cy="833698"/>
          </a:xfrm>
        </p:spPr>
        <p:txBody>
          <a:bodyPr/>
          <a:lstStyle/>
          <a:p>
            <a:r>
              <a:rPr lang="en-GB" dirty="0" smtClean="0"/>
              <a:t>Tested &amp; Verified</a:t>
            </a:r>
            <a:endParaRPr lang="en-US" dirty="0"/>
          </a:p>
        </p:txBody>
      </p:sp>
      <p:sp>
        <p:nvSpPr>
          <p:cNvPr id="8" name="Rectangle 11"/>
          <p:cNvSpPr txBox="1">
            <a:spLocks noChangeArrowheads="1"/>
          </p:cNvSpPr>
          <p:nvPr/>
        </p:nvSpPr>
        <p:spPr>
          <a:xfrm>
            <a:off x="468312" y="1916113"/>
            <a:ext cx="4103687" cy="4073525"/>
          </a:xfrm>
          <a:prstGeom prst="rect">
            <a:avLst/>
          </a:prstGeom>
        </p:spPr>
        <p:txBody>
          <a:bodyPr vert="horz" lIns="91440" tIns="45720" rIns="91440" bIns="45720" rtlCol="0">
            <a:normAutofit/>
          </a:bodyPr>
          <a:lstStyle/>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Commitment to Standards &amp; Interoperability</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Avaya Core &amp; Access</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Avaya Core &amp; 3rd Party Access</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Avaya Edge &amp; 3rd Party Core</a:t>
            </a:r>
          </a:p>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Independently testing Avaya’s claims &amp; Competitors</a:t>
            </a:r>
          </a:p>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Open and transparent, real testing &amp; real performance numbers</a:t>
            </a:r>
          </a:p>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Ongoing program of validation</a:t>
            </a:r>
          </a:p>
        </p:txBody>
      </p:sp>
      <p:pic>
        <p:nvPicPr>
          <p:cNvPr id="10" name="Picture 17"/>
          <p:cNvPicPr>
            <a:picLocks noChangeAspect="1" noChangeArrowheads="1"/>
          </p:cNvPicPr>
          <p:nvPr/>
        </p:nvPicPr>
        <p:blipFill>
          <a:blip r:embed="rId3" cstate="print"/>
          <a:srcRect/>
          <a:stretch>
            <a:fillRect/>
          </a:stretch>
        </p:blipFill>
        <p:spPr bwMode="auto">
          <a:xfrm>
            <a:off x="4654111" y="1988690"/>
            <a:ext cx="3950337" cy="4248598"/>
          </a:xfrm>
          <a:prstGeom prst="rect">
            <a:avLst/>
          </a:prstGeom>
          <a:ln>
            <a:noFill/>
          </a:ln>
          <a:effectLst/>
        </p:spPr>
      </p:pic>
      <p:pic>
        <p:nvPicPr>
          <p:cNvPr id="11" name="Picture 15"/>
          <p:cNvPicPr>
            <a:picLocks noChangeAspect="1" noChangeArrowheads="1"/>
          </p:cNvPicPr>
          <p:nvPr/>
        </p:nvPicPr>
        <p:blipFill>
          <a:blip r:embed="rId4" cstate="print"/>
          <a:srcRect/>
          <a:stretch>
            <a:fillRect/>
          </a:stretch>
        </p:blipFill>
        <p:spPr bwMode="auto">
          <a:xfrm>
            <a:off x="4643439" y="1989138"/>
            <a:ext cx="3960812" cy="4248150"/>
          </a:xfrm>
          <a:prstGeom prst="rect">
            <a:avLst/>
          </a:prstGeom>
          <a:ln>
            <a:noFill/>
          </a:ln>
          <a:effectLst/>
        </p:spPr>
      </p:pic>
      <p:pic>
        <p:nvPicPr>
          <p:cNvPr id="12" name="Picture 16"/>
          <p:cNvPicPr>
            <a:picLocks noChangeAspect="1" noChangeArrowheads="1"/>
          </p:cNvPicPr>
          <p:nvPr/>
        </p:nvPicPr>
        <p:blipFill>
          <a:blip r:embed="rId5" cstate="print"/>
          <a:srcRect/>
          <a:stretch>
            <a:fillRect/>
          </a:stretch>
        </p:blipFill>
        <p:spPr bwMode="auto">
          <a:xfrm>
            <a:off x="4643438" y="1988690"/>
            <a:ext cx="3960812" cy="4248598"/>
          </a:xfrm>
          <a:prstGeom prst="rect">
            <a:avLst/>
          </a:prstGeom>
          <a:ln>
            <a:noFill/>
          </a:ln>
          <a:effectLst/>
        </p:spPr>
      </p:pic>
      <p:pic>
        <p:nvPicPr>
          <p:cNvPr id="13" name="Picture 13"/>
          <p:cNvPicPr>
            <a:picLocks noChangeAspect="1" noChangeArrowheads="1"/>
          </p:cNvPicPr>
          <p:nvPr/>
        </p:nvPicPr>
        <p:blipFill>
          <a:blip r:embed="rId6" cstate="print"/>
          <a:srcRect/>
          <a:stretch>
            <a:fillRect/>
          </a:stretch>
        </p:blipFill>
        <p:spPr bwMode="auto">
          <a:xfrm>
            <a:off x="4643438" y="1988690"/>
            <a:ext cx="3960812" cy="4248598"/>
          </a:xfrm>
          <a:prstGeom prst="rect">
            <a:avLst/>
          </a:prstGeom>
          <a:ln>
            <a:noFill/>
          </a:ln>
          <a:effectLst/>
        </p:spPr>
      </p:pic>
      <p:pic>
        <p:nvPicPr>
          <p:cNvPr id="14" name="Picture 18"/>
          <p:cNvPicPr>
            <a:picLocks noChangeAspect="1" noChangeArrowheads="1"/>
          </p:cNvPicPr>
          <p:nvPr/>
        </p:nvPicPr>
        <p:blipFill>
          <a:blip r:embed="rId7" cstate="print"/>
          <a:srcRect/>
          <a:stretch>
            <a:fillRect/>
          </a:stretch>
        </p:blipFill>
        <p:spPr bwMode="auto">
          <a:xfrm>
            <a:off x="4643438" y="1988690"/>
            <a:ext cx="3960812" cy="4248598"/>
          </a:xfrm>
          <a:prstGeom prst="rect">
            <a:avLst/>
          </a:prstGeom>
          <a:ln>
            <a:noFill/>
          </a:ln>
          <a:effectLst/>
        </p:spPr>
      </p:pic>
      <p:pic>
        <p:nvPicPr>
          <p:cNvPr id="15" name="Picture 14"/>
          <p:cNvPicPr>
            <a:picLocks noChangeAspect="1" noChangeArrowheads="1"/>
          </p:cNvPicPr>
          <p:nvPr/>
        </p:nvPicPr>
        <p:blipFill>
          <a:blip r:embed="rId8" cstate="print"/>
          <a:srcRect/>
          <a:stretch>
            <a:fillRect/>
          </a:stretch>
        </p:blipFill>
        <p:spPr bwMode="auto">
          <a:xfrm>
            <a:off x="4643438" y="1988690"/>
            <a:ext cx="3960812" cy="4248598"/>
          </a:xfrm>
          <a:prstGeom prst="rect">
            <a:avLst/>
          </a:prstGeom>
          <a:ln>
            <a:noFill/>
          </a:ln>
          <a:effectLst/>
        </p:spPr>
      </p:pic>
      <p:pic>
        <p:nvPicPr>
          <p:cNvPr id="17" name="Picture 11"/>
          <p:cNvPicPr>
            <a:picLocks noChangeAspect="1" noChangeArrowheads="1"/>
          </p:cNvPicPr>
          <p:nvPr/>
        </p:nvPicPr>
        <p:blipFill>
          <a:blip r:embed="rId9" cstate="print"/>
          <a:srcRect/>
          <a:stretch>
            <a:fillRect/>
          </a:stretch>
        </p:blipFill>
        <p:spPr bwMode="auto">
          <a:xfrm>
            <a:off x="4643438" y="1988690"/>
            <a:ext cx="3950907" cy="4248598"/>
          </a:xfrm>
          <a:prstGeom prst="rect">
            <a:avLst/>
          </a:prstGeom>
          <a:ln>
            <a:noFill/>
          </a:ln>
          <a:effectLst/>
        </p:spPr>
      </p:pic>
      <p:pic>
        <p:nvPicPr>
          <p:cNvPr id="18" name="Picture 2"/>
          <p:cNvPicPr>
            <a:picLocks noChangeArrowheads="1"/>
          </p:cNvPicPr>
          <p:nvPr/>
        </p:nvPicPr>
        <p:blipFill>
          <a:blip r:embed="rId10" cstate="print"/>
          <a:srcRect/>
          <a:stretch>
            <a:fillRect/>
          </a:stretch>
        </p:blipFill>
        <p:spPr bwMode="auto">
          <a:xfrm>
            <a:off x="4643438" y="1988840"/>
            <a:ext cx="3960812" cy="4248448"/>
          </a:xfrm>
          <a:prstGeom prst="rect">
            <a:avLst/>
          </a:prstGeom>
          <a:noFill/>
          <a:ln w="9525">
            <a:noFill/>
            <a:miter lim="800000"/>
            <a:headEnd/>
            <a:tailEnd/>
          </a:ln>
        </p:spPr>
      </p:pic>
      <p:sp>
        <p:nvSpPr>
          <p:cNvPr id="19" name="Oval 21"/>
          <p:cNvSpPr>
            <a:spLocks noChangeArrowheads="1"/>
          </p:cNvSpPr>
          <p:nvPr/>
        </p:nvSpPr>
        <p:spPr bwMode="auto">
          <a:xfrm>
            <a:off x="4572000" y="6032649"/>
            <a:ext cx="4103687" cy="420687"/>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a:solidFill>
                <a:srgbClr val="F8F8F8"/>
              </a:solidFill>
            </a:endParaRPr>
          </a:p>
        </p:txBody>
      </p:sp>
      <p:pic>
        <p:nvPicPr>
          <p:cNvPr id="16" name="Picture 15"/>
          <p:cNvPicPr>
            <a:picLocks noChangeAspect="1" noChangeArrowheads="1"/>
          </p:cNvPicPr>
          <p:nvPr/>
        </p:nvPicPr>
        <p:blipFill>
          <a:blip r:embed="rId11" cstate="print"/>
          <a:srcRect/>
          <a:stretch>
            <a:fillRect/>
          </a:stretch>
        </p:blipFill>
        <p:spPr bwMode="auto">
          <a:xfrm>
            <a:off x="4643438" y="1988690"/>
            <a:ext cx="3950337" cy="4248598"/>
          </a:xfrm>
          <a:prstGeom prst="rect">
            <a:avLst/>
          </a:prstGeom>
          <a:ln>
            <a:noFill/>
          </a:ln>
          <a:effectLst/>
        </p:spPr>
      </p:pic>
      <p:pic>
        <p:nvPicPr>
          <p:cNvPr id="20" name="Picture 2"/>
          <p:cNvPicPr>
            <a:picLocks noChangeAspect="1" noChangeArrowheads="1"/>
          </p:cNvPicPr>
          <p:nvPr/>
        </p:nvPicPr>
        <p:blipFill>
          <a:blip r:embed="rId12" cstate="print"/>
          <a:srcRect/>
          <a:stretch>
            <a:fillRect/>
          </a:stretch>
        </p:blipFill>
        <p:spPr bwMode="auto">
          <a:xfrm>
            <a:off x="4643636" y="1989138"/>
            <a:ext cx="3960812" cy="4248150"/>
          </a:xfrm>
          <a:prstGeom prst="rect">
            <a:avLst/>
          </a:prstGeom>
          <a:noFill/>
          <a:ln w="9525">
            <a:noFill/>
            <a:miter lim="800000"/>
            <a:headEnd/>
            <a:tailEnd/>
          </a:ln>
        </p:spPr>
      </p:pic>
      <p:pic>
        <p:nvPicPr>
          <p:cNvPr id="1026" name="Picture 2"/>
          <p:cNvPicPr>
            <a:picLocks noChangeAspect="1" noChangeArrowheads="1"/>
          </p:cNvPicPr>
          <p:nvPr/>
        </p:nvPicPr>
        <p:blipFill>
          <a:blip r:embed="rId13" cstate="print"/>
          <a:srcRect/>
          <a:stretch>
            <a:fillRect/>
          </a:stretch>
        </p:blipFill>
        <p:spPr bwMode="auto">
          <a:xfrm>
            <a:off x="4643636" y="1989138"/>
            <a:ext cx="3960812" cy="424815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par>
                          <p:cTn id="14" fill="hold">
                            <p:stCondLst>
                              <p:cond delay="1000"/>
                            </p:stCondLst>
                            <p:childTnLst>
                              <p:par>
                                <p:cTn id="15" presetID="10" presetClass="exit" presetSubtype="0" fill="hold" nodeType="afterEffect">
                                  <p:stCondLst>
                                    <p:cond delay="500"/>
                                  </p:stCondLst>
                                  <p:childTnLst>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par>
                                <p:cTn id="18" presetID="22" presetClass="entr" presetSubtype="2"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par>
                          <p:cTn id="21" fill="hold">
                            <p:stCondLst>
                              <p:cond delay="2500"/>
                            </p:stCondLst>
                            <p:childTnLst>
                              <p:par>
                                <p:cTn id="22" presetID="10" presetClass="exit" presetSubtype="0" fill="hold" nodeType="afterEffect">
                                  <p:stCondLst>
                                    <p:cond delay="0"/>
                                  </p:stCondLst>
                                  <p:childTnLst>
                                    <p:animEffect transition="out" filter="fade">
                                      <p:cBhvr>
                                        <p:cTn id="23" dur="1000"/>
                                        <p:tgtEl>
                                          <p:spTgt spid="11"/>
                                        </p:tgtEl>
                                      </p:cBhvr>
                                    </p:animEffect>
                                    <p:set>
                                      <p:cBhvr>
                                        <p:cTn id="24" dur="1" fill="hold">
                                          <p:stCondLst>
                                            <p:cond delay="999"/>
                                          </p:stCondLst>
                                        </p:cTn>
                                        <p:tgtEl>
                                          <p:spTgt spid="11"/>
                                        </p:tgtEl>
                                        <p:attrNameLst>
                                          <p:attrName>style.visibility</p:attrName>
                                        </p:attrNameLst>
                                      </p:cBhvr>
                                      <p:to>
                                        <p:strVal val="hidden"/>
                                      </p:to>
                                    </p:set>
                                  </p:childTnLst>
                                </p:cTn>
                              </p:par>
                              <p:par>
                                <p:cTn id="25" presetID="2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3500"/>
                            </p:stCondLst>
                            <p:childTnLst>
                              <p:par>
                                <p:cTn id="29" presetID="10" presetClass="exit" presetSubtype="0" fill="hold" nodeType="afterEffect">
                                  <p:stCondLst>
                                    <p:cond delay="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par>
                                <p:cTn id="32" presetID="2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4500"/>
                            </p:stCondLst>
                            <p:childTnLst>
                              <p:par>
                                <p:cTn id="36" presetID="10" presetClass="exit" presetSubtype="0" fill="hold" nodeType="afterEffect">
                                  <p:stCondLst>
                                    <p:cond delay="0"/>
                                  </p:stCondLst>
                                  <p:childTnLst>
                                    <p:animEffect transition="out" filter="fade">
                                      <p:cBhvr>
                                        <p:cTn id="37" dur="1000"/>
                                        <p:tgtEl>
                                          <p:spTgt spid="13"/>
                                        </p:tgtEl>
                                      </p:cBhvr>
                                    </p:animEffect>
                                    <p:set>
                                      <p:cBhvr>
                                        <p:cTn id="38" dur="1" fill="hold">
                                          <p:stCondLst>
                                            <p:cond delay="999"/>
                                          </p:stCondLst>
                                        </p:cTn>
                                        <p:tgtEl>
                                          <p:spTgt spid="13"/>
                                        </p:tgtEl>
                                        <p:attrNameLst>
                                          <p:attrName>style.visibility</p:attrName>
                                        </p:attrNameLst>
                                      </p:cBhvr>
                                      <p:to>
                                        <p:strVal val="hidden"/>
                                      </p:to>
                                    </p:set>
                                  </p:childTnLst>
                                </p:cTn>
                              </p:par>
                              <p:par>
                                <p:cTn id="39" presetID="22" presetClass="entr" presetSubtype="2"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par>
                          <p:cTn id="42" fill="hold">
                            <p:stCondLst>
                              <p:cond delay="5500"/>
                            </p:stCondLst>
                            <p:childTnLst>
                              <p:par>
                                <p:cTn id="43" presetID="10" presetClass="exit" presetSubtype="0" fill="hold" nodeType="afterEffect">
                                  <p:stCondLst>
                                    <p:cond delay="0"/>
                                  </p:stCondLst>
                                  <p:childTnLst>
                                    <p:animEffect transition="out" filter="fade">
                                      <p:cBhvr>
                                        <p:cTn id="44" dur="1000"/>
                                        <p:tgtEl>
                                          <p:spTgt spid="14"/>
                                        </p:tgtEl>
                                      </p:cBhvr>
                                    </p:animEffect>
                                    <p:set>
                                      <p:cBhvr>
                                        <p:cTn id="45" dur="1" fill="hold">
                                          <p:stCondLst>
                                            <p:cond delay="999"/>
                                          </p:stCondLst>
                                        </p:cTn>
                                        <p:tgtEl>
                                          <p:spTgt spid="14"/>
                                        </p:tgtEl>
                                        <p:attrNameLst>
                                          <p:attrName>style.visibility</p:attrName>
                                        </p:attrNameLst>
                                      </p:cBhvr>
                                      <p:to>
                                        <p:strVal val="hidden"/>
                                      </p:to>
                                    </p:set>
                                  </p:childTnLst>
                                </p:cTn>
                              </p:par>
                              <p:par>
                                <p:cTn id="46" presetID="22" presetClass="entr" presetSubtype="2"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par>
                          <p:cTn id="49" fill="hold">
                            <p:stCondLst>
                              <p:cond delay="6500"/>
                            </p:stCondLst>
                            <p:childTnLst>
                              <p:par>
                                <p:cTn id="50" presetID="10" presetClass="exit" presetSubtype="0" fill="hold" nodeType="afterEffect">
                                  <p:stCondLst>
                                    <p:cond delay="0"/>
                                  </p:stCondLst>
                                  <p:childTnLst>
                                    <p:animEffect transition="out" filter="fade">
                                      <p:cBhvr>
                                        <p:cTn id="51" dur="1000"/>
                                        <p:tgtEl>
                                          <p:spTgt spid="15"/>
                                        </p:tgtEl>
                                      </p:cBhvr>
                                    </p:animEffect>
                                    <p:set>
                                      <p:cBhvr>
                                        <p:cTn id="52" dur="1" fill="hold">
                                          <p:stCondLst>
                                            <p:cond delay="999"/>
                                          </p:stCondLst>
                                        </p:cTn>
                                        <p:tgtEl>
                                          <p:spTgt spid="15"/>
                                        </p:tgtEl>
                                        <p:attrNameLst>
                                          <p:attrName>style.visibility</p:attrName>
                                        </p:attrNameLst>
                                      </p:cBhvr>
                                      <p:to>
                                        <p:strVal val="hidden"/>
                                      </p:to>
                                    </p:set>
                                  </p:childTnLst>
                                </p:cTn>
                              </p:par>
                              <p:par>
                                <p:cTn id="53" presetID="22" presetClass="entr" presetSubtype="2"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7500"/>
                            </p:stCondLst>
                            <p:childTnLst>
                              <p:par>
                                <p:cTn id="57" presetID="10" presetClass="exit" presetSubtype="0" fill="hold" nodeType="afterEffect">
                                  <p:stCondLst>
                                    <p:cond delay="0"/>
                                  </p:stCondLst>
                                  <p:childTnLst>
                                    <p:animEffect transition="out" filter="fade">
                                      <p:cBhvr>
                                        <p:cTn id="58" dur="1000"/>
                                        <p:tgtEl>
                                          <p:spTgt spid="17"/>
                                        </p:tgtEl>
                                      </p:cBhvr>
                                    </p:animEffect>
                                    <p:set>
                                      <p:cBhvr>
                                        <p:cTn id="59" dur="1" fill="hold">
                                          <p:stCondLst>
                                            <p:cond delay="999"/>
                                          </p:stCondLst>
                                        </p:cTn>
                                        <p:tgtEl>
                                          <p:spTgt spid="17"/>
                                        </p:tgtEl>
                                        <p:attrNameLst>
                                          <p:attrName>style.visibility</p:attrName>
                                        </p:attrNameLst>
                                      </p:cBhvr>
                                      <p:to>
                                        <p:strVal val="hidden"/>
                                      </p:to>
                                    </p:set>
                                  </p:childTnLst>
                                </p:cTn>
                              </p:par>
                              <p:par>
                                <p:cTn id="60" presetID="22" presetClass="entr" presetSubtype="2"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8500"/>
                            </p:stCondLst>
                            <p:childTnLst>
                              <p:par>
                                <p:cTn id="64" presetID="10" presetClass="exit" presetSubtype="0" fill="hold" nodeType="afterEffect">
                                  <p:stCondLst>
                                    <p:cond delay="0"/>
                                  </p:stCondLst>
                                  <p:childTnLst>
                                    <p:animEffect transition="out" filter="fade">
                                      <p:cBhvr>
                                        <p:cTn id="65" dur="1000"/>
                                        <p:tgtEl>
                                          <p:spTgt spid="18"/>
                                        </p:tgtEl>
                                      </p:cBhvr>
                                    </p:animEffect>
                                    <p:set>
                                      <p:cBhvr>
                                        <p:cTn id="66" dur="1" fill="hold">
                                          <p:stCondLst>
                                            <p:cond delay="999"/>
                                          </p:stCondLst>
                                        </p:cTn>
                                        <p:tgtEl>
                                          <p:spTgt spid="18"/>
                                        </p:tgtEl>
                                        <p:attrNameLst>
                                          <p:attrName>style.visibility</p:attrName>
                                        </p:attrNameLst>
                                      </p:cBhvr>
                                      <p:to>
                                        <p:strVal val="hidden"/>
                                      </p:to>
                                    </p:set>
                                  </p:childTnLst>
                                </p:cTn>
                              </p:par>
                              <p:par>
                                <p:cTn id="67" presetID="22" presetClass="entr" presetSubtype="2"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right)">
                                      <p:cBhvr>
                                        <p:cTn id="69" dur="500"/>
                                        <p:tgtEl>
                                          <p:spTgt spid="16"/>
                                        </p:tgtEl>
                                      </p:cBhvr>
                                    </p:animEffect>
                                  </p:childTnLst>
                                </p:cTn>
                              </p:par>
                            </p:childTnLst>
                          </p:cTn>
                        </p:par>
                        <p:par>
                          <p:cTn id="70" fill="hold">
                            <p:stCondLst>
                              <p:cond delay="9500"/>
                            </p:stCondLst>
                            <p:childTnLst>
                              <p:par>
                                <p:cTn id="71" presetID="10" presetClass="exit" presetSubtype="0" fill="hold" nodeType="afterEffect">
                                  <p:stCondLst>
                                    <p:cond delay="0"/>
                                  </p:stCondLst>
                                  <p:childTnLst>
                                    <p:animEffect transition="out" filter="fade">
                                      <p:cBhvr>
                                        <p:cTn id="72" dur="1000"/>
                                        <p:tgtEl>
                                          <p:spTgt spid="16"/>
                                        </p:tgtEl>
                                      </p:cBhvr>
                                    </p:animEffect>
                                    <p:set>
                                      <p:cBhvr>
                                        <p:cTn id="73" dur="1" fill="hold">
                                          <p:stCondLst>
                                            <p:cond delay="999"/>
                                          </p:stCondLst>
                                        </p:cTn>
                                        <p:tgtEl>
                                          <p:spTgt spid="16"/>
                                        </p:tgtEl>
                                        <p:attrNameLst>
                                          <p:attrName>style.visibility</p:attrName>
                                        </p:attrNameLst>
                                      </p:cBhvr>
                                      <p:to>
                                        <p:strVal val="hidden"/>
                                      </p:to>
                                    </p:set>
                                  </p:childTnLst>
                                </p:cTn>
                              </p:par>
                              <p:par>
                                <p:cTn id="74" presetID="22" presetClass="entr" presetSubtype="2" fill="hold" nodeType="withEffect">
                                  <p:stCondLst>
                                    <p:cond delay="0"/>
                                  </p:stCondLst>
                                  <p:childTnLst>
                                    <p:set>
                                      <p:cBhvr>
                                        <p:cTn id="75" dur="1" fill="hold">
                                          <p:stCondLst>
                                            <p:cond delay="0"/>
                                          </p:stCondLst>
                                        </p:cTn>
                                        <p:tgtEl>
                                          <p:spTgt spid="1026"/>
                                        </p:tgtEl>
                                        <p:attrNameLst>
                                          <p:attrName>style.visibility</p:attrName>
                                        </p:attrNameLst>
                                      </p:cBhvr>
                                      <p:to>
                                        <p:strVal val="visible"/>
                                      </p:to>
                                    </p:set>
                                    <p:animEffect transition="in" filter="wipe(right)">
                                      <p:cBhvr>
                                        <p:cTn id="76" dur="500"/>
                                        <p:tgtEl>
                                          <p:spTgt spid="1026"/>
                                        </p:tgtEl>
                                      </p:cBhvr>
                                    </p:animEffect>
                                  </p:childTnLst>
                                </p:cTn>
                              </p:par>
                            </p:childTnLst>
                          </p:cTn>
                        </p:par>
                        <p:par>
                          <p:cTn id="77" fill="hold">
                            <p:stCondLst>
                              <p:cond delay="10500"/>
                            </p:stCondLst>
                            <p:childTnLst>
                              <p:par>
                                <p:cTn id="78" presetID="10" presetClass="exit" presetSubtype="0" fill="hold" nodeType="afterEffect">
                                  <p:stCondLst>
                                    <p:cond delay="0"/>
                                  </p:stCondLst>
                                  <p:childTnLst>
                                    <p:animEffect transition="out" filter="fade">
                                      <p:cBhvr>
                                        <p:cTn id="79" dur="1000"/>
                                        <p:tgtEl>
                                          <p:spTgt spid="1026"/>
                                        </p:tgtEl>
                                      </p:cBhvr>
                                    </p:animEffect>
                                    <p:set>
                                      <p:cBhvr>
                                        <p:cTn id="80" dur="1" fill="hold">
                                          <p:stCondLst>
                                            <p:cond delay="999"/>
                                          </p:stCondLst>
                                        </p:cTn>
                                        <p:tgtEl>
                                          <p:spTgt spid="1026"/>
                                        </p:tgtEl>
                                        <p:attrNameLst>
                                          <p:attrName>style.visibility</p:attrName>
                                        </p:attrNameLst>
                                      </p:cBhvr>
                                      <p:to>
                                        <p:strVal val="hidden"/>
                                      </p:to>
                                    </p:set>
                                  </p:childTnLst>
                                </p:cTn>
                              </p:par>
                              <p:par>
                                <p:cTn id="81" presetID="22" presetClass="entr" presetSubtype="2"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righ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GB" dirty="0" smtClean="0"/>
              <a:t>Trusted &amp; Valued</a:t>
            </a:r>
            <a:endParaRPr lang="en-US" dirty="0"/>
          </a:p>
        </p:txBody>
      </p:sp>
      <p:sp>
        <p:nvSpPr>
          <p:cNvPr id="8" name="Rectangle 6"/>
          <p:cNvSpPr>
            <a:spLocks noChangeArrowheads="1"/>
          </p:cNvSpPr>
          <p:nvPr/>
        </p:nvSpPr>
        <p:spPr bwMode="auto">
          <a:xfrm>
            <a:off x="4572000" y="1916832"/>
            <a:ext cx="4103688" cy="4249737"/>
          </a:xfrm>
          <a:prstGeom prst="rect">
            <a:avLst/>
          </a:prstGeom>
          <a:gradFill rotWithShape="1">
            <a:gsLst>
              <a:gs pos="0">
                <a:srgbClr val="DDDDDD"/>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pPr>
            <a:endParaRPr lang="en-GB">
              <a:solidFill>
                <a:srgbClr val="F8F8F8"/>
              </a:solidFill>
            </a:endParaRPr>
          </a:p>
        </p:txBody>
      </p:sp>
      <p:sp>
        <p:nvSpPr>
          <p:cNvPr id="9" name="Rectangle 11"/>
          <p:cNvSpPr txBox="1">
            <a:spLocks noChangeArrowheads="1"/>
          </p:cNvSpPr>
          <p:nvPr/>
        </p:nvSpPr>
        <p:spPr>
          <a:xfrm>
            <a:off x="468312" y="1916113"/>
            <a:ext cx="4103687" cy="4321175"/>
          </a:xfrm>
          <a:prstGeom prst="rect">
            <a:avLst/>
          </a:prstGeom>
        </p:spPr>
        <p:txBody>
          <a:bodyPr vert="horz" lIns="91440" tIns="45720" rIns="91440" bIns="45720" rtlCol="0">
            <a:normAutofit fontScale="92500" lnSpcReduction="10000"/>
          </a:bodyPr>
          <a:lstStyle/>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Consistently winning business where Convergence is being leveraged for strategic advantage</a:t>
            </a:r>
          </a:p>
          <a:p>
            <a:pPr marL="365760" marR="0" lvl="0" indent="-365760" algn="l" defTabSz="914400" rtl="0" eaLnBrk="1" fontAlgn="auto" latinLnBrk="0" hangingPunct="1">
              <a:lnSpc>
                <a:spcPct val="90000"/>
              </a:lnSpc>
              <a:spcBef>
                <a:spcPts val="1200"/>
              </a:spcBef>
              <a:spcAft>
                <a:spcPts val="0"/>
              </a:spcAft>
              <a:buClr>
                <a:schemeClr val="accent1"/>
              </a:buClr>
              <a:buSzTx/>
              <a:buFont typeface="Webdings" pitchFamily="18" charset="2"/>
              <a:buChar char="4"/>
              <a:tabLst/>
              <a:defRPr/>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The most challenging &amp; demanding verticals:</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Healthcare</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Media</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Education</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Banking &amp; Finance</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Retail</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Utilities</a:t>
            </a:r>
          </a:p>
          <a:p>
            <a:pPr marL="685800" marR="0" lvl="1" indent="-228600" algn="l" defTabSz="914400" rtl="0" eaLnBrk="1" fontAlgn="auto" latinLnBrk="0" hangingPunct="1">
              <a:lnSpc>
                <a:spcPct val="90000"/>
              </a:lnSpc>
              <a:spcBef>
                <a:spcPts val="800"/>
              </a:spcBef>
              <a:spcAft>
                <a:spcPts val="0"/>
              </a:spcAft>
              <a:buClr>
                <a:schemeClr val="accent2"/>
              </a:buClr>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Public Sector</a:t>
            </a:r>
          </a:p>
        </p:txBody>
      </p:sp>
      <p:pic>
        <p:nvPicPr>
          <p:cNvPr id="14" name="Picture 3"/>
          <p:cNvPicPr>
            <a:picLocks noChangeAspect="1" noChangeArrowheads="1"/>
          </p:cNvPicPr>
          <p:nvPr/>
        </p:nvPicPr>
        <p:blipFill>
          <a:blip r:embed="rId3" cstate="print"/>
          <a:srcRect/>
          <a:stretch>
            <a:fillRect/>
          </a:stretch>
        </p:blipFill>
        <p:spPr bwMode="auto">
          <a:xfrm>
            <a:off x="6948264" y="5589240"/>
            <a:ext cx="1642120" cy="509851"/>
          </a:xfrm>
          <a:prstGeom prst="rect">
            <a:avLst/>
          </a:prstGeom>
          <a:noFill/>
          <a:ln w="9525">
            <a:noFill/>
            <a:miter lim="800000"/>
            <a:headEnd/>
            <a:tailEnd/>
          </a:ln>
        </p:spPr>
      </p:pic>
      <p:pic>
        <p:nvPicPr>
          <p:cNvPr id="15" name="Picture 10"/>
          <p:cNvPicPr>
            <a:picLocks noChangeAspect="1" noChangeArrowheads="1"/>
          </p:cNvPicPr>
          <p:nvPr/>
        </p:nvPicPr>
        <p:blipFill>
          <a:blip r:embed="rId4" cstate="print"/>
          <a:srcRect/>
          <a:stretch>
            <a:fillRect/>
          </a:stretch>
        </p:blipFill>
        <p:spPr bwMode="auto">
          <a:xfrm>
            <a:off x="4644008" y="1989138"/>
            <a:ext cx="3960242" cy="2808287"/>
          </a:xfrm>
          <a:prstGeom prst="rect">
            <a:avLst/>
          </a:prstGeom>
          <a:ln>
            <a:noFill/>
          </a:ln>
          <a:effectLst/>
        </p:spPr>
      </p:pic>
      <p:sp>
        <p:nvSpPr>
          <p:cNvPr id="16" name="Rectangle 3"/>
          <p:cNvSpPr>
            <a:spLocks noChangeArrowheads="1"/>
          </p:cNvSpPr>
          <p:nvPr/>
        </p:nvSpPr>
        <p:spPr bwMode="auto">
          <a:xfrm>
            <a:off x="4572000" y="4797152"/>
            <a:ext cx="4032250" cy="1584598"/>
          </a:xfrm>
          <a:prstGeom prst="rect">
            <a:avLst/>
          </a:prstGeom>
          <a:noFill/>
          <a:ln w="9525">
            <a:noFill/>
            <a:miter lim="800000"/>
            <a:headEnd/>
            <a:tailEnd/>
          </a:ln>
        </p:spPr>
        <p:txBody>
          <a:bodyPr/>
          <a:lstStyle/>
          <a:p>
            <a:pPr algn="l">
              <a:lnSpc>
                <a:spcPct val="90000"/>
              </a:lnSpc>
              <a:spcBef>
                <a:spcPct val="50000"/>
              </a:spcBef>
              <a:buClr>
                <a:srgbClr val="FF7200"/>
              </a:buClr>
            </a:pPr>
            <a:r>
              <a:rPr lang="en-GB" sz="1400" i="1" dirty="0" smtClean="0">
                <a:solidFill>
                  <a:srgbClr val="000000"/>
                </a:solidFill>
                <a:cs typeface="Arial" charset="0"/>
              </a:rPr>
              <a:t>“We chose Avaya because it could deliver a solution that was technologically superior, higher in performance and simply more cost-effective than anything offered by its competitors.”</a:t>
            </a:r>
            <a:endParaRPr lang="en-GB" sz="1400" b="1" dirty="0">
              <a:solidFill>
                <a:srgbClr val="000000"/>
              </a:solidFill>
              <a:cs typeface="Arial" charset="0"/>
            </a:endParaRPr>
          </a:p>
        </p:txBody>
      </p:sp>
      <p:sp>
        <p:nvSpPr>
          <p:cNvPr id="12" name="Oval 21"/>
          <p:cNvSpPr>
            <a:spLocks noChangeArrowheads="1"/>
          </p:cNvSpPr>
          <p:nvPr/>
        </p:nvSpPr>
        <p:spPr bwMode="auto">
          <a:xfrm>
            <a:off x="4572000" y="6032649"/>
            <a:ext cx="4103687" cy="420687"/>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a:solidFill>
                <a:srgbClr val="F8F8F8"/>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572000" y="1916237"/>
            <a:ext cx="4103688" cy="4321051"/>
          </a:xfrm>
          <a:prstGeom prst="rect">
            <a:avLst/>
          </a:prstGeom>
          <a:gradFill rotWithShape="1">
            <a:gsLst>
              <a:gs pos="0">
                <a:srgbClr val="DDDDDD"/>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pPr>
            <a:endParaRPr lang="en-GB">
              <a:solidFill>
                <a:srgbClr val="F8F8F8"/>
              </a:solidFill>
            </a:endParaRPr>
          </a:p>
        </p:txBody>
      </p:sp>
      <p:sp>
        <p:nvSpPr>
          <p:cNvPr id="2" name="Title 1"/>
          <p:cNvSpPr>
            <a:spLocks noGrp="1"/>
          </p:cNvSpPr>
          <p:nvPr>
            <p:ph type="title"/>
          </p:nvPr>
        </p:nvSpPr>
        <p:spPr>
          <a:xfrm>
            <a:off x="457200" y="434715"/>
            <a:ext cx="8229600" cy="833698"/>
          </a:xfrm>
        </p:spPr>
        <p:txBody>
          <a:bodyPr/>
          <a:lstStyle/>
          <a:p>
            <a:r>
              <a:rPr lang="en-GB" dirty="0" smtClean="0"/>
              <a:t>Driven to Succeed</a:t>
            </a:r>
            <a:endParaRPr lang="en-US" dirty="0"/>
          </a:p>
        </p:txBody>
      </p:sp>
      <p:sp>
        <p:nvSpPr>
          <p:cNvPr id="3" name="Content Placeholder 2"/>
          <p:cNvSpPr>
            <a:spLocks noGrp="1"/>
          </p:cNvSpPr>
          <p:nvPr>
            <p:ph idx="1"/>
          </p:nvPr>
        </p:nvSpPr>
        <p:spPr>
          <a:xfrm>
            <a:off x="457200" y="1916112"/>
            <a:ext cx="4114800" cy="4321176"/>
          </a:xfrm>
        </p:spPr>
        <p:txBody>
          <a:bodyPr>
            <a:normAutofit/>
          </a:bodyPr>
          <a:lstStyle/>
          <a:p>
            <a:r>
              <a:rPr lang="en-GB" sz="2000" dirty="0" smtClean="0"/>
              <a:t>Leveraging historical success for future growth</a:t>
            </a:r>
          </a:p>
          <a:p>
            <a:r>
              <a:rPr lang="en-GB" sz="2000" dirty="0" smtClean="0"/>
              <a:t>Understanding the market &amp; business needs</a:t>
            </a:r>
          </a:p>
          <a:p>
            <a:r>
              <a:rPr lang="en-GB" sz="2000" dirty="0" smtClean="0"/>
              <a:t>Compliments our leadership in Unified Communications</a:t>
            </a:r>
          </a:p>
          <a:p>
            <a:r>
              <a:rPr lang="en-GB" sz="2000" dirty="0" smtClean="0"/>
              <a:t>Focussed on being a leader, not just a bit player</a:t>
            </a:r>
          </a:p>
          <a:p>
            <a:r>
              <a:rPr lang="en-GB" sz="2000" dirty="0" smtClean="0"/>
              <a:t>Partnering with Business for the journey ahead</a:t>
            </a:r>
          </a:p>
        </p:txBody>
      </p:sp>
      <p:sp>
        <p:nvSpPr>
          <p:cNvPr id="5" name="Oval 21"/>
          <p:cNvSpPr>
            <a:spLocks noChangeArrowheads="1"/>
          </p:cNvSpPr>
          <p:nvPr/>
        </p:nvSpPr>
        <p:spPr bwMode="auto">
          <a:xfrm>
            <a:off x="4572000" y="6032649"/>
            <a:ext cx="4103687" cy="420687"/>
          </a:xfrm>
          <a:prstGeom prst="ellipse">
            <a:avLst/>
          </a:prstGeom>
          <a:gradFill rotWithShape="1">
            <a:gsLst>
              <a:gs pos="0">
                <a:srgbClr val="808080"/>
              </a:gs>
              <a:gs pos="100000">
                <a:srgbClr val="3B3B3B">
                  <a:alpha val="0"/>
                </a:srgbClr>
              </a:gs>
            </a:gsLst>
            <a:path path="shape">
              <a:fillToRect l="50000" t="50000" r="50000" b="50000"/>
            </a:path>
          </a:gradFill>
          <a:ln w="9525">
            <a:noFill/>
            <a:round/>
            <a:headEnd/>
            <a:tailEnd/>
          </a:ln>
        </p:spPr>
        <p:txBody>
          <a:bodyPr wrap="none" anchor="ctr"/>
          <a:lstStyle/>
          <a:p>
            <a:pPr algn="ctr" fontAlgn="base">
              <a:spcBef>
                <a:spcPct val="0"/>
              </a:spcBef>
              <a:spcAft>
                <a:spcPct val="0"/>
              </a:spcAft>
            </a:pPr>
            <a:endParaRPr lang="en-US">
              <a:solidFill>
                <a:srgbClr val="F8F8F8"/>
              </a:solidFill>
            </a:endParaRPr>
          </a:p>
        </p:txBody>
      </p:sp>
      <p:pic>
        <p:nvPicPr>
          <p:cNvPr id="8" name="Picture 2" descr="C:\Documents and Settings\turnerr\Local Settings\Temporary Internet Files\Content.IE5\S9OBORKB\MP900438355[2].jpg"/>
          <p:cNvPicPr>
            <a:picLocks noChangeAspect="1" noChangeArrowheads="1"/>
          </p:cNvPicPr>
          <p:nvPr/>
        </p:nvPicPr>
        <p:blipFill>
          <a:blip r:embed="rId3" cstate="print"/>
          <a:srcRect/>
          <a:stretch>
            <a:fillRect/>
          </a:stretch>
        </p:blipFill>
        <p:spPr bwMode="auto">
          <a:xfrm>
            <a:off x="4651371" y="1989262"/>
            <a:ext cx="3952879" cy="4248026"/>
          </a:xfrm>
          <a:prstGeom prst="rect">
            <a:avLst/>
          </a:prstGeom>
          <a:ln>
            <a:noFill/>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3698"/>
          </a:xfrm>
        </p:spPr>
        <p:txBody>
          <a:bodyPr/>
          <a:lstStyle/>
          <a:p>
            <a:r>
              <a:rPr lang="en-US" dirty="0"/>
              <a:t>From Best-Effort to Cloud-Grade</a:t>
            </a:r>
            <a:endParaRPr lang="en-US" dirty="0"/>
          </a:p>
        </p:txBody>
      </p:sp>
      <p:sp>
        <p:nvSpPr>
          <p:cNvPr id="6" name="Text Placeholder 5"/>
          <p:cNvSpPr>
            <a:spLocks noGrp="1"/>
          </p:cNvSpPr>
          <p:nvPr>
            <p:ph type="body" sz="quarter" idx="13"/>
          </p:nvPr>
        </p:nvSpPr>
        <p:spPr>
          <a:xfrm>
            <a:off x="457200" y="1268413"/>
            <a:ext cx="4114800" cy="484187"/>
          </a:xfrm>
        </p:spPr>
        <p:txBody>
          <a:bodyPr/>
          <a:lstStyle/>
          <a:p>
            <a:pPr lvl="0" fontAlgn="base">
              <a:lnSpc>
                <a:spcPct val="100000"/>
              </a:lnSpc>
              <a:spcBef>
                <a:spcPct val="0"/>
              </a:spcBef>
              <a:spcAft>
                <a:spcPct val="0"/>
              </a:spcAft>
              <a:buClrTx/>
            </a:pPr>
            <a:r>
              <a:rPr lang="en-GB" sz="2000" dirty="0">
                <a:solidFill>
                  <a:srgbClr val="CC0000"/>
                </a:solidFill>
                <a:latin typeface="Arial" charset="0"/>
              </a:rPr>
              <a:t>Making the network the enabler of business objectives</a:t>
            </a:r>
            <a:endParaRPr lang="en-GB" sz="2000" dirty="0">
              <a:solidFill>
                <a:srgbClr val="CC0000"/>
              </a:solidFill>
              <a:latin typeface="Arial" charset="0"/>
            </a:endParaRPr>
          </a:p>
        </p:txBody>
      </p:sp>
      <p:sp>
        <p:nvSpPr>
          <p:cNvPr id="5" name="TextBox 4"/>
          <p:cNvSpPr txBox="1"/>
          <p:nvPr/>
        </p:nvSpPr>
        <p:spPr>
          <a:xfrm>
            <a:off x="468313" y="3933056"/>
            <a:ext cx="2014537" cy="2304232"/>
          </a:xfrm>
          <a:prstGeom prst="rect">
            <a:avLst/>
          </a:prstGeom>
          <a:gradFill flip="none" rotWithShape="1">
            <a:gsLst>
              <a:gs pos="0">
                <a:srgbClr val="DDDDDD"/>
              </a:gs>
              <a:gs pos="100000">
                <a:srgbClr val="DDDDDD">
                  <a:alpha val="0"/>
                </a:srgbClr>
              </a:gs>
            </a:gsLst>
            <a:lin ang="5400000" scaled="0"/>
            <a:tileRect/>
          </a:gradFill>
          <a:effectLst>
            <a:outerShdw blurRad="63500" sx="102000" sy="102000" algn="ctr" rotWithShape="0">
              <a:prstClr val="black">
                <a:alpha val="40000"/>
              </a:prstClr>
            </a:outerShdw>
          </a:effectLst>
        </p:spPr>
        <p:txBody>
          <a:bodyPr wrap="square" lIns="180000" tIns="180000" rIns="108000" bIns="180000" rtlCol="0" anchor="t" anchorCtr="0">
            <a:noAutofit/>
          </a:bodyPr>
          <a:lstStyle/>
          <a:p>
            <a:pPr fontAlgn="base">
              <a:lnSpc>
                <a:spcPct val="95000"/>
              </a:lnSpc>
              <a:spcBef>
                <a:spcPct val="45000"/>
              </a:spcBef>
              <a:spcAft>
                <a:spcPct val="0"/>
              </a:spcAft>
              <a:buClr>
                <a:srgbClr val="CC0000"/>
              </a:buClr>
            </a:pPr>
            <a:r>
              <a:rPr lang="en-US" b="1" dirty="0">
                <a:solidFill>
                  <a:schemeClr val="tx1">
                    <a:lumMod val="90000"/>
                    <a:lumOff val="10000"/>
                  </a:schemeClr>
                </a:solidFill>
              </a:rPr>
              <a:t>Carrier-class reliability without complexity &amp; high </a:t>
            </a:r>
            <a:r>
              <a:rPr lang="en-US" b="1" dirty="0" smtClean="0">
                <a:solidFill>
                  <a:schemeClr val="tx1">
                    <a:lumMod val="90000"/>
                    <a:lumOff val="10000"/>
                  </a:schemeClr>
                </a:solidFill>
              </a:rPr>
              <a:t>cost</a:t>
            </a:r>
            <a:endParaRPr lang="en-US" b="1" dirty="0">
              <a:solidFill>
                <a:schemeClr val="tx1">
                  <a:lumMod val="90000"/>
                  <a:lumOff val="10000"/>
                </a:schemeClr>
              </a:solidFill>
            </a:endParaRPr>
          </a:p>
        </p:txBody>
      </p:sp>
      <p:sp>
        <p:nvSpPr>
          <p:cNvPr id="7" name="TextBox 6"/>
          <p:cNvSpPr txBox="1"/>
          <p:nvPr/>
        </p:nvSpPr>
        <p:spPr>
          <a:xfrm>
            <a:off x="2556000" y="3933056"/>
            <a:ext cx="2016000" cy="2304232"/>
          </a:xfrm>
          <a:prstGeom prst="rect">
            <a:avLst/>
          </a:prstGeom>
          <a:gradFill flip="none" rotWithShape="1">
            <a:gsLst>
              <a:gs pos="0">
                <a:srgbClr val="DDDDDD"/>
              </a:gs>
              <a:gs pos="100000">
                <a:srgbClr val="DDDDDD">
                  <a:alpha val="0"/>
                </a:srgbClr>
              </a:gs>
            </a:gsLst>
            <a:lin ang="5400000" scaled="0"/>
            <a:tileRect/>
          </a:gradFill>
          <a:effectLst>
            <a:outerShdw blurRad="63500" sx="102000" sy="102000" algn="ctr" rotWithShape="0">
              <a:prstClr val="black">
                <a:alpha val="40000"/>
              </a:prstClr>
            </a:outerShdw>
          </a:effectLst>
        </p:spPr>
        <p:txBody>
          <a:bodyPr wrap="square" lIns="180000" tIns="180000" rIns="108000" bIns="180000" rtlCol="0" anchor="t" anchorCtr="0">
            <a:noAutofit/>
          </a:bodyPr>
          <a:lstStyle/>
          <a:p>
            <a:pPr fontAlgn="base">
              <a:lnSpc>
                <a:spcPct val="95000"/>
              </a:lnSpc>
              <a:spcBef>
                <a:spcPct val="45000"/>
              </a:spcBef>
              <a:spcAft>
                <a:spcPct val="0"/>
              </a:spcAft>
              <a:buClr>
                <a:srgbClr val="CC0000"/>
              </a:buClr>
            </a:pPr>
            <a:r>
              <a:rPr lang="en-US" b="1" dirty="0">
                <a:solidFill>
                  <a:schemeClr val="tx1">
                    <a:lumMod val="90000"/>
                    <a:lumOff val="10000"/>
                  </a:schemeClr>
                </a:solidFill>
              </a:rPr>
              <a:t>Across the Campus, in the Branch, </a:t>
            </a:r>
            <a:r>
              <a:rPr lang="en-US" b="1" dirty="0" smtClean="0">
                <a:solidFill>
                  <a:schemeClr val="tx1">
                    <a:lumMod val="90000"/>
                    <a:lumOff val="10000"/>
                  </a:schemeClr>
                </a:solidFill>
              </a:rPr>
              <a:t>for Remote Workers</a:t>
            </a:r>
            <a:endParaRPr lang="en-US" b="1" dirty="0">
              <a:solidFill>
                <a:schemeClr val="tx1">
                  <a:lumMod val="90000"/>
                  <a:lumOff val="10000"/>
                </a:schemeClr>
              </a:solidFill>
            </a:endParaRPr>
          </a:p>
        </p:txBody>
      </p:sp>
      <p:sp>
        <p:nvSpPr>
          <p:cNvPr id="8" name="TextBox 7"/>
          <p:cNvSpPr txBox="1"/>
          <p:nvPr/>
        </p:nvSpPr>
        <p:spPr>
          <a:xfrm>
            <a:off x="4644232" y="3933056"/>
            <a:ext cx="2016000" cy="2304232"/>
          </a:xfrm>
          <a:prstGeom prst="rect">
            <a:avLst/>
          </a:prstGeom>
          <a:gradFill flip="none" rotWithShape="1">
            <a:gsLst>
              <a:gs pos="0">
                <a:srgbClr val="DDDDDD"/>
              </a:gs>
              <a:gs pos="100000">
                <a:srgbClr val="DDDDDD">
                  <a:alpha val="0"/>
                </a:srgbClr>
              </a:gs>
            </a:gsLst>
            <a:lin ang="5400000" scaled="0"/>
            <a:tileRect/>
          </a:gradFill>
          <a:effectLst>
            <a:outerShdw blurRad="63500" sx="102000" sy="102000" algn="ctr" rotWithShape="0">
              <a:prstClr val="black">
                <a:alpha val="40000"/>
              </a:prstClr>
            </a:outerShdw>
          </a:effectLst>
        </p:spPr>
        <p:txBody>
          <a:bodyPr wrap="square" lIns="180000" tIns="180000" rIns="108000" bIns="180000" rtlCol="0" anchor="t" anchorCtr="0">
            <a:noAutofit/>
          </a:bodyPr>
          <a:lstStyle/>
          <a:p>
            <a:pPr fontAlgn="base">
              <a:lnSpc>
                <a:spcPct val="95000"/>
              </a:lnSpc>
              <a:spcBef>
                <a:spcPct val="45000"/>
              </a:spcBef>
              <a:spcAft>
                <a:spcPct val="0"/>
              </a:spcAft>
              <a:buClr>
                <a:srgbClr val="CC0000"/>
              </a:buClr>
            </a:pPr>
            <a:r>
              <a:rPr lang="en-US" b="1" dirty="0">
                <a:solidFill>
                  <a:schemeClr val="tx1">
                    <a:lumMod val="90000"/>
                    <a:lumOff val="10000"/>
                  </a:schemeClr>
                </a:solidFill>
              </a:rPr>
              <a:t>Network flexibility to quickly enable new applications  and </a:t>
            </a:r>
            <a:r>
              <a:rPr lang="en-US" b="1" dirty="0" smtClean="0">
                <a:solidFill>
                  <a:schemeClr val="tx1">
                    <a:lumMod val="90000"/>
                    <a:lumOff val="10000"/>
                  </a:schemeClr>
                </a:solidFill>
              </a:rPr>
              <a:t>services</a:t>
            </a:r>
            <a:endParaRPr lang="en-US" b="1" dirty="0">
              <a:solidFill>
                <a:schemeClr val="tx1">
                  <a:lumMod val="90000"/>
                  <a:lumOff val="10000"/>
                </a:schemeClr>
              </a:solidFill>
            </a:endParaRPr>
          </a:p>
        </p:txBody>
      </p:sp>
      <p:sp>
        <p:nvSpPr>
          <p:cNvPr id="18" name="TextBox 17"/>
          <p:cNvSpPr txBox="1"/>
          <p:nvPr/>
        </p:nvSpPr>
        <p:spPr>
          <a:xfrm>
            <a:off x="6732464" y="3938169"/>
            <a:ext cx="2016000" cy="2299119"/>
          </a:xfrm>
          <a:prstGeom prst="rect">
            <a:avLst/>
          </a:prstGeom>
          <a:gradFill flip="none" rotWithShape="1">
            <a:gsLst>
              <a:gs pos="0">
                <a:srgbClr val="DDDDDD"/>
              </a:gs>
              <a:gs pos="100000">
                <a:srgbClr val="DDDDDD">
                  <a:alpha val="0"/>
                </a:srgbClr>
              </a:gs>
            </a:gsLst>
            <a:lin ang="5400000" scaled="0"/>
            <a:tileRect/>
          </a:gradFill>
          <a:effectLst>
            <a:outerShdw blurRad="63500" sx="102000" sy="102000" algn="ctr" rotWithShape="0">
              <a:prstClr val="black">
                <a:alpha val="40000"/>
              </a:prstClr>
            </a:outerShdw>
          </a:effectLst>
        </p:spPr>
        <p:txBody>
          <a:bodyPr wrap="square" lIns="180000" tIns="180000" rIns="108000" bIns="180000" rtlCol="0" anchor="t" anchorCtr="0">
            <a:noAutofit/>
          </a:bodyPr>
          <a:lstStyle/>
          <a:p>
            <a:pPr fontAlgn="base">
              <a:lnSpc>
                <a:spcPct val="95000"/>
              </a:lnSpc>
              <a:spcBef>
                <a:spcPct val="45000"/>
              </a:spcBef>
              <a:spcAft>
                <a:spcPct val="0"/>
              </a:spcAft>
              <a:buClr>
                <a:srgbClr val="CC0000"/>
              </a:buClr>
            </a:pPr>
            <a:r>
              <a:rPr lang="en-US" b="1" dirty="0">
                <a:solidFill>
                  <a:schemeClr val="tx1">
                    <a:lumMod val="90000"/>
                    <a:lumOff val="10000"/>
                  </a:schemeClr>
                </a:solidFill>
              </a:rPr>
              <a:t>Capital expense, Operating </a:t>
            </a:r>
            <a:br>
              <a:rPr lang="en-US" b="1" dirty="0">
                <a:solidFill>
                  <a:schemeClr val="tx1">
                    <a:lumMod val="90000"/>
                    <a:lumOff val="10000"/>
                  </a:schemeClr>
                </a:solidFill>
              </a:rPr>
            </a:br>
            <a:r>
              <a:rPr lang="en-US" b="1" dirty="0">
                <a:solidFill>
                  <a:schemeClr val="tx1">
                    <a:lumMod val="90000"/>
                    <a:lumOff val="10000"/>
                  </a:schemeClr>
                </a:solidFill>
              </a:rPr>
              <a:t>Expense, </a:t>
            </a:r>
            <a:br>
              <a:rPr lang="en-US" b="1" dirty="0">
                <a:solidFill>
                  <a:schemeClr val="tx1">
                    <a:lumMod val="90000"/>
                    <a:lumOff val="10000"/>
                  </a:schemeClr>
                </a:solidFill>
              </a:rPr>
            </a:br>
            <a:r>
              <a:rPr lang="en-US" b="1" dirty="0" smtClean="0">
                <a:solidFill>
                  <a:schemeClr val="tx1">
                    <a:lumMod val="90000"/>
                    <a:lumOff val="10000"/>
                  </a:schemeClr>
                </a:solidFill>
              </a:rPr>
              <a:t>Energy</a:t>
            </a:r>
            <a:endParaRPr lang="en-US" b="1" dirty="0">
              <a:solidFill>
                <a:schemeClr val="tx1">
                  <a:lumMod val="90000"/>
                  <a:lumOff val="10000"/>
                </a:schemeClr>
              </a:solidFill>
            </a:endParaRPr>
          </a:p>
        </p:txBody>
      </p:sp>
      <p:pic>
        <p:nvPicPr>
          <p:cNvPr id="19" name="Picture 8"/>
          <p:cNvPicPr>
            <a:picLocks noChangeAspect="1" noChangeArrowheads="1"/>
          </p:cNvPicPr>
          <p:nvPr/>
        </p:nvPicPr>
        <p:blipFill rotWithShape="1">
          <a:blip r:embed="rId3" cstate="print"/>
          <a:srcRect t="18157" r="4675" b="19117"/>
          <a:stretch/>
        </p:blipFill>
        <p:spPr bwMode="auto">
          <a:xfrm>
            <a:off x="4499991" y="910464"/>
            <a:ext cx="4248721" cy="2157348"/>
          </a:xfrm>
          <a:prstGeom prst="rect">
            <a:avLst/>
          </a:prstGeom>
          <a:noFill/>
          <a:ln w="9525">
            <a:noFill/>
            <a:miter lim="800000"/>
            <a:headEnd/>
            <a:tailEnd/>
          </a:ln>
        </p:spPr>
      </p:pic>
      <p:pic>
        <p:nvPicPr>
          <p:cNvPr id="25" name="Picture 24" descr="Screen Shot 2012-01-18 at 16.44.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13" y="2636912"/>
            <a:ext cx="2014537" cy="1219200"/>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468313" y="2636912"/>
            <a:ext cx="2014537" cy="1224136"/>
          </a:xfrm>
          <a:prstGeom prst="rect">
            <a:avLst/>
          </a:prstGeom>
          <a:noFill/>
        </p:spPr>
        <p:txBody>
          <a:bodyPr wrap="square" rtlCol="0" anchor="ctr" anchorCtr="0">
            <a:noAutofit/>
          </a:bodyPr>
          <a:lstStyle/>
          <a:p>
            <a:pPr algn="ctr">
              <a:lnSpc>
                <a:spcPct val="90000"/>
              </a:lnSpc>
            </a:pPr>
            <a:r>
              <a:rPr lang="en-US" sz="2400" dirty="0" smtClean="0">
                <a:solidFill>
                  <a:schemeClr val="bg1"/>
                </a:solidFill>
              </a:rPr>
              <a:t>Simplify the Network</a:t>
            </a:r>
            <a:endParaRPr lang="en-US" sz="2400" dirty="0" smtClean="0">
              <a:solidFill>
                <a:schemeClr val="bg1"/>
              </a:solidFill>
            </a:endParaRPr>
          </a:p>
        </p:txBody>
      </p:sp>
      <p:pic>
        <p:nvPicPr>
          <p:cNvPr id="27" name="Picture 26" descr="Screen Shot 2012-01-18 at 16.44.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463" y="2636912"/>
            <a:ext cx="2014537" cy="1219200"/>
          </a:xfrm>
          <a:prstGeom prst="rect">
            <a:avLst/>
          </a:prstGeom>
          <a:effectLst>
            <a:outerShdw blurRad="63500" sx="102000" sy="102000" algn="ctr" rotWithShape="0">
              <a:prstClr val="black">
                <a:alpha val="40000"/>
              </a:prstClr>
            </a:outerShdw>
          </a:effectLst>
        </p:spPr>
      </p:pic>
      <p:sp>
        <p:nvSpPr>
          <p:cNvPr id="28" name="TextBox 27"/>
          <p:cNvSpPr txBox="1"/>
          <p:nvPr/>
        </p:nvSpPr>
        <p:spPr>
          <a:xfrm>
            <a:off x="2557463" y="2636912"/>
            <a:ext cx="2014537" cy="1224136"/>
          </a:xfrm>
          <a:prstGeom prst="rect">
            <a:avLst/>
          </a:prstGeom>
          <a:noFill/>
        </p:spPr>
        <p:txBody>
          <a:bodyPr wrap="square" rtlCol="0" anchor="ctr" anchorCtr="0">
            <a:noAutofit/>
          </a:bodyPr>
          <a:lstStyle/>
          <a:p>
            <a:pPr algn="ctr">
              <a:lnSpc>
                <a:spcPct val="90000"/>
              </a:lnSpc>
            </a:pPr>
            <a:r>
              <a:rPr lang="en-US" sz="2400" dirty="0" smtClean="0">
                <a:solidFill>
                  <a:schemeClr val="bg1"/>
                </a:solidFill>
              </a:rPr>
              <a:t>Mobilize the Workforce</a:t>
            </a:r>
            <a:endParaRPr lang="en-US" sz="2400" dirty="0" smtClean="0">
              <a:solidFill>
                <a:schemeClr val="bg1"/>
              </a:solidFill>
            </a:endParaRPr>
          </a:p>
        </p:txBody>
      </p:sp>
      <p:pic>
        <p:nvPicPr>
          <p:cNvPr id="29" name="Picture 28" descr="Screen Shot 2012-01-18 at 16.44.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695" y="2636912"/>
            <a:ext cx="2014537" cy="1219200"/>
          </a:xfrm>
          <a:prstGeom prst="rect">
            <a:avLst/>
          </a:prstGeom>
          <a:effectLst>
            <a:outerShdw blurRad="63500" sx="102000" sy="102000" algn="ctr" rotWithShape="0">
              <a:prstClr val="black">
                <a:alpha val="40000"/>
              </a:prstClr>
            </a:outerShdw>
          </a:effectLst>
        </p:spPr>
      </p:pic>
      <p:sp>
        <p:nvSpPr>
          <p:cNvPr id="30" name="TextBox 29"/>
          <p:cNvSpPr txBox="1"/>
          <p:nvPr/>
        </p:nvSpPr>
        <p:spPr>
          <a:xfrm>
            <a:off x="4645695" y="2636912"/>
            <a:ext cx="2014537" cy="1224136"/>
          </a:xfrm>
          <a:prstGeom prst="rect">
            <a:avLst/>
          </a:prstGeom>
          <a:noFill/>
        </p:spPr>
        <p:txBody>
          <a:bodyPr wrap="square" rtlCol="0" anchor="ctr" anchorCtr="0">
            <a:noAutofit/>
          </a:bodyPr>
          <a:lstStyle/>
          <a:p>
            <a:pPr algn="ctr">
              <a:lnSpc>
                <a:spcPct val="90000"/>
              </a:lnSpc>
            </a:pPr>
            <a:r>
              <a:rPr lang="en-US" sz="2400" dirty="0" smtClean="0">
                <a:solidFill>
                  <a:schemeClr val="bg1"/>
                </a:solidFill>
              </a:rPr>
              <a:t>Reduce Time-to-Service</a:t>
            </a:r>
            <a:endParaRPr lang="en-US" sz="2400" dirty="0" smtClean="0">
              <a:solidFill>
                <a:schemeClr val="bg1"/>
              </a:solidFill>
            </a:endParaRPr>
          </a:p>
        </p:txBody>
      </p:sp>
      <p:pic>
        <p:nvPicPr>
          <p:cNvPr id="31" name="Picture 30" descr="Screen Shot 2012-01-18 at 16.44.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927" y="2636912"/>
            <a:ext cx="2014537" cy="1219200"/>
          </a:xfrm>
          <a:prstGeom prst="rect">
            <a:avLst/>
          </a:prstGeom>
          <a:effectLst>
            <a:outerShdw blurRad="63500" sx="102000" sy="102000" algn="ctr" rotWithShape="0">
              <a:prstClr val="black">
                <a:alpha val="40000"/>
              </a:prstClr>
            </a:outerShdw>
          </a:effectLst>
        </p:spPr>
      </p:pic>
      <p:sp>
        <p:nvSpPr>
          <p:cNvPr id="32" name="TextBox 31"/>
          <p:cNvSpPr txBox="1"/>
          <p:nvPr/>
        </p:nvSpPr>
        <p:spPr>
          <a:xfrm>
            <a:off x="6733927" y="2636912"/>
            <a:ext cx="2014537" cy="1224136"/>
          </a:xfrm>
          <a:prstGeom prst="rect">
            <a:avLst/>
          </a:prstGeom>
          <a:noFill/>
        </p:spPr>
        <p:txBody>
          <a:bodyPr wrap="square" rtlCol="0" anchor="ctr" anchorCtr="0">
            <a:noAutofit/>
          </a:bodyPr>
          <a:lstStyle/>
          <a:p>
            <a:pPr algn="ctr">
              <a:lnSpc>
                <a:spcPct val="90000"/>
              </a:lnSpc>
            </a:pPr>
            <a:r>
              <a:rPr lang="en-US" sz="2400" dirty="0" smtClean="0">
                <a:solidFill>
                  <a:schemeClr val="bg1"/>
                </a:solidFill>
              </a:rPr>
              <a:t>Drive Costs Down</a:t>
            </a:r>
            <a:endParaRPr lang="en-US" sz="2400" dirty="0" smtClean="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gray">
          <a:xfrm>
            <a:off x="1547792" y="1915963"/>
            <a:ext cx="1152000" cy="2665015"/>
          </a:xfrm>
          <a:prstGeom prst="rect">
            <a:avLst/>
          </a:prstGeom>
          <a:gradFill rotWithShape="0">
            <a:gsLst>
              <a:gs pos="0">
                <a:srgbClr val="CC0000"/>
              </a:gs>
              <a:gs pos="100000">
                <a:srgbClr val="CC0000">
                  <a:gamma/>
                  <a:shade val="46275"/>
                  <a:invGamma/>
                </a:srgbClr>
              </a:gs>
            </a:gsLst>
            <a:lin ang="5400000" scaled="1"/>
          </a:gradFill>
          <a:ln w="9525">
            <a:noFill/>
            <a:miter lim="800000"/>
            <a:headEnd/>
            <a:tailEnd/>
          </a:ln>
          <a:effectLst>
            <a:outerShdw blurRad="63500" sx="102000" sy="102000" algn="ctr" rotWithShape="0">
              <a:prstClr val="black">
                <a:alpha val="40000"/>
              </a:prstClr>
            </a:outerShdw>
          </a:effectLst>
        </p:spPr>
        <p:txBody>
          <a:bodyPr wrap="none"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rPr>
              <a:t>Ethernet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FFFF"/>
                </a:solidFill>
                <a:effectLst/>
                <a:uLnTx/>
                <a:uFillTx/>
              </a:rPr>
              <a:t>Switching</a:t>
            </a:r>
            <a:endParaRPr kumimoji="0" lang="en-GB" sz="1400" b="0" i="0" u="none" strike="noStrike" kern="0" cap="none" spc="0" normalizeH="0" baseline="0" noProof="0" dirty="0">
              <a:ln>
                <a:noFill/>
              </a:ln>
              <a:solidFill>
                <a:srgbClr val="FFFFFF"/>
              </a:solidFill>
              <a:effectLst/>
              <a:uLnTx/>
              <a:uFillTx/>
            </a:endParaRPr>
          </a:p>
        </p:txBody>
      </p:sp>
      <p:sp>
        <p:nvSpPr>
          <p:cNvPr id="30" name="Rectangle 22"/>
          <p:cNvSpPr>
            <a:spLocks noChangeArrowheads="1"/>
          </p:cNvSpPr>
          <p:nvPr/>
        </p:nvSpPr>
        <p:spPr bwMode="auto">
          <a:xfrm rot="10800000" flipV="1">
            <a:off x="2771928" y="1916112"/>
            <a:ext cx="1152000" cy="2665015"/>
          </a:xfrm>
          <a:prstGeom prst="rect">
            <a:avLst/>
          </a:prstGeom>
          <a:gradFill rotWithShape="1">
            <a:gsLst>
              <a:gs pos="0">
                <a:srgbClr val="DDDDDD"/>
              </a:gs>
              <a:gs pos="100000">
                <a:srgbClr val="FFFFFF"/>
              </a:gs>
            </a:gsLst>
            <a:lin ang="5400000" scaled="1"/>
          </a:gradFill>
          <a:ln w="9525">
            <a:noFill/>
            <a:miter lim="800000"/>
            <a:headEnd/>
            <a:tailEnd/>
          </a:ln>
          <a:effectLst>
            <a:outerShdw blurRad="63500" sx="102000" sy="102000" algn="ctr" rotWithShape="0">
              <a:prstClr val="black">
                <a:alpha val="40000"/>
              </a:prstClr>
            </a:outerShdw>
          </a:effectLst>
        </p:spPr>
        <p:txBody>
          <a:bodyPr wrap="none"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Wireless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Networking</a:t>
            </a:r>
            <a:endParaRPr kumimoji="0" lang="en-GB" sz="1400" b="0" i="0" u="none" strike="noStrike" kern="0" cap="none" spc="0" normalizeH="0" baseline="0" noProof="0" dirty="0">
              <a:ln>
                <a:noFill/>
              </a:ln>
              <a:solidFill>
                <a:srgbClr val="610206"/>
              </a:solidFill>
              <a:effectLst/>
              <a:uLnTx/>
              <a:uFillTx/>
            </a:endParaRPr>
          </a:p>
        </p:txBody>
      </p:sp>
      <p:sp>
        <p:nvSpPr>
          <p:cNvPr id="31" name="Rectangle 22"/>
          <p:cNvSpPr>
            <a:spLocks noChangeArrowheads="1"/>
          </p:cNvSpPr>
          <p:nvPr/>
        </p:nvSpPr>
        <p:spPr bwMode="auto">
          <a:xfrm rot="10800000" flipV="1">
            <a:off x="3996064" y="1916112"/>
            <a:ext cx="1152000" cy="2665015"/>
          </a:xfrm>
          <a:prstGeom prst="rect">
            <a:avLst/>
          </a:prstGeom>
          <a:gradFill rotWithShape="1">
            <a:gsLst>
              <a:gs pos="0">
                <a:srgbClr val="DDDDDD"/>
              </a:gs>
              <a:gs pos="100000">
                <a:srgbClr val="FFFFFF"/>
              </a:gs>
            </a:gsLst>
            <a:lin ang="5400000" scaled="1"/>
          </a:gradFill>
          <a:ln w="9525">
            <a:noFill/>
            <a:miter lim="800000"/>
            <a:headEnd/>
            <a:tailEnd/>
          </a:ln>
          <a:effectLst>
            <a:outerShdw blurRad="63500" sx="102000" sy="102000" algn="ctr" rotWithShape="0">
              <a:prstClr val="black">
                <a:alpha val="40000"/>
              </a:prstClr>
            </a:outerShdw>
          </a:effectLst>
        </p:spPr>
        <p:txBody>
          <a:bodyPr wrap="none"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Unified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Branch</a:t>
            </a:r>
            <a:endParaRPr kumimoji="0" lang="en-GB" sz="1400" b="0" i="0" u="none" strike="noStrike" kern="0" cap="none" spc="0" normalizeH="0" baseline="0" noProof="0" dirty="0">
              <a:ln>
                <a:noFill/>
              </a:ln>
              <a:solidFill>
                <a:srgbClr val="610206"/>
              </a:solidFill>
              <a:effectLst/>
              <a:uLnTx/>
              <a:uFillTx/>
            </a:endParaRPr>
          </a:p>
        </p:txBody>
      </p:sp>
      <p:sp>
        <p:nvSpPr>
          <p:cNvPr id="32" name="Rectangle 22"/>
          <p:cNvSpPr>
            <a:spLocks noChangeArrowheads="1"/>
          </p:cNvSpPr>
          <p:nvPr/>
        </p:nvSpPr>
        <p:spPr bwMode="auto">
          <a:xfrm rot="10800000" flipV="1">
            <a:off x="5220073" y="1916112"/>
            <a:ext cx="1152000" cy="2665015"/>
          </a:xfrm>
          <a:prstGeom prst="rect">
            <a:avLst/>
          </a:prstGeom>
          <a:gradFill rotWithShape="1">
            <a:gsLst>
              <a:gs pos="0">
                <a:srgbClr val="DDDDDD"/>
              </a:gs>
              <a:gs pos="100000">
                <a:srgbClr val="FFFFFF"/>
              </a:gs>
            </a:gsLst>
            <a:lin ang="5400000" scaled="1"/>
          </a:gradFill>
          <a:ln w="9525">
            <a:noFill/>
            <a:miter lim="800000"/>
            <a:headEnd/>
            <a:tailEnd/>
          </a:ln>
          <a:effectLst>
            <a:outerShdw blurRad="63500" sx="102000" sy="102000" algn="ctr" rotWithShape="0">
              <a:prstClr val="black">
                <a:alpha val="40000"/>
              </a:prstClr>
            </a:outerShdw>
          </a:effectLst>
        </p:spPr>
        <p:txBody>
          <a:bodyPr wrap="none"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Access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Control</a:t>
            </a:r>
            <a:endParaRPr kumimoji="0" lang="en-GB" sz="1400" b="0" i="0" u="none" strike="noStrike" kern="0" cap="none" spc="0" normalizeH="0" baseline="0" noProof="0" dirty="0">
              <a:ln>
                <a:noFill/>
              </a:ln>
              <a:solidFill>
                <a:srgbClr val="610206"/>
              </a:solidFill>
              <a:effectLst/>
              <a:uLnTx/>
              <a:uFillTx/>
            </a:endParaRPr>
          </a:p>
        </p:txBody>
      </p:sp>
      <p:sp>
        <p:nvSpPr>
          <p:cNvPr id="33" name="Rectangle 22"/>
          <p:cNvSpPr>
            <a:spLocks noChangeArrowheads="1"/>
          </p:cNvSpPr>
          <p:nvPr/>
        </p:nvSpPr>
        <p:spPr bwMode="auto">
          <a:xfrm rot="10800000" flipV="1">
            <a:off x="6444336" y="1916112"/>
            <a:ext cx="1152000" cy="2665015"/>
          </a:xfrm>
          <a:prstGeom prst="rect">
            <a:avLst/>
          </a:prstGeom>
          <a:gradFill rotWithShape="1">
            <a:gsLst>
              <a:gs pos="0">
                <a:srgbClr val="DDDDDD"/>
              </a:gs>
              <a:gs pos="100000">
                <a:srgbClr val="FFFFFF"/>
              </a:gs>
            </a:gsLst>
            <a:lin ang="5400000" scaled="1"/>
          </a:gradFill>
          <a:ln w="9525">
            <a:noFill/>
            <a:miter lim="800000"/>
            <a:headEnd/>
            <a:tailEnd/>
          </a:ln>
          <a:effectLst>
            <a:outerShdw blurRad="63500" sx="102000" sy="102000" algn="ctr" rotWithShape="0">
              <a:prstClr val="black">
                <a:alpha val="40000"/>
              </a:prstClr>
            </a:outerShdw>
          </a:effectLst>
        </p:spPr>
        <p:txBody>
          <a:bodyPr wrap="none"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Unified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610206"/>
                </a:solidFill>
                <a:effectLst/>
                <a:uLnTx/>
                <a:uFillTx/>
              </a:rPr>
              <a:t>Management</a:t>
            </a:r>
            <a:endParaRPr kumimoji="0" lang="en-GB" sz="1400" b="0" i="0" u="none" strike="noStrike" kern="0" cap="none" spc="0" normalizeH="0" baseline="0" noProof="0" dirty="0">
              <a:ln>
                <a:noFill/>
              </a:ln>
              <a:solidFill>
                <a:srgbClr val="610206"/>
              </a:solidFill>
              <a:effectLst/>
              <a:uLnTx/>
              <a:uFillTx/>
            </a:endParaRPr>
          </a:p>
        </p:txBody>
      </p:sp>
      <p:sp>
        <p:nvSpPr>
          <p:cNvPr id="34" name="Oval 2"/>
          <p:cNvSpPr>
            <a:spLocks noChangeArrowheads="1"/>
          </p:cNvSpPr>
          <p:nvPr/>
        </p:nvSpPr>
        <p:spPr bwMode="gray">
          <a:xfrm>
            <a:off x="235857" y="3632192"/>
            <a:ext cx="8686800" cy="2438400"/>
          </a:xfrm>
          <a:prstGeom prst="ellipse">
            <a:avLst/>
          </a:prstGeom>
          <a:gradFill rotWithShape="1">
            <a:gsLst>
              <a:gs pos="0">
                <a:srgbClr val="587891">
                  <a:alpha val="50000"/>
                </a:srgbClr>
              </a:gs>
              <a:gs pos="100000">
                <a:srgbClr val="FFFFFF">
                  <a:alpha val="0"/>
                </a:srgbClr>
              </a:gs>
            </a:gsLst>
            <a:lin ang="5400000" scaled="1"/>
          </a:gradFill>
          <a:ln w="19050" algn="ctr">
            <a:noFill/>
            <a:round/>
            <a:headEnd/>
            <a:tailEnd/>
          </a:ln>
          <a:scene3d>
            <a:camera prst="orthographicFront"/>
            <a:lightRig rig="threePt" dir="t"/>
          </a:scene3d>
          <a:sp3d>
            <a:bevelT prst="slope"/>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35" name="Freeform 16"/>
          <p:cNvSpPr>
            <a:spLocks noEditPoints="1"/>
          </p:cNvSpPr>
          <p:nvPr/>
        </p:nvSpPr>
        <p:spPr bwMode="gray">
          <a:xfrm>
            <a:off x="1150938" y="3797151"/>
            <a:ext cx="6858000" cy="2038350"/>
          </a:xfrm>
          <a:custGeom>
            <a:avLst/>
            <a:gdLst>
              <a:gd name="T0" fmla="*/ 2147483647 w 1984"/>
              <a:gd name="T1" fmla="*/ 2147483647 h 694"/>
              <a:gd name="T2" fmla="*/ 2147483647 w 1984"/>
              <a:gd name="T3" fmla="*/ 2147483647 h 694"/>
              <a:gd name="T4" fmla="*/ 2147483647 w 1984"/>
              <a:gd name="T5" fmla="*/ 2147483647 h 694"/>
              <a:gd name="T6" fmla="*/ 2147483647 w 1984"/>
              <a:gd name="T7" fmla="*/ 2147483647 h 694"/>
              <a:gd name="T8" fmla="*/ 2147483647 w 1984"/>
              <a:gd name="T9" fmla="*/ 2147483647 h 694"/>
              <a:gd name="T10" fmla="*/ 2147483647 w 1984"/>
              <a:gd name="T11" fmla="*/ 0 h 694"/>
              <a:gd name="T12" fmla="*/ 0 w 1984"/>
              <a:gd name="T13" fmla="*/ 2147483647 h 694"/>
              <a:gd name="T14" fmla="*/ 2147483647 w 1984"/>
              <a:gd name="T15" fmla="*/ 2147483647 h 694"/>
              <a:gd name="T16" fmla="*/ 2147483647 w 1984"/>
              <a:gd name="T17" fmla="*/ 2147483647 h 694"/>
              <a:gd name="T18" fmla="*/ 2147483647 w 1984"/>
              <a:gd name="T19" fmla="*/ 0 h 6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4"/>
              <a:gd name="T31" fmla="*/ 0 h 694"/>
              <a:gd name="T32" fmla="*/ 1984 w 1984"/>
              <a:gd name="T33" fmla="*/ 694 h 6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4" h="694">
                <a:moveTo>
                  <a:pt x="992" y="478"/>
                </a:moveTo>
                <a:cubicBezTo>
                  <a:pt x="662" y="478"/>
                  <a:pt x="395" y="385"/>
                  <a:pt x="395" y="269"/>
                </a:cubicBezTo>
                <a:cubicBezTo>
                  <a:pt x="395" y="154"/>
                  <a:pt x="662" y="61"/>
                  <a:pt x="992" y="61"/>
                </a:cubicBezTo>
                <a:cubicBezTo>
                  <a:pt x="1322" y="61"/>
                  <a:pt x="1590" y="154"/>
                  <a:pt x="1590" y="269"/>
                </a:cubicBezTo>
                <a:cubicBezTo>
                  <a:pt x="1590" y="385"/>
                  <a:pt x="1322" y="478"/>
                  <a:pt x="992" y="478"/>
                </a:cubicBezTo>
                <a:moveTo>
                  <a:pt x="992" y="0"/>
                </a:moveTo>
                <a:cubicBezTo>
                  <a:pt x="444" y="0"/>
                  <a:pt x="0" y="156"/>
                  <a:pt x="0" y="347"/>
                </a:cubicBezTo>
                <a:cubicBezTo>
                  <a:pt x="0" y="539"/>
                  <a:pt x="444" y="694"/>
                  <a:pt x="992" y="694"/>
                </a:cubicBezTo>
                <a:cubicBezTo>
                  <a:pt x="1540" y="694"/>
                  <a:pt x="1984" y="539"/>
                  <a:pt x="1984" y="347"/>
                </a:cubicBezTo>
                <a:cubicBezTo>
                  <a:pt x="1984" y="156"/>
                  <a:pt x="1540" y="0"/>
                  <a:pt x="992" y="0"/>
                </a:cubicBezTo>
              </a:path>
            </a:pathLst>
          </a:custGeom>
          <a:solidFill>
            <a:srgbClr val="000000"/>
          </a:solidFill>
          <a:ln w="127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6" name="Freeform 17"/>
          <p:cNvSpPr>
            <a:spLocks noEditPoints="1"/>
          </p:cNvSpPr>
          <p:nvPr/>
        </p:nvSpPr>
        <p:spPr bwMode="gray">
          <a:xfrm>
            <a:off x="1150257" y="3797292"/>
            <a:ext cx="6858000" cy="2038350"/>
          </a:xfrm>
          <a:custGeom>
            <a:avLst/>
            <a:gdLst>
              <a:gd name="T0" fmla="*/ 2147483647 w 1984"/>
              <a:gd name="T1" fmla="*/ 2147483647 h 694"/>
              <a:gd name="T2" fmla="*/ 2147483647 w 1984"/>
              <a:gd name="T3" fmla="*/ 2147483647 h 694"/>
              <a:gd name="T4" fmla="*/ 2147483647 w 1984"/>
              <a:gd name="T5" fmla="*/ 2147483647 h 694"/>
              <a:gd name="T6" fmla="*/ 2147483647 w 1984"/>
              <a:gd name="T7" fmla="*/ 2147483647 h 694"/>
              <a:gd name="T8" fmla="*/ 2147483647 w 1984"/>
              <a:gd name="T9" fmla="*/ 2147483647 h 694"/>
              <a:gd name="T10" fmla="*/ 2147483647 w 1984"/>
              <a:gd name="T11" fmla="*/ 0 h 694"/>
              <a:gd name="T12" fmla="*/ 0 w 1984"/>
              <a:gd name="T13" fmla="*/ 2147483647 h 694"/>
              <a:gd name="T14" fmla="*/ 2147483647 w 1984"/>
              <a:gd name="T15" fmla="*/ 2147483647 h 694"/>
              <a:gd name="T16" fmla="*/ 2147483647 w 1984"/>
              <a:gd name="T17" fmla="*/ 2147483647 h 694"/>
              <a:gd name="T18" fmla="*/ 2147483647 w 1984"/>
              <a:gd name="T19" fmla="*/ 0 h 6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4"/>
              <a:gd name="T31" fmla="*/ 0 h 694"/>
              <a:gd name="T32" fmla="*/ 1984 w 1984"/>
              <a:gd name="T33" fmla="*/ 694 h 6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4" h="694">
                <a:moveTo>
                  <a:pt x="992" y="478"/>
                </a:moveTo>
                <a:cubicBezTo>
                  <a:pt x="662" y="478"/>
                  <a:pt x="395" y="385"/>
                  <a:pt x="395" y="269"/>
                </a:cubicBezTo>
                <a:cubicBezTo>
                  <a:pt x="395" y="154"/>
                  <a:pt x="662" y="61"/>
                  <a:pt x="992" y="61"/>
                </a:cubicBezTo>
                <a:cubicBezTo>
                  <a:pt x="1322" y="61"/>
                  <a:pt x="1590" y="154"/>
                  <a:pt x="1590" y="269"/>
                </a:cubicBezTo>
                <a:cubicBezTo>
                  <a:pt x="1590" y="385"/>
                  <a:pt x="1322" y="478"/>
                  <a:pt x="992" y="478"/>
                </a:cubicBezTo>
                <a:moveTo>
                  <a:pt x="992" y="0"/>
                </a:moveTo>
                <a:cubicBezTo>
                  <a:pt x="444" y="0"/>
                  <a:pt x="0" y="156"/>
                  <a:pt x="0" y="347"/>
                </a:cubicBezTo>
                <a:cubicBezTo>
                  <a:pt x="0" y="539"/>
                  <a:pt x="444" y="694"/>
                  <a:pt x="992" y="694"/>
                </a:cubicBezTo>
                <a:cubicBezTo>
                  <a:pt x="1540" y="694"/>
                  <a:pt x="1984" y="539"/>
                  <a:pt x="1984" y="347"/>
                </a:cubicBezTo>
                <a:cubicBezTo>
                  <a:pt x="1984" y="156"/>
                  <a:pt x="1540" y="0"/>
                  <a:pt x="992" y="0"/>
                </a:cubicBezTo>
              </a:path>
            </a:pathLst>
          </a:custGeom>
          <a:gradFill rotWithShape="1">
            <a:gsLst>
              <a:gs pos="0">
                <a:srgbClr val="587891">
                  <a:alpha val="65000"/>
                </a:srgbClr>
              </a:gs>
              <a:gs pos="100000">
                <a:srgbClr val="587891">
                  <a:lumMod val="75000"/>
                  <a:alpha val="23000"/>
                </a:srgbClr>
              </a:gs>
            </a:gsLst>
            <a:lin ang="5400000" scaled="1"/>
          </a:gradFill>
          <a:ln w="3175">
            <a:noFill/>
            <a:round/>
            <a:headEnd/>
            <a:tailEnd/>
          </a:ln>
          <a:scene3d>
            <a:camera prst="orthographicFront"/>
            <a:lightRig rig="threePt" dir="t"/>
          </a:scene3d>
          <a:sp3d>
            <a:bevelT prst="slope"/>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37" name="Oval 24"/>
          <p:cNvSpPr>
            <a:spLocks noChangeArrowheads="1"/>
          </p:cNvSpPr>
          <p:nvPr/>
        </p:nvSpPr>
        <p:spPr bwMode="gray">
          <a:xfrm>
            <a:off x="2514600" y="3955901"/>
            <a:ext cx="4130675" cy="1223962"/>
          </a:xfrm>
          <a:prstGeom prst="ellipse">
            <a:avLst/>
          </a:prstGeom>
          <a:gradFill>
            <a:gsLst>
              <a:gs pos="0">
                <a:srgbClr val="4F6C83">
                  <a:lumMod val="50000"/>
                </a:srgbClr>
              </a:gs>
              <a:gs pos="50000">
                <a:srgbClr val="4F6C83">
                  <a:alpha val="59000"/>
                </a:srgbClr>
              </a:gs>
              <a:gs pos="100000">
                <a:srgbClr val="4F6C83">
                  <a:alpha val="0"/>
                </a:srgbClr>
              </a:gs>
            </a:gsLst>
            <a:lin ang="16200000" scaled="0"/>
          </a:gradFill>
          <a:ln w="9525" algn="ctr">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38" name="Freeform 25"/>
          <p:cNvSpPr>
            <a:spLocks noEditPoints="1"/>
          </p:cNvSpPr>
          <p:nvPr/>
        </p:nvSpPr>
        <p:spPr bwMode="gray">
          <a:xfrm>
            <a:off x="2516188" y="3930501"/>
            <a:ext cx="4129087" cy="1296987"/>
          </a:xfrm>
          <a:custGeom>
            <a:avLst/>
            <a:gdLst>
              <a:gd name="T0" fmla="*/ 2147483647 w 1195"/>
              <a:gd name="T1" fmla="*/ 2147483647 h 417"/>
              <a:gd name="T2" fmla="*/ 2147483647 w 1195"/>
              <a:gd name="T3" fmla="*/ 2147483647 h 417"/>
              <a:gd name="T4" fmla="*/ 2147483647 w 1195"/>
              <a:gd name="T5" fmla="*/ 2147483647 h 417"/>
              <a:gd name="T6" fmla="*/ 2147483647 w 1195"/>
              <a:gd name="T7" fmla="*/ 2147483647 h 417"/>
              <a:gd name="T8" fmla="*/ 2147483647 w 1195"/>
              <a:gd name="T9" fmla="*/ 2147483647 h 417"/>
              <a:gd name="T10" fmla="*/ 2147483647 w 1195"/>
              <a:gd name="T11" fmla="*/ 0 h 417"/>
              <a:gd name="T12" fmla="*/ 0 w 1195"/>
              <a:gd name="T13" fmla="*/ 2147483647 h 417"/>
              <a:gd name="T14" fmla="*/ 2147483647 w 1195"/>
              <a:gd name="T15" fmla="*/ 2147483647 h 417"/>
              <a:gd name="T16" fmla="*/ 2147483647 w 1195"/>
              <a:gd name="T17" fmla="*/ 2147483647 h 417"/>
              <a:gd name="T18" fmla="*/ 2147483647 w 1195"/>
              <a:gd name="T19" fmla="*/ 0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5"/>
              <a:gd name="T31" fmla="*/ 0 h 417"/>
              <a:gd name="T32" fmla="*/ 1195 w 1195"/>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5" h="417">
                <a:moveTo>
                  <a:pt x="597" y="311"/>
                </a:moveTo>
                <a:cubicBezTo>
                  <a:pt x="398" y="311"/>
                  <a:pt x="237" y="255"/>
                  <a:pt x="237" y="185"/>
                </a:cubicBezTo>
                <a:cubicBezTo>
                  <a:pt x="237" y="116"/>
                  <a:pt x="398" y="60"/>
                  <a:pt x="597" y="60"/>
                </a:cubicBezTo>
                <a:cubicBezTo>
                  <a:pt x="796" y="60"/>
                  <a:pt x="957" y="116"/>
                  <a:pt x="957" y="185"/>
                </a:cubicBezTo>
                <a:cubicBezTo>
                  <a:pt x="957" y="255"/>
                  <a:pt x="796" y="311"/>
                  <a:pt x="597" y="311"/>
                </a:cubicBezTo>
                <a:moveTo>
                  <a:pt x="597" y="0"/>
                </a:moveTo>
                <a:cubicBezTo>
                  <a:pt x="267" y="0"/>
                  <a:pt x="0" y="93"/>
                  <a:pt x="0" y="208"/>
                </a:cubicBezTo>
                <a:cubicBezTo>
                  <a:pt x="0" y="324"/>
                  <a:pt x="267" y="417"/>
                  <a:pt x="597" y="417"/>
                </a:cubicBezTo>
                <a:cubicBezTo>
                  <a:pt x="927" y="417"/>
                  <a:pt x="1195" y="324"/>
                  <a:pt x="1195" y="208"/>
                </a:cubicBezTo>
                <a:cubicBezTo>
                  <a:pt x="1195" y="93"/>
                  <a:pt x="927" y="0"/>
                  <a:pt x="597" y="0"/>
                </a:cubicBezTo>
              </a:path>
            </a:pathLst>
          </a:custGeom>
          <a:solidFill>
            <a:srgbClr val="000000"/>
          </a:solidFill>
          <a:ln w="12700">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9" name="Freeform 26"/>
          <p:cNvSpPr>
            <a:spLocks noEditPoints="1"/>
          </p:cNvSpPr>
          <p:nvPr/>
        </p:nvSpPr>
        <p:spPr bwMode="gray">
          <a:xfrm>
            <a:off x="2513920" y="3941774"/>
            <a:ext cx="4130675" cy="1285883"/>
          </a:xfrm>
          <a:custGeom>
            <a:avLst/>
            <a:gdLst>
              <a:gd name="T0" fmla="*/ 2147483647 w 1195"/>
              <a:gd name="T1" fmla="*/ 2147483647 h 417"/>
              <a:gd name="T2" fmla="*/ 2147483647 w 1195"/>
              <a:gd name="T3" fmla="*/ 2147483647 h 417"/>
              <a:gd name="T4" fmla="*/ 2147483647 w 1195"/>
              <a:gd name="T5" fmla="*/ 2147483647 h 417"/>
              <a:gd name="T6" fmla="*/ 2147483647 w 1195"/>
              <a:gd name="T7" fmla="*/ 2147483647 h 417"/>
              <a:gd name="T8" fmla="*/ 2147483647 w 1195"/>
              <a:gd name="T9" fmla="*/ 2147483647 h 417"/>
              <a:gd name="T10" fmla="*/ 2147483647 w 1195"/>
              <a:gd name="T11" fmla="*/ 0 h 417"/>
              <a:gd name="T12" fmla="*/ 0 w 1195"/>
              <a:gd name="T13" fmla="*/ 2147483647 h 417"/>
              <a:gd name="T14" fmla="*/ 2147483647 w 1195"/>
              <a:gd name="T15" fmla="*/ 2147483647 h 417"/>
              <a:gd name="T16" fmla="*/ 2147483647 w 1195"/>
              <a:gd name="T17" fmla="*/ 2147483647 h 417"/>
              <a:gd name="T18" fmla="*/ 2147483647 w 1195"/>
              <a:gd name="T19" fmla="*/ 0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5"/>
              <a:gd name="T31" fmla="*/ 0 h 417"/>
              <a:gd name="T32" fmla="*/ 1195 w 1195"/>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5" h="417">
                <a:moveTo>
                  <a:pt x="597" y="311"/>
                </a:moveTo>
                <a:cubicBezTo>
                  <a:pt x="398" y="311"/>
                  <a:pt x="237" y="255"/>
                  <a:pt x="237" y="185"/>
                </a:cubicBezTo>
                <a:cubicBezTo>
                  <a:pt x="237" y="116"/>
                  <a:pt x="398" y="60"/>
                  <a:pt x="597" y="60"/>
                </a:cubicBezTo>
                <a:cubicBezTo>
                  <a:pt x="796" y="60"/>
                  <a:pt x="957" y="116"/>
                  <a:pt x="957" y="185"/>
                </a:cubicBezTo>
                <a:cubicBezTo>
                  <a:pt x="957" y="255"/>
                  <a:pt x="796" y="311"/>
                  <a:pt x="597" y="311"/>
                </a:cubicBezTo>
                <a:moveTo>
                  <a:pt x="597" y="0"/>
                </a:moveTo>
                <a:cubicBezTo>
                  <a:pt x="267" y="0"/>
                  <a:pt x="0" y="93"/>
                  <a:pt x="0" y="208"/>
                </a:cubicBezTo>
                <a:cubicBezTo>
                  <a:pt x="0" y="324"/>
                  <a:pt x="267" y="417"/>
                  <a:pt x="597" y="417"/>
                </a:cubicBezTo>
                <a:cubicBezTo>
                  <a:pt x="927" y="417"/>
                  <a:pt x="1195" y="324"/>
                  <a:pt x="1195" y="208"/>
                </a:cubicBezTo>
                <a:cubicBezTo>
                  <a:pt x="1195" y="93"/>
                  <a:pt x="927" y="0"/>
                  <a:pt x="597" y="0"/>
                </a:cubicBezTo>
              </a:path>
            </a:pathLst>
          </a:custGeom>
          <a:gradFill rotWithShape="1">
            <a:gsLst>
              <a:gs pos="0">
                <a:srgbClr val="587891">
                  <a:lumMod val="50000"/>
                  <a:alpha val="72000"/>
                </a:srgbClr>
              </a:gs>
              <a:gs pos="100000">
                <a:srgbClr val="587891">
                  <a:alpha val="29000"/>
                </a:srgbClr>
              </a:gs>
            </a:gsLst>
            <a:lin ang="5400000" scaled="1"/>
          </a:gradFill>
          <a:ln w="12700">
            <a:noFill/>
            <a:round/>
            <a:headEnd/>
            <a:tailEnd/>
          </a:ln>
          <a:scene3d>
            <a:camera prst="orthographicFront"/>
            <a:lightRig rig="threePt" dir="t"/>
          </a:scene3d>
          <a:sp3d>
            <a:bevelT prst="slope"/>
          </a:sp3d>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endParaRPr>
          </a:p>
        </p:txBody>
      </p:sp>
      <p:sp>
        <p:nvSpPr>
          <p:cNvPr id="40" name="Freeform 27"/>
          <p:cNvSpPr>
            <a:spLocks noEditPoints="1"/>
          </p:cNvSpPr>
          <p:nvPr/>
        </p:nvSpPr>
        <p:spPr bwMode="gray">
          <a:xfrm>
            <a:off x="3829050" y="4243238"/>
            <a:ext cx="1500188" cy="446088"/>
          </a:xfrm>
          <a:custGeom>
            <a:avLst/>
            <a:gdLst>
              <a:gd name="T0" fmla="*/ 2147483647 w 434"/>
              <a:gd name="T1" fmla="*/ 2147483647 h 152"/>
              <a:gd name="T2" fmla="*/ 2147483647 w 434"/>
              <a:gd name="T3" fmla="*/ 2147483647 h 152"/>
              <a:gd name="T4" fmla="*/ 2147483647 w 434"/>
              <a:gd name="T5" fmla="*/ 2147483647 h 152"/>
              <a:gd name="T6" fmla="*/ 2147483647 w 434"/>
              <a:gd name="T7" fmla="*/ 2147483647 h 152"/>
              <a:gd name="T8" fmla="*/ 2147483647 w 434"/>
              <a:gd name="T9" fmla="*/ 2147483647 h 152"/>
              <a:gd name="T10" fmla="*/ 2147483647 w 434"/>
              <a:gd name="T11" fmla="*/ 0 h 152"/>
              <a:gd name="T12" fmla="*/ 0 w 434"/>
              <a:gd name="T13" fmla="*/ 2147483647 h 152"/>
              <a:gd name="T14" fmla="*/ 2147483647 w 434"/>
              <a:gd name="T15" fmla="*/ 2147483647 h 152"/>
              <a:gd name="T16" fmla="*/ 2147483647 w 434"/>
              <a:gd name="T17" fmla="*/ 2147483647 h 152"/>
              <a:gd name="T18" fmla="*/ 2147483647 w 434"/>
              <a:gd name="T19" fmla="*/ 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152"/>
              <a:gd name="T32" fmla="*/ 434 w 434"/>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152">
                <a:moveTo>
                  <a:pt x="217" y="152"/>
                </a:moveTo>
                <a:cubicBezTo>
                  <a:pt x="145" y="152"/>
                  <a:pt x="87" y="131"/>
                  <a:pt x="87" y="106"/>
                </a:cubicBezTo>
                <a:cubicBezTo>
                  <a:pt x="87" y="81"/>
                  <a:pt x="145" y="61"/>
                  <a:pt x="217" y="61"/>
                </a:cubicBezTo>
                <a:cubicBezTo>
                  <a:pt x="289" y="61"/>
                  <a:pt x="348" y="81"/>
                  <a:pt x="348" y="106"/>
                </a:cubicBezTo>
                <a:cubicBezTo>
                  <a:pt x="348" y="131"/>
                  <a:pt x="289" y="152"/>
                  <a:pt x="217" y="152"/>
                </a:cubicBezTo>
                <a:moveTo>
                  <a:pt x="217" y="0"/>
                </a:moveTo>
                <a:cubicBezTo>
                  <a:pt x="97" y="0"/>
                  <a:pt x="0" y="34"/>
                  <a:pt x="0" y="76"/>
                </a:cubicBezTo>
                <a:cubicBezTo>
                  <a:pt x="0" y="118"/>
                  <a:pt x="97" y="152"/>
                  <a:pt x="217" y="152"/>
                </a:cubicBezTo>
                <a:cubicBezTo>
                  <a:pt x="337" y="152"/>
                  <a:pt x="434" y="118"/>
                  <a:pt x="434" y="76"/>
                </a:cubicBezTo>
                <a:cubicBezTo>
                  <a:pt x="434" y="34"/>
                  <a:pt x="337" y="0"/>
                  <a:pt x="217" y="0"/>
                </a:cubicBezTo>
              </a:path>
            </a:pathLst>
          </a:custGeom>
          <a:gradFill rotWithShape="1">
            <a:gsLst>
              <a:gs pos="0">
                <a:srgbClr val="000000">
                  <a:alpha val="39998"/>
                </a:srgbClr>
              </a:gs>
              <a:gs pos="100000">
                <a:srgbClr val="000000"/>
              </a:gs>
            </a:gsLst>
            <a:lin ang="5400000" scaled="1"/>
          </a:gradFill>
          <a:ln w="12700">
            <a:solidFill>
              <a:srgbClr val="58789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1" name="Oval 28"/>
          <p:cNvSpPr>
            <a:spLocks noChangeArrowheads="1"/>
          </p:cNvSpPr>
          <p:nvPr/>
        </p:nvSpPr>
        <p:spPr bwMode="gray">
          <a:xfrm>
            <a:off x="4116388" y="4454376"/>
            <a:ext cx="927100" cy="234950"/>
          </a:xfrm>
          <a:prstGeom prst="ellipse">
            <a:avLst/>
          </a:prstGeom>
          <a:gradFill rotWithShape="1">
            <a:gsLst>
              <a:gs pos="0">
                <a:srgbClr val="000000">
                  <a:alpha val="39998"/>
                </a:srgbClr>
              </a:gs>
              <a:gs pos="100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42" name="Group 109"/>
          <p:cNvGrpSpPr>
            <a:grpSpLocks/>
          </p:cNvGrpSpPr>
          <p:nvPr/>
        </p:nvGrpSpPr>
        <p:grpSpPr bwMode="auto">
          <a:xfrm>
            <a:off x="2652713" y="2504926"/>
            <a:ext cx="3892550" cy="2606675"/>
            <a:chOff x="2652699" y="2563490"/>
            <a:chExt cx="3893130" cy="2606994"/>
          </a:xfrm>
        </p:grpSpPr>
        <p:sp>
          <p:nvSpPr>
            <p:cNvPr id="43" name="Oval 11"/>
            <p:cNvSpPr>
              <a:spLocks noChangeArrowheads="1"/>
            </p:cNvSpPr>
            <p:nvPr/>
          </p:nvSpPr>
          <p:spPr bwMode="auto">
            <a:xfrm>
              <a:off x="2652699" y="4009968"/>
              <a:ext cx="3893130" cy="1160516"/>
            </a:xfrm>
            <a:prstGeom prst="ellipse">
              <a:avLst/>
            </a:prstGeom>
            <a:gradFill rotWithShape="1">
              <a:gsLst>
                <a:gs pos="0">
                  <a:srgbClr val="000000">
                    <a:alpha val="75000"/>
                  </a:srgbClr>
                </a:gs>
                <a:gs pos="100000">
                  <a:srgbClr val="000000">
                    <a:alpha val="0"/>
                  </a:srgbClr>
                </a:gs>
              </a:gsLst>
              <a:path path="shape">
                <a:fillToRect l="50000" t="50000" r="50000" b="50000"/>
              </a:path>
            </a:gradFill>
            <a:ln w="9525">
              <a:noFill/>
              <a:round/>
              <a:headEnd/>
              <a:tailEnd/>
            </a:ln>
          </p:spPr>
          <p:txBody>
            <a:bodyPr wrap="none" anchor="ctr"/>
            <a:lstStyle/>
            <a:p>
              <a:pPr>
                <a:lnSpc>
                  <a:spcPct val="90000"/>
                </a:lnSpc>
              </a:pPr>
              <a:endParaRPr lang="en-GB">
                <a:latin typeface="Calibri" pitchFamily="34" charset="0"/>
              </a:endParaRPr>
            </a:p>
          </p:txBody>
        </p:sp>
        <p:pic>
          <p:nvPicPr>
            <p:cNvPr id="44" name="Picture 3" descr="D:\Avaya\Presentations 12-09\Templates\Icon_FS.png"/>
            <p:cNvPicPr>
              <a:picLocks noChangeAspect="1" noChangeArrowheads="1"/>
            </p:cNvPicPr>
            <p:nvPr/>
          </p:nvPicPr>
          <p:blipFill>
            <a:blip r:embed="rId3" cstate="print"/>
            <a:srcRect/>
            <a:stretch>
              <a:fillRect/>
            </a:stretch>
          </p:blipFill>
          <p:spPr bwMode="auto">
            <a:xfrm>
              <a:off x="3585656" y="2563490"/>
              <a:ext cx="2027216" cy="2027214"/>
            </a:xfrm>
            <a:prstGeom prst="rect">
              <a:avLst/>
            </a:prstGeom>
            <a:ln>
              <a:noFill/>
            </a:ln>
            <a:effectLst>
              <a:outerShdw blurRad="190500" algn="tl" rotWithShape="0">
                <a:srgbClr val="000000">
                  <a:alpha val="70000"/>
                </a:srgbClr>
              </a:outerShdw>
            </a:effectLst>
          </p:spPr>
        </p:pic>
      </p:grpSp>
      <p:pic>
        <p:nvPicPr>
          <p:cNvPr id="45" name="Picture 2" descr="C:\Documents and Settings\rgould\Desktop\3.png"/>
          <p:cNvPicPr>
            <a:picLocks noChangeAspect="1" noChangeArrowheads="1"/>
          </p:cNvPicPr>
          <p:nvPr/>
        </p:nvPicPr>
        <p:blipFill>
          <a:blip r:embed="rId4" cstate="print"/>
          <a:srcRect b="13520"/>
          <a:stretch>
            <a:fillRect/>
          </a:stretch>
        </p:blipFill>
        <p:spPr bwMode="auto">
          <a:xfrm>
            <a:off x="7940677" y="3652434"/>
            <a:ext cx="797518" cy="928694"/>
          </a:xfrm>
          <a:prstGeom prst="rect">
            <a:avLst/>
          </a:prstGeom>
          <a:noFill/>
          <a:effectLst>
            <a:glow rad="63500">
              <a:srgbClr val="FFFFFF">
                <a:satMod val="175000"/>
                <a:alpha val="40000"/>
              </a:srgbClr>
            </a:glow>
            <a:reflection blurRad="6350" stA="52000" endA="300" endPos="35000" dir="5400000" sy="-100000" algn="bl" rotWithShape="0"/>
          </a:effectLst>
        </p:spPr>
      </p:pic>
      <p:pic>
        <p:nvPicPr>
          <p:cNvPr id="46" name="Picture 3" descr="C:\Documents and Settings\rgould\Desktop\1.png"/>
          <p:cNvPicPr>
            <a:picLocks noChangeAspect="1" noChangeArrowheads="1"/>
          </p:cNvPicPr>
          <p:nvPr/>
        </p:nvPicPr>
        <p:blipFill>
          <a:blip r:embed="rId5" cstate="email"/>
          <a:srcRect/>
          <a:stretch>
            <a:fillRect/>
          </a:stretch>
        </p:blipFill>
        <p:spPr bwMode="auto">
          <a:xfrm>
            <a:off x="245479" y="3652434"/>
            <a:ext cx="1950257" cy="928694"/>
          </a:xfrm>
          <a:prstGeom prst="rect">
            <a:avLst/>
          </a:prstGeom>
          <a:noFill/>
          <a:effectLst>
            <a:glow rad="63500">
              <a:srgbClr val="FFFFFF">
                <a:satMod val="175000"/>
                <a:alpha val="40000"/>
              </a:srgbClr>
            </a:glow>
            <a:reflection blurRad="6350" stA="52000" endA="300" endPos="35000" dir="5400000" sy="-100000" algn="bl" rotWithShape="0"/>
          </a:effectLst>
        </p:spPr>
      </p:pic>
      <p:sp>
        <p:nvSpPr>
          <p:cNvPr id="47" name="TextBox 46"/>
          <p:cNvSpPr txBox="1">
            <a:spLocks noChangeArrowheads="1"/>
          </p:cNvSpPr>
          <p:nvPr/>
        </p:nvSpPr>
        <p:spPr bwMode="auto">
          <a:xfrm>
            <a:off x="7532688" y="2942208"/>
            <a:ext cx="1466850" cy="558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Branch</a:t>
            </a:r>
            <a:br>
              <a:rPr kumimoji="0" lang="en-US" sz="1800" b="0" i="0" u="none" strike="noStrike" kern="0" cap="none" spc="0" normalizeH="0" baseline="0" noProof="0" dirty="0" smtClean="0">
                <a:ln>
                  <a:noFill/>
                </a:ln>
                <a:solidFill>
                  <a:srgbClr val="000000"/>
                </a:solidFill>
                <a:effectLst/>
                <a:uLnTx/>
                <a:uFillTx/>
              </a:rPr>
            </a:br>
            <a:r>
              <a:rPr kumimoji="0" lang="en-US" sz="1800" b="0" i="0" u="none" strike="noStrike" kern="0" cap="none" spc="0" normalizeH="0" baseline="0" noProof="0" dirty="0" smtClean="0">
                <a:ln>
                  <a:noFill/>
                </a:ln>
                <a:solidFill>
                  <a:srgbClr val="000000"/>
                </a:solidFill>
                <a:effectLst/>
                <a:uLnTx/>
                <a:uFillTx/>
              </a:rPr>
              <a:t>&amp; Remote</a:t>
            </a:r>
          </a:p>
        </p:txBody>
      </p:sp>
      <p:sp>
        <p:nvSpPr>
          <p:cNvPr id="48" name="TextBox 47"/>
          <p:cNvSpPr txBox="1">
            <a:spLocks noChangeArrowheads="1"/>
          </p:cNvSpPr>
          <p:nvPr/>
        </p:nvSpPr>
        <p:spPr bwMode="auto">
          <a:xfrm>
            <a:off x="265534" y="2942208"/>
            <a:ext cx="1354138" cy="558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Enterprise Campus</a:t>
            </a:r>
          </a:p>
        </p:txBody>
      </p:sp>
      <p:pic>
        <p:nvPicPr>
          <p:cNvPr id="49" name="Picture 38"/>
          <p:cNvPicPr>
            <a:picLocks noChangeAspect="1" noChangeArrowheads="1"/>
          </p:cNvPicPr>
          <p:nvPr/>
        </p:nvPicPr>
        <p:blipFill>
          <a:blip r:embed="rId6" cstate="print">
            <a:lum bright="-10000" contrast="-40000"/>
          </a:blip>
          <a:srcRect/>
          <a:stretch>
            <a:fillRect/>
          </a:stretch>
        </p:blipFill>
        <p:spPr bwMode="auto">
          <a:xfrm>
            <a:off x="3744428" y="5342108"/>
            <a:ext cx="1655144" cy="579788"/>
          </a:xfrm>
          <a:prstGeom prst="rect">
            <a:avLst/>
          </a:prstGeom>
          <a:noFill/>
          <a:ln w="9525">
            <a:noFill/>
            <a:miter lim="800000"/>
            <a:headEnd/>
            <a:tailEnd/>
          </a:ln>
          <a:effectLst>
            <a:glow rad="63500">
              <a:srgbClr val="FFFFFF">
                <a:satMod val="175000"/>
                <a:alpha val="40000"/>
              </a:srgbClr>
            </a:glow>
            <a:reflection blurRad="6350" stA="52000" endA="300" endPos="35000" dir="5400000" sy="-100000" algn="bl" rotWithShape="0"/>
          </a:effectLst>
        </p:spPr>
      </p:pic>
      <p:sp>
        <p:nvSpPr>
          <p:cNvPr id="50" name="TextBox 49"/>
          <p:cNvSpPr txBox="1">
            <a:spLocks noChangeArrowheads="1"/>
          </p:cNvSpPr>
          <p:nvPr/>
        </p:nvSpPr>
        <p:spPr bwMode="auto">
          <a:xfrm>
            <a:off x="3085381" y="6054303"/>
            <a:ext cx="2998787" cy="32702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Data Centers</a:t>
            </a:r>
          </a:p>
        </p:txBody>
      </p:sp>
      <p:sp>
        <p:nvSpPr>
          <p:cNvPr id="26" name="Title 1"/>
          <p:cNvSpPr txBox="1">
            <a:spLocks/>
          </p:cNvSpPr>
          <p:nvPr/>
        </p:nvSpPr>
        <p:spPr>
          <a:xfrm>
            <a:off x="457200" y="434715"/>
            <a:ext cx="8229600" cy="833698"/>
          </a:xfrm>
          <a:prstGeom prst="rect">
            <a:avLst/>
          </a:prstGeom>
        </p:spPr>
        <p:txBody>
          <a:bodyPr vert="horz" lIns="91440" tIns="45720" rIns="91440" bIns="45720" rtlCol="0" anchor="b">
            <a:noAutofit/>
          </a:bodyPr>
          <a:lstStyle/>
          <a:p>
            <a:pPr lvl="0">
              <a:lnSpc>
                <a:spcPct val="90000"/>
              </a:lnSpc>
              <a:spcBef>
                <a:spcPct val="0"/>
              </a:spcBef>
            </a:pPr>
            <a:r>
              <a:rPr lang="en-US" sz="2800" kern="0" dirty="0" smtClean="0">
                <a:solidFill>
                  <a:srgbClr val="323232"/>
                </a:solidFill>
              </a:rPr>
              <a:t>The Markets We Serve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7" name="Text Placeholder 5"/>
          <p:cNvSpPr txBox="1">
            <a:spLocks/>
          </p:cNvSpPr>
          <p:nvPr/>
        </p:nvSpPr>
        <p:spPr>
          <a:xfrm>
            <a:off x="457200" y="1268413"/>
            <a:ext cx="8229600" cy="484187"/>
          </a:xfrm>
          <a:prstGeom prst="rect">
            <a:avLst/>
          </a:prstGeom>
        </p:spPr>
        <p:txBody>
          <a:bodyPr vert="horz" lIns="91440" tIns="45720" rIns="91440" bIns="45720" rtlCol="0">
            <a:noAutofit/>
          </a:bodyPr>
          <a:lstStyle/>
          <a:p>
            <a:pPr lvl="0" fontAlgn="base">
              <a:lnSpc>
                <a:spcPct val="100000"/>
              </a:lnSpc>
              <a:spcBef>
                <a:spcPct val="0"/>
              </a:spcBef>
              <a:spcAft>
                <a:spcPct val="0"/>
              </a:spcAft>
              <a:buClrTx/>
            </a:pPr>
            <a:r>
              <a:rPr lang="en-GB" sz="2400" dirty="0" smtClean="0">
                <a:solidFill>
                  <a:srgbClr val="CC0000"/>
                </a:solidFill>
                <a:latin typeface="Arial" charset="0"/>
              </a:rPr>
              <a:t>Continuing aggressive investment in the Portfolio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1000"/>
                                        <p:tgtEl>
                                          <p:spTgt spid="30"/>
                                        </p:tgtEl>
                                      </p:cBhvr>
                                    </p:animEffect>
                                  </p:childTnLst>
                                </p:cTn>
                              </p:par>
                              <p:par>
                                <p:cTn id="21" presetID="22" presetClass="entr" presetSubtype="4"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1000"/>
                                        <p:tgtEl>
                                          <p:spTgt spid="31"/>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1000"/>
                                        <p:tgtEl>
                                          <p:spTgt spid="32"/>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1000"/>
                                        <p:tgtEl>
                                          <p:spTgt spid="33"/>
                                        </p:tgtEl>
                                      </p:cBhvr>
                                    </p:animEffect>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80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8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50">
                                            <p:txEl>
                                              <p:pRg st="0" end="0"/>
                                            </p:txEl>
                                          </p:spTgt>
                                        </p:tgtEl>
                                        <p:attrNameLst>
                                          <p:attrName>style.visibility</p:attrName>
                                        </p:attrNameLst>
                                      </p:cBhvr>
                                      <p:to>
                                        <p:strVal val="visible"/>
                                      </p:to>
                                    </p:set>
                                    <p:animEffect transition="in" filter="fade">
                                      <p:cBhvr>
                                        <p:cTn id="49" dur="500"/>
                                        <p:tgtEl>
                                          <p:spTgt spid="50">
                                            <p:txEl>
                                              <p:pRg st="0" end="0"/>
                                            </p:txEl>
                                          </p:spTgt>
                                        </p:tgtEl>
                                      </p:cBhvr>
                                    </p:animEffect>
                                  </p:childTnLst>
                                </p:cTn>
                              </p:par>
                              <p:par>
                                <p:cTn id="50" presetID="42"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41" grpId="0" animBg="1"/>
      <p:bldP spid="47" grpId="0"/>
      <p:bldP spid="48" grpId="0"/>
      <p:bldP spid="5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650" y="2130552"/>
            <a:ext cx="6367462" cy="1097280"/>
          </a:xfrm>
        </p:spPr>
        <p:txBody>
          <a:bodyPr/>
          <a:lstStyle/>
          <a:p>
            <a:pPr algn="l"/>
            <a:r>
              <a:rPr lang="en-US" dirty="0" smtClean="0"/>
              <a:t>Avaya</a:t>
            </a:r>
            <a:br>
              <a:rPr lang="en-US" dirty="0" smtClean="0"/>
            </a:br>
            <a:r>
              <a:rPr lang="en-US" dirty="0" smtClean="0"/>
              <a:t>Virtual Enterprise Network Architecture</a:t>
            </a:r>
            <a:endParaRPr lang="en-US" dirty="0"/>
          </a:p>
        </p:txBody>
      </p:sp>
      <p:sp>
        <p:nvSpPr>
          <p:cNvPr id="5" name="Text Placeholder 4"/>
          <p:cNvSpPr>
            <a:spLocks noGrp="1"/>
          </p:cNvSpPr>
          <p:nvPr>
            <p:ph type="body" idx="1"/>
          </p:nvPr>
        </p:nvSpPr>
        <p:spPr>
          <a:xfrm>
            <a:off x="755650" y="3300984"/>
            <a:ext cx="6367462" cy="1130300"/>
          </a:xfrm>
        </p:spPr>
        <p:txBody>
          <a:bodyPr/>
          <a:lstStyle/>
          <a:p>
            <a:pPr algn="l"/>
            <a:r>
              <a:rPr lang="en-US" dirty="0" smtClean="0"/>
              <a:t>Delivering Valuable Differentiation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56032" y="5285232"/>
            <a:ext cx="1618488" cy="914400"/>
            <a:chOff x="683568" y="1628800"/>
            <a:chExt cx="7776864" cy="3168352"/>
          </a:xfrm>
        </p:grpSpPr>
        <p:pic>
          <p:nvPicPr>
            <p:cNvPr id="42" name="Picture 4" descr="C:\DOCUME~1\turnerr\LOCALS~1\Temp\SNAGHTMLf824a8.PNG"/>
            <p:cNvPicPr>
              <a:picLocks noChangeAspect="1" noChangeArrowheads="1"/>
            </p:cNvPicPr>
            <p:nvPr/>
          </p:nvPicPr>
          <p:blipFill>
            <a:blip r:embed="rId7" cstate="print"/>
            <a:srcRect l="2751" t="5167" r="2751" b="5174"/>
            <a:stretch>
              <a:fillRect/>
            </a:stretch>
          </p:blipFill>
          <p:spPr bwMode="auto">
            <a:xfrm>
              <a:off x="683568" y="1628800"/>
              <a:ext cx="7776864" cy="3168352"/>
            </a:xfrm>
            <a:prstGeom prst="rect">
              <a:avLst/>
            </a:prstGeom>
            <a:noFill/>
          </p:spPr>
        </p:pic>
        <p:pic>
          <p:nvPicPr>
            <p:cNvPr id="43" name="Picture 2" descr="C:\Documents and Settings\Fabio\Desktop\avaya\Avaya N+I\200544895-001.png"/>
            <p:cNvPicPr>
              <a:picLocks noChangeAspect="1" noChangeArrowheads="1"/>
            </p:cNvPicPr>
            <p:nvPr/>
          </p:nvPicPr>
          <p:blipFill>
            <a:blip r:embed="rId8" cstate="print"/>
            <a:stretch>
              <a:fillRect/>
            </a:stretch>
          </p:blipFill>
          <p:spPr bwMode="auto">
            <a:xfrm>
              <a:off x="971600" y="1741134"/>
              <a:ext cx="7200800" cy="2879600"/>
            </a:xfrm>
            <a:prstGeom prst="rect">
              <a:avLst/>
            </a:prstGeom>
            <a:noFill/>
            <a:ln w="9525">
              <a:noFill/>
              <a:miter lim="800000"/>
              <a:headEnd/>
              <a:tailEnd/>
            </a:ln>
          </p:spPr>
        </p:pic>
      </p:grpSp>
      <p:sp>
        <p:nvSpPr>
          <p:cNvPr id="128" name="TextBox 127"/>
          <p:cNvSpPr txBox="1"/>
          <p:nvPr/>
        </p:nvSpPr>
        <p:spPr>
          <a:xfrm>
            <a:off x="512064" y="5495544"/>
            <a:ext cx="1104123" cy="523220"/>
          </a:xfrm>
          <a:prstGeom prst="rect">
            <a:avLst/>
          </a:prstGeom>
          <a:noFill/>
        </p:spPr>
        <p:txBody>
          <a:bodyPr wrap="square" rtlCol="0">
            <a:spAutoFit/>
          </a:bodyPr>
          <a:lstStyle/>
          <a:p>
            <a:pPr algn="ctr">
              <a:defRPr/>
            </a:pPr>
            <a:r>
              <a:rPr lang="en-GB" sz="1400" b="1" kern="0" dirty="0" smtClean="0">
                <a:solidFill>
                  <a:srgbClr val="610206"/>
                </a:solidFill>
              </a:rPr>
              <a:t>Virtualized</a:t>
            </a:r>
          </a:p>
          <a:p>
            <a:pPr algn="ctr">
              <a:defRPr/>
            </a:pPr>
            <a:r>
              <a:rPr lang="en-GB" sz="1400" b="1" kern="0" dirty="0" smtClean="0">
                <a:solidFill>
                  <a:srgbClr val="610206"/>
                </a:solidFill>
              </a:rPr>
              <a:t>Services</a:t>
            </a:r>
            <a:endParaRPr lang="en-GB" sz="1400" b="1" kern="0" dirty="0">
              <a:solidFill>
                <a:srgbClr val="610206"/>
              </a:solidFill>
            </a:endParaRPr>
          </a:p>
        </p:txBody>
      </p:sp>
      <p:sp>
        <p:nvSpPr>
          <p:cNvPr id="5123" name="Rectangle 10"/>
          <p:cNvSpPr>
            <a:spLocks noGrp="1" noChangeArrowheads="1"/>
          </p:cNvSpPr>
          <p:nvPr>
            <p:ph type="title"/>
          </p:nvPr>
        </p:nvSpPr>
        <p:spPr/>
        <p:txBody>
          <a:bodyPr/>
          <a:lstStyle/>
          <a:p>
            <a:r>
              <a:rPr lang="en-GB" sz="2800" dirty="0" smtClean="0"/>
              <a:t>Avaya’s Vision for the Enterprise</a:t>
            </a:r>
          </a:p>
        </p:txBody>
      </p:sp>
      <p:sp>
        <p:nvSpPr>
          <p:cNvPr id="88" name="Rectangle 835"/>
          <p:cNvSpPr>
            <a:spLocks noChangeArrowheads="1"/>
          </p:cNvSpPr>
          <p:nvPr/>
        </p:nvSpPr>
        <p:spPr bwMode="auto">
          <a:xfrm flipH="1">
            <a:off x="4592638" y="1268761"/>
            <a:ext cx="4551362" cy="5589240"/>
          </a:xfrm>
          <a:prstGeom prst="rect">
            <a:avLst/>
          </a:prstGeom>
          <a:gradFill flip="none" rotWithShape="1">
            <a:gsLst>
              <a:gs pos="5000">
                <a:srgbClr val="FFFFFF">
                  <a:lumMod val="95000"/>
                  <a:shade val="30000"/>
                  <a:satMod val="115000"/>
                </a:srgbClr>
              </a:gs>
              <a:gs pos="77000">
                <a:srgbClr val="FFFFFF">
                  <a:lumMod val="95000"/>
                  <a:shade val="67500"/>
                  <a:satMod val="115000"/>
                </a:srgbClr>
              </a:gs>
              <a:gs pos="100000">
                <a:srgbClr val="FFFFFF">
                  <a:lumMod val="95000"/>
                  <a:shade val="100000"/>
                  <a:satMod val="115000"/>
                </a:srgbClr>
              </a:gs>
            </a:gsLst>
            <a:lin ang="10800000" scaled="1"/>
            <a:tileRect/>
          </a:gradFill>
          <a:ln w="9525" algn="ctr">
            <a:noFill/>
            <a:miter lim="800000"/>
            <a:headEnd/>
            <a:tailEnd/>
          </a:ln>
          <a:effectLst/>
        </p:spPr>
        <p:txBody>
          <a:bodyPr lIns="0" tIns="0" rIns="0" bIns="0"/>
          <a:lstStyle/>
          <a:p>
            <a:pPr>
              <a:lnSpc>
                <a:spcPct val="90000"/>
              </a:lnSpc>
              <a:defRPr/>
            </a:pPr>
            <a:endParaRPr lang="en-US" kern="0" dirty="0">
              <a:solidFill>
                <a:sysClr val="windowText" lastClr="000000"/>
              </a:solidFill>
            </a:endParaRPr>
          </a:p>
        </p:txBody>
      </p:sp>
      <p:cxnSp>
        <p:nvCxnSpPr>
          <p:cNvPr id="89" name="Straight Connector 7"/>
          <p:cNvCxnSpPr>
            <a:cxnSpLocks noChangeShapeType="1"/>
          </p:cNvCxnSpPr>
          <p:nvPr/>
        </p:nvCxnSpPr>
        <p:spPr bwMode="auto">
          <a:xfrm rot="10800000">
            <a:off x="4583113" y="1779190"/>
            <a:ext cx="1349375" cy="0"/>
          </a:xfrm>
          <a:prstGeom prst="line">
            <a:avLst/>
          </a:prstGeom>
          <a:noFill/>
          <a:ln w="28575" algn="ctr">
            <a:solidFill>
              <a:srgbClr val="FFFFFF"/>
            </a:solidFill>
            <a:round/>
            <a:headEnd/>
            <a:tailEnd/>
          </a:ln>
        </p:spPr>
      </p:cxnSp>
      <p:cxnSp>
        <p:nvCxnSpPr>
          <p:cNvPr id="90" name="Straight Connector 8"/>
          <p:cNvCxnSpPr>
            <a:cxnSpLocks noChangeShapeType="1"/>
          </p:cNvCxnSpPr>
          <p:nvPr/>
        </p:nvCxnSpPr>
        <p:spPr bwMode="auto">
          <a:xfrm rot="10800000">
            <a:off x="4583113" y="2988244"/>
            <a:ext cx="2246312" cy="0"/>
          </a:xfrm>
          <a:prstGeom prst="line">
            <a:avLst/>
          </a:prstGeom>
          <a:noFill/>
          <a:ln w="28575" algn="ctr">
            <a:solidFill>
              <a:srgbClr val="FFFFFF"/>
            </a:solidFill>
            <a:round/>
            <a:headEnd/>
            <a:tailEnd/>
          </a:ln>
        </p:spPr>
      </p:cxnSp>
      <p:cxnSp>
        <p:nvCxnSpPr>
          <p:cNvPr id="91" name="Straight Connector 9"/>
          <p:cNvCxnSpPr>
            <a:cxnSpLocks noChangeShapeType="1"/>
          </p:cNvCxnSpPr>
          <p:nvPr/>
        </p:nvCxnSpPr>
        <p:spPr bwMode="auto">
          <a:xfrm rot="10800000">
            <a:off x="4583113" y="4249550"/>
            <a:ext cx="1349375" cy="0"/>
          </a:xfrm>
          <a:prstGeom prst="line">
            <a:avLst/>
          </a:prstGeom>
          <a:noFill/>
          <a:ln w="28575" algn="ctr">
            <a:solidFill>
              <a:srgbClr val="FFFFFF"/>
            </a:solidFill>
            <a:round/>
            <a:headEnd/>
            <a:tailEnd/>
          </a:ln>
        </p:spPr>
      </p:cxnSp>
      <p:cxnSp>
        <p:nvCxnSpPr>
          <p:cNvPr id="92" name="Straight Connector 10"/>
          <p:cNvCxnSpPr>
            <a:cxnSpLocks noChangeShapeType="1"/>
          </p:cNvCxnSpPr>
          <p:nvPr/>
        </p:nvCxnSpPr>
        <p:spPr bwMode="auto">
          <a:xfrm rot="10800000">
            <a:off x="1943100" y="1778470"/>
            <a:ext cx="2640013" cy="0"/>
          </a:xfrm>
          <a:prstGeom prst="line">
            <a:avLst/>
          </a:prstGeom>
          <a:noFill/>
          <a:ln w="28575" algn="ctr">
            <a:solidFill>
              <a:srgbClr val="646464"/>
            </a:solidFill>
            <a:round/>
            <a:headEnd/>
            <a:tailEnd/>
          </a:ln>
        </p:spPr>
      </p:cxnSp>
      <p:cxnSp>
        <p:nvCxnSpPr>
          <p:cNvPr id="93" name="Straight Connector 11"/>
          <p:cNvCxnSpPr>
            <a:cxnSpLocks noChangeShapeType="1"/>
          </p:cNvCxnSpPr>
          <p:nvPr/>
        </p:nvCxnSpPr>
        <p:spPr bwMode="auto">
          <a:xfrm rot="10800000">
            <a:off x="1952625" y="2987303"/>
            <a:ext cx="2630488" cy="0"/>
          </a:xfrm>
          <a:prstGeom prst="line">
            <a:avLst/>
          </a:prstGeom>
          <a:noFill/>
          <a:ln w="28575" algn="ctr">
            <a:solidFill>
              <a:srgbClr val="646464"/>
            </a:solidFill>
            <a:round/>
            <a:headEnd/>
            <a:tailEnd/>
          </a:ln>
        </p:spPr>
      </p:cxnSp>
      <p:cxnSp>
        <p:nvCxnSpPr>
          <p:cNvPr id="94" name="Straight Connector 12"/>
          <p:cNvCxnSpPr>
            <a:cxnSpLocks noChangeShapeType="1"/>
          </p:cNvCxnSpPr>
          <p:nvPr/>
        </p:nvCxnSpPr>
        <p:spPr bwMode="auto">
          <a:xfrm rot="10800000">
            <a:off x="1933575" y="4251126"/>
            <a:ext cx="2649538" cy="0"/>
          </a:xfrm>
          <a:prstGeom prst="line">
            <a:avLst/>
          </a:prstGeom>
          <a:noFill/>
          <a:ln w="28575" algn="ctr">
            <a:solidFill>
              <a:srgbClr val="646464"/>
            </a:solidFill>
            <a:round/>
            <a:headEnd/>
            <a:tailEnd/>
          </a:ln>
        </p:spPr>
      </p:cxnSp>
      <p:sp>
        <p:nvSpPr>
          <p:cNvPr id="95" name="Rectangle 94"/>
          <p:cNvSpPr/>
          <p:nvPr/>
        </p:nvSpPr>
        <p:spPr bwMode="auto">
          <a:xfrm rot="16200000">
            <a:off x="1850183" y="3992165"/>
            <a:ext cx="5589241" cy="142430"/>
          </a:xfrm>
          <a:prstGeom prst="rect">
            <a:avLst/>
          </a:prstGeom>
          <a:gradFill>
            <a:gsLst>
              <a:gs pos="0">
                <a:srgbClr val="323232">
                  <a:alpha val="35000"/>
                </a:srgbClr>
              </a:gs>
              <a:gs pos="56000">
                <a:srgbClr val="323232">
                  <a:alpha val="0"/>
                </a:srgbClr>
              </a:gs>
            </a:gsLst>
            <a:lin ang="5400000" scaled="0"/>
          </a:gradFill>
          <a:ln w="9525" cap="flat" cmpd="sng" algn="ctr">
            <a:noFill/>
            <a:prstDash val="solid"/>
            <a:round/>
            <a:headEnd type="none" w="med" len="med"/>
            <a:tailEnd type="none" w="med" len="med"/>
          </a:ln>
          <a:effectLst/>
        </p:spPr>
        <p:txBody>
          <a:bodyPr lIns="0" tIns="0" rIns="0" bIns="0"/>
          <a:lstStyle/>
          <a:p>
            <a:pPr>
              <a:lnSpc>
                <a:spcPct val="90000"/>
              </a:lnSpc>
              <a:defRPr/>
            </a:pPr>
            <a:endParaRPr lang="en-US" kern="0" dirty="0">
              <a:solidFill>
                <a:sysClr val="windowText" lastClr="000000"/>
              </a:solidFill>
            </a:endParaRPr>
          </a:p>
        </p:txBody>
      </p:sp>
      <p:sp>
        <p:nvSpPr>
          <p:cNvPr id="96" name="Rectangle 14"/>
          <p:cNvSpPr>
            <a:spLocks noChangeArrowheads="1"/>
          </p:cNvSpPr>
          <p:nvPr/>
        </p:nvSpPr>
        <p:spPr bwMode="auto">
          <a:xfrm>
            <a:off x="1907705" y="2996952"/>
            <a:ext cx="2664296" cy="535531"/>
          </a:xfrm>
          <a:prstGeom prst="rect">
            <a:avLst/>
          </a:prstGeom>
          <a:noFill/>
          <a:ln w="9525">
            <a:noFill/>
            <a:miter lim="800000"/>
            <a:headEnd/>
            <a:tailEnd/>
          </a:ln>
        </p:spPr>
        <p:txBody>
          <a:bodyPr wrap="square" lIns="72000" rIns="72000">
            <a:spAutoFit/>
          </a:bodyPr>
          <a:lstStyle/>
          <a:p>
            <a:pPr>
              <a:lnSpc>
                <a:spcPct val="90000"/>
              </a:lnSpc>
              <a:defRPr/>
            </a:pPr>
            <a:r>
              <a:rPr lang="en-US" sz="1600" kern="0" dirty="0" smtClean="0">
                <a:solidFill>
                  <a:srgbClr val="CC0000"/>
                </a:solidFill>
              </a:rPr>
              <a:t>Offer </a:t>
            </a:r>
            <a:r>
              <a:rPr lang="en-US" sz="1600" kern="0" dirty="0">
                <a:solidFill>
                  <a:srgbClr val="CC0000"/>
                </a:solidFill>
              </a:rPr>
              <a:t>compelling applications in growth areas</a:t>
            </a:r>
          </a:p>
        </p:txBody>
      </p:sp>
      <p:sp>
        <p:nvSpPr>
          <p:cNvPr id="97" name="Rectangle 15"/>
          <p:cNvSpPr>
            <a:spLocks noChangeArrowheads="1"/>
          </p:cNvSpPr>
          <p:nvPr/>
        </p:nvSpPr>
        <p:spPr bwMode="auto">
          <a:xfrm>
            <a:off x="1908175" y="1772816"/>
            <a:ext cx="2663825" cy="536575"/>
          </a:xfrm>
          <a:prstGeom prst="rect">
            <a:avLst/>
          </a:prstGeom>
          <a:noFill/>
          <a:ln w="9525">
            <a:noFill/>
            <a:miter lim="800000"/>
            <a:headEnd/>
            <a:tailEnd/>
          </a:ln>
        </p:spPr>
        <p:txBody>
          <a:bodyPr wrap="square" lIns="72000" rIns="72000">
            <a:spAutoFit/>
          </a:bodyPr>
          <a:lstStyle/>
          <a:p>
            <a:pPr>
              <a:lnSpc>
                <a:spcPct val="90000"/>
              </a:lnSpc>
              <a:defRPr/>
            </a:pPr>
            <a:r>
              <a:rPr lang="en-US" sz="1600" kern="0" dirty="0">
                <a:solidFill>
                  <a:srgbClr val="CC0000"/>
                </a:solidFill>
              </a:rPr>
              <a:t>Deliver breakthrough experience</a:t>
            </a:r>
          </a:p>
        </p:txBody>
      </p:sp>
      <p:sp>
        <p:nvSpPr>
          <p:cNvPr id="98" name="Rectangle 16"/>
          <p:cNvSpPr>
            <a:spLocks noChangeArrowheads="1"/>
          </p:cNvSpPr>
          <p:nvPr/>
        </p:nvSpPr>
        <p:spPr bwMode="auto">
          <a:xfrm>
            <a:off x="1908176" y="4261621"/>
            <a:ext cx="2663824" cy="535531"/>
          </a:xfrm>
          <a:prstGeom prst="rect">
            <a:avLst/>
          </a:prstGeom>
          <a:noFill/>
          <a:ln w="9525">
            <a:noFill/>
            <a:miter lim="800000"/>
            <a:headEnd/>
            <a:tailEnd/>
          </a:ln>
        </p:spPr>
        <p:txBody>
          <a:bodyPr wrap="square" lIns="72000" rIns="72000">
            <a:spAutoFit/>
          </a:bodyPr>
          <a:lstStyle/>
          <a:p>
            <a:pPr>
              <a:lnSpc>
                <a:spcPct val="90000"/>
              </a:lnSpc>
              <a:defRPr/>
            </a:pPr>
            <a:r>
              <a:rPr lang="en-US" sz="1600" kern="0" dirty="0">
                <a:solidFill>
                  <a:srgbClr val="CC0000"/>
                </a:solidFill>
              </a:rPr>
              <a:t>Upgrade </a:t>
            </a:r>
            <a:r>
              <a:rPr lang="en-US" sz="1600" kern="0" dirty="0" smtClean="0">
                <a:solidFill>
                  <a:srgbClr val="CC0000"/>
                </a:solidFill>
              </a:rPr>
              <a:t>to </a:t>
            </a:r>
            <a:r>
              <a:rPr lang="en-US" sz="1600" kern="0" dirty="0">
                <a:solidFill>
                  <a:srgbClr val="CC0000"/>
                </a:solidFill>
              </a:rPr>
              <a:t>session based environment</a:t>
            </a:r>
          </a:p>
        </p:txBody>
      </p:sp>
      <p:pic>
        <p:nvPicPr>
          <p:cNvPr id="99" name="Group 175"/>
          <p:cNvPicPr>
            <a:picLocks noChangeArrowheads="1"/>
          </p:cNvPicPr>
          <p:nvPr/>
        </p:nvPicPr>
        <p:blipFill>
          <a:blip r:embed="rId9" cstate="screen"/>
          <a:srcRect/>
          <a:stretch>
            <a:fillRect/>
          </a:stretch>
        </p:blipFill>
        <p:spPr bwMode="auto">
          <a:xfrm>
            <a:off x="467544" y="4185592"/>
            <a:ext cx="1234480" cy="899592"/>
          </a:xfrm>
          <a:prstGeom prst="rect">
            <a:avLst/>
          </a:prstGeom>
          <a:noFill/>
          <a:ln w="9525">
            <a:noFill/>
            <a:miter lim="800000"/>
            <a:headEnd/>
            <a:tailEnd/>
          </a:ln>
        </p:spPr>
      </p:pic>
      <p:sp>
        <p:nvSpPr>
          <p:cNvPr id="103" name="Freeform 21"/>
          <p:cNvSpPr>
            <a:spLocks noEditPoints="1"/>
          </p:cNvSpPr>
          <p:nvPr>
            <p:custDataLst>
              <p:tags r:id="rId1"/>
            </p:custDataLst>
          </p:nvPr>
        </p:nvSpPr>
        <p:spPr bwMode="auto">
          <a:xfrm rot="20913836">
            <a:off x="6596222" y="2594585"/>
            <a:ext cx="1463040" cy="1463040"/>
          </a:xfrm>
          <a:custGeom>
            <a:avLst/>
            <a:gdLst/>
            <a:ahLst/>
            <a:cxnLst>
              <a:cxn ang="0">
                <a:pos x="2336" y="1331"/>
              </a:cxn>
              <a:cxn ang="0">
                <a:pos x="2197" y="1168"/>
              </a:cxn>
              <a:cxn ang="0">
                <a:pos x="2336" y="1005"/>
              </a:cxn>
              <a:cxn ang="0">
                <a:pos x="2136" y="818"/>
              </a:cxn>
              <a:cxn ang="0">
                <a:pos x="2184" y="570"/>
              </a:cxn>
              <a:cxn ang="0">
                <a:pos x="1928" y="474"/>
              </a:cxn>
              <a:cxn ang="0">
                <a:pos x="1878" y="227"/>
              </a:cxn>
              <a:cxn ang="0">
                <a:pos x="1605" y="236"/>
              </a:cxn>
              <a:cxn ang="0">
                <a:pos x="1464" y="26"/>
              </a:cxn>
              <a:cxn ang="0">
                <a:pos x="1215" y="140"/>
              </a:cxn>
              <a:cxn ang="0">
                <a:pos x="1121" y="140"/>
              </a:cxn>
              <a:cxn ang="0">
                <a:pos x="872" y="26"/>
              </a:cxn>
              <a:cxn ang="0">
                <a:pos x="731" y="236"/>
              </a:cxn>
              <a:cxn ang="0">
                <a:pos x="458" y="227"/>
              </a:cxn>
              <a:cxn ang="0">
                <a:pos x="408" y="474"/>
              </a:cxn>
              <a:cxn ang="0">
                <a:pos x="152" y="570"/>
              </a:cxn>
              <a:cxn ang="0">
                <a:pos x="200" y="818"/>
              </a:cxn>
              <a:cxn ang="0">
                <a:pos x="0" y="1005"/>
              </a:cxn>
              <a:cxn ang="0">
                <a:pos x="139" y="1168"/>
              </a:cxn>
              <a:cxn ang="0">
                <a:pos x="0" y="1331"/>
              </a:cxn>
              <a:cxn ang="0">
                <a:pos x="200" y="1518"/>
              </a:cxn>
              <a:cxn ang="0">
                <a:pos x="152" y="1766"/>
              </a:cxn>
              <a:cxn ang="0">
                <a:pos x="408" y="1862"/>
              </a:cxn>
              <a:cxn ang="0">
                <a:pos x="458" y="2109"/>
              </a:cxn>
              <a:cxn ang="0">
                <a:pos x="731" y="2100"/>
              </a:cxn>
              <a:cxn ang="0">
                <a:pos x="872" y="2309"/>
              </a:cxn>
              <a:cxn ang="0">
                <a:pos x="1121" y="2196"/>
              </a:cxn>
              <a:cxn ang="0">
                <a:pos x="1215" y="2196"/>
              </a:cxn>
              <a:cxn ang="0">
                <a:pos x="1464" y="2309"/>
              </a:cxn>
              <a:cxn ang="0">
                <a:pos x="1605" y="2100"/>
              </a:cxn>
              <a:cxn ang="0">
                <a:pos x="1878" y="2109"/>
              </a:cxn>
              <a:cxn ang="0">
                <a:pos x="1928" y="1862"/>
              </a:cxn>
              <a:cxn ang="0">
                <a:pos x="2184" y="1766"/>
              </a:cxn>
              <a:cxn ang="0">
                <a:pos x="2136" y="1518"/>
              </a:cxn>
              <a:cxn ang="0">
                <a:pos x="1168" y="2018"/>
              </a:cxn>
              <a:cxn ang="0">
                <a:pos x="1168" y="318"/>
              </a:cxn>
              <a:cxn ang="0">
                <a:pos x="1168" y="2018"/>
              </a:cxn>
            </a:cxnLst>
            <a:rect l="0" t="0" r="r" b="b"/>
            <a:pathLst>
              <a:path w="2336" h="2336">
                <a:moveTo>
                  <a:pt x="2309" y="1464"/>
                </a:moveTo>
                <a:cubicBezTo>
                  <a:pt x="2321" y="1421"/>
                  <a:pt x="2329" y="1376"/>
                  <a:pt x="2336" y="1331"/>
                </a:cubicBezTo>
                <a:cubicBezTo>
                  <a:pt x="2196" y="1215"/>
                  <a:pt x="2196" y="1215"/>
                  <a:pt x="2196" y="1215"/>
                </a:cubicBezTo>
                <a:cubicBezTo>
                  <a:pt x="2197" y="1199"/>
                  <a:pt x="2197" y="1184"/>
                  <a:pt x="2197" y="1168"/>
                </a:cubicBezTo>
                <a:cubicBezTo>
                  <a:pt x="2197" y="1152"/>
                  <a:pt x="2197" y="1137"/>
                  <a:pt x="2196" y="1121"/>
                </a:cubicBezTo>
                <a:cubicBezTo>
                  <a:pt x="2336" y="1005"/>
                  <a:pt x="2336" y="1005"/>
                  <a:pt x="2336" y="1005"/>
                </a:cubicBezTo>
                <a:cubicBezTo>
                  <a:pt x="2329" y="960"/>
                  <a:pt x="2321" y="915"/>
                  <a:pt x="2309" y="872"/>
                </a:cubicBezTo>
                <a:cubicBezTo>
                  <a:pt x="2136" y="818"/>
                  <a:pt x="2136" y="818"/>
                  <a:pt x="2136" y="818"/>
                </a:cubicBezTo>
                <a:cubicBezTo>
                  <a:pt x="2125" y="788"/>
                  <a:pt x="2113" y="759"/>
                  <a:pt x="2100" y="731"/>
                </a:cubicBezTo>
                <a:cubicBezTo>
                  <a:pt x="2184" y="570"/>
                  <a:pt x="2184" y="570"/>
                  <a:pt x="2184" y="570"/>
                </a:cubicBezTo>
                <a:cubicBezTo>
                  <a:pt x="2161" y="531"/>
                  <a:pt x="2136" y="494"/>
                  <a:pt x="2109" y="458"/>
                </a:cubicBezTo>
                <a:cubicBezTo>
                  <a:pt x="1928" y="474"/>
                  <a:pt x="1928" y="474"/>
                  <a:pt x="1928" y="474"/>
                </a:cubicBezTo>
                <a:cubicBezTo>
                  <a:pt x="1907" y="451"/>
                  <a:pt x="1885" y="429"/>
                  <a:pt x="1862" y="408"/>
                </a:cubicBezTo>
                <a:cubicBezTo>
                  <a:pt x="1878" y="227"/>
                  <a:pt x="1878" y="227"/>
                  <a:pt x="1878" y="227"/>
                </a:cubicBezTo>
                <a:cubicBezTo>
                  <a:pt x="1842" y="200"/>
                  <a:pt x="1805" y="175"/>
                  <a:pt x="1766" y="152"/>
                </a:cubicBezTo>
                <a:cubicBezTo>
                  <a:pt x="1605" y="236"/>
                  <a:pt x="1605" y="236"/>
                  <a:pt x="1605" y="236"/>
                </a:cubicBezTo>
                <a:cubicBezTo>
                  <a:pt x="1576" y="223"/>
                  <a:pt x="1548" y="211"/>
                  <a:pt x="1518" y="200"/>
                </a:cubicBezTo>
                <a:cubicBezTo>
                  <a:pt x="1464" y="26"/>
                  <a:pt x="1464" y="26"/>
                  <a:pt x="1464" y="26"/>
                </a:cubicBezTo>
                <a:cubicBezTo>
                  <a:pt x="1421" y="15"/>
                  <a:pt x="1376" y="7"/>
                  <a:pt x="1331" y="0"/>
                </a:cubicBezTo>
                <a:cubicBezTo>
                  <a:pt x="1215" y="140"/>
                  <a:pt x="1215" y="140"/>
                  <a:pt x="1215" y="140"/>
                </a:cubicBezTo>
                <a:cubicBezTo>
                  <a:pt x="1199" y="139"/>
                  <a:pt x="1184" y="139"/>
                  <a:pt x="1168" y="139"/>
                </a:cubicBezTo>
                <a:cubicBezTo>
                  <a:pt x="1152" y="139"/>
                  <a:pt x="1137" y="139"/>
                  <a:pt x="1121" y="140"/>
                </a:cubicBezTo>
                <a:cubicBezTo>
                  <a:pt x="1005" y="0"/>
                  <a:pt x="1005" y="0"/>
                  <a:pt x="1005" y="0"/>
                </a:cubicBezTo>
                <a:cubicBezTo>
                  <a:pt x="960" y="7"/>
                  <a:pt x="915" y="15"/>
                  <a:pt x="872" y="26"/>
                </a:cubicBezTo>
                <a:cubicBezTo>
                  <a:pt x="818" y="200"/>
                  <a:pt x="818" y="200"/>
                  <a:pt x="818" y="200"/>
                </a:cubicBezTo>
                <a:cubicBezTo>
                  <a:pt x="788" y="211"/>
                  <a:pt x="759" y="223"/>
                  <a:pt x="731" y="236"/>
                </a:cubicBezTo>
                <a:cubicBezTo>
                  <a:pt x="570" y="152"/>
                  <a:pt x="570" y="152"/>
                  <a:pt x="570" y="152"/>
                </a:cubicBezTo>
                <a:cubicBezTo>
                  <a:pt x="531" y="175"/>
                  <a:pt x="494" y="200"/>
                  <a:pt x="458" y="227"/>
                </a:cubicBezTo>
                <a:cubicBezTo>
                  <a:pt x="474" y="408"/>
                  <a:pt x="474" y="408"/>
                  <a:pt x="474" y="408"/>
                </a:cubicBezTo>
                <a:cubicBezTo>
                  <a:pt x="451" y="429"/>
                  <a:pt x="429" y="451"/>
                  <a:pt x="408" y="474"/>
                </a:cubicBezTo>
                <a:cubicBezTo>
                  <a:pt x="227" y="458"/>
                  <a:pt x="227" y="458"/>
                  <a:pt x="227" y="458"/>
                </a:cubicBezTo>
                <a:cubicBezTo>
                  <a:pt x="200" y="494"/>
                  <a:pt x="175" y="531"/>
                  <a:pt x="152" y="570"/>
                </a:cubicBezTo>
                <a:cubicBezTo>
                  <a:pt x="236" y="731"/>
                  <a:pt x="236" y="731"/>
                  <a:pt x="236" y="731"/>
                </a:cubicBezTo>
                <a:cubicBezTo>
                  <a:pt x="223" y="759"/>
                  <a:pt x="211" y="788"/>
                  <a:pt x="200" y="818"/>
                </a:cubicBezTo>
                <a:cubicBezTo>
                  <a:pt x="26" y="872"/>
                  <a:pt x="26" y="872"/>
                  <a:pt x="26" y="872"/>
                </a:cubicBezTo>
                <a:cubicBezTo>
                  <a:pt x="15" y="915"/>
                  <a:pt x="6" y="960"/>
                  <a:pt x="0" y="1005"/>
                </a:cubicBezTo>
                <a:cubicBezTo>
                  <a:pt x="140" y="1121"/>
                  <a:pt x="140" y="1121"/>
                  <a:pt x="140" y="1121"/>
                </a:cubicBezTo>
                <a:cubicBezTo>
                  <a:pt x="139" y="1137"/>
                  <a:pt x="139" y="1152"/>
                  <a:pt x="139" y="1168"/>
                </a:cubicBezTo>
                <a:cubicBezTo>
                  <a:pt x="139" y="1184"/>
                  <a:pt x="139" y="1199"/>
                  <a:pt x="140" y="1215"/>
                </a:cubicBezTo>
                <a:cubicBezTo>
                  <a:pt x="0" y="1331"/>
                  <a:pt x="0" y="1331"/>
                  <a:pt x="0" y="1331"/>
                </a:cubicBezTo>
                <a:cubicBezTo>
                  <a:pt x="6" y="1376"/>
                  <a:pt x="15" y="1421"/>
                  <a:pt x="26" y="1464"/>
                </a:cubicBezTo>
                <a:cubicBezTo>
                  <a:pt x="200" y="1518"/>
                  <a:pt x="200" y="1518"/>
                  <a:pt x="200" y="1518"/>
                </a:cubicBezTo>
                <a:cubicBezTo>
                  <a:pt x="211" y="1548"/>
                  <a:pt x="223" y="1577"/>
                  <a:pt x="236" y="1605"/>
                </a:cubicBezTo>
                <a:cubicBezTo>
                  <a:pt x="152" y="1766"/>
                  <a:pt x="152" y="1766"/>
                  <a:pt x="152" y="1766"/>
                </a:cubicBezTo>
                <a:cubicBezTo>
                  <a:pt x="175" y="1805"/>
                  <a:pt x="200" y="1842"/>
                  <a:pt x="227" y="1878"/>
                </a:cubicBezTo>
                <a:cubicBezTo>
                  <a:pt x="408" y="1862"/>
                  <a:pt x="408" y="1862"/>
                  <a:pt x="408" y="1862"/>
                </a:cubicBezTo>
                <a:cubicBezTo>
                  <a:pt x="429" y="1885"/>
                  <a:pt x="451" y="1907"/>
                  <a:pt x="474" y="1928"/>
                </a:cubicBezTo>
                <a:cubicBezTo>
                  <a:pt x="458" y="2109"/>
                  <a:pt x="458" y="2109"/>
                  <a:pt x="458" y="2109"/>
                </a:cubicBezTo>
                <a:cubicBezTo>
                  <a:pt x="494" y="2136"/>
                  <a:pt x="531" y="2161"/>
                  <a:pt x="570" y="2184"/>
                </a:cubicBezTo>
                <a:cubicBezTo>
                  <a:pt x="731" y="2100"/>
                  <a:pt x="731" y="2100"/>
                  <a:pt x="731" y="2100"/>
                </a:cubicBezTo>
                <a:cubicBezTo>
                  <a:pt x="759" y="2113"/>
                  <a:pt x="788" y="2125"/>
                  <a:pt x="818" y="2136"/>
                </a:cubicBezTo>
                <a:cubicBezTo>
                  <a:pt x="872" y="2309"/>
                  <a:pt x="872" y="2309"/>
                  <a:pt x="872" y="2309"/>
                </a:cubicBezTo>
                <a:cubicBezTo>
                  <a:pt x="915" y="2321"/>
                  <a:pt x="960" y="2329"/>
                  <a:pt x="1005" y="2336"/>
                </a:cubicBezTo>
                <a:cubicBezTo>
                  <a:pt x="1121" y="2196"/>
                  <a:pt x="1121" y="2196"/>
                  <a:pt x="1121" y="2196"/>
                </a:cubicBezTo>
                <a:cubicBezTo>
                  <a:pt x="1137" y="2197"/>
                  <a:pt x="1152" y="2197"/>
                  <a:pt x="1168" y="2197"/>
                </a:cubicBezTo>
                <a:cubicBezTo>
                  <a:pt x="1184" y="2197"/>
                  <a:pt x="1199" y="2197"/>
                  <a:pt x="1215" y="2196"/>
                </a:cubicBezTo>
                <a:cubicBezTo>
                  <a:pt x="1331" y="2336"/>
                  <a:pt x="1331" y="2336"/>
                  <a:pt x="1331" y="2336"/>
                </a:cubicBezTo>
                <a:cubicBezTo>
                  <a:pt x="1376" y="2329"/>
                  <a:pt x="1421" y="2321"/>
                  <a:pt x="1464" y="2309"/>
                </a:cubicBezTo>
                <a:cubicBezTo>
                  <a:pt x="1518" y="2136"/>
                  <a:pt x="1518" y="2136"/>
                  <a:pt x="1518" y="2136"/>
                </a:cubicBezTo>
                <a:cubicBezTo>
                  <a:pt x="1548" y="2125"/>
                  <a:pt x="1576" y="2113"/>
                  <a:pt x="1605" y="2100"/>
                </a:cubicBezTo>
                <a:cubicBezTo>
                  <a:pt x="1766" y="2184"/>
                  <a:pt x="1766" y="2184"/>
                  <a:pt x="1766" y="2184"/>
                </a:cubicBezTo>
                <a:cubicBezTo>
                  <a:pt x="1805" y="2161"/>
                  <a:pt x="1842" y="2136"/>
                  <a:pt x="1878" y="2109"/>
                </a:cubicBezTo>
                <a:cubicBezTo>
                  <a:pt x="1862" y="1928"/>
                  <a:pt x="1862" y="1928"/>
                  <a:pt x="1862" y="1928"/>
                </a:cubicBezTo>
                <a:cubicBezTo>
                  <a:pt x="1885" y="1907"/>
                  <a:pt x="1907" y="1885"/>
                  <a:pt x="1928" y="1862"/>
                </a:cubicBezTo>
                <a:cubicBezTo>
                  <a:pt x="2109" y="1878"/>
                  <a:pt x="2109" y="1878"/>
                  <a:pt x="2109" y="1878"/>
                </a:cubicBezTo>
                <a:cubicBezTo>
                  <a:pt x="2136" y="1842"/>
                  <a:pt x="2161" y="1805"/>
                  <a:pt x="2184" y="1766"/>
                </a:cubicBezTo>
                <a:cubicBezTo>
                  <a:pt x="2100" y="1605"/>
                  <a:pt x="2100" y="1605"/>
                  <a:pt x="2100" y="1605"/>
                </a:cubicBezTo>
                <a:cubicBezTo>
                  <a:pt x="2113" y="1577"/>
                  <a:pt x="2125" y="1548"/>
                  <a:pt x="2136" y="1518"/>
                </a:cubicBezTo>
                <a:lnTo>
                  <a:pt x="2309" y="1464"/>
                </a:lnTo>
                <a:close/>
                <a:moveTo>
                  <a:pt x="1168" y="2018"/>
                </a:moveTo>
                <a:cubicBezTo>
                  <a:pt x="699" y="2018"/>
                  <a:pt x="318" y="1637"/>
                  <a:pt x="318" y="1168"/>
                </a:cubicBezTo>
                <a:cubicBezTo>
                  <a:pt x="318" y="699"/>
                  <a:pt x="699" y="318"/>
                  <a:pt x="1168" y="318"/>
                </a:cubicBezTo>
                <a:cubicBezTo>
                  <a:pt x="1637" y="318"/>
                  <a:pt x="2018" y="699"/>
                  <a:pt x="2018" y="1168"/>
                </a:cubicBezTo>
                <a:cubicBezTo>
                  <a:pt x="2018" y="1637"/>
                  <a:pt x="1637" y="2018"/>
                  <a:pt x="1168" y="2018"/>
                </a:cubicBezTo>
                <a:close/>
              </a:path>
            </a:pathLst>
          </a:custGeom>
          <a:gradFill>
            <a:gsLst>
              <a:gs pos="5000">
                <a:srgbClr val="FFFFFF"/>
              </a:gs>
              <a:gs pos="56000">
                <a:srgbClr val="323232"/>
              </a:gs>
            </a:gsLst>
            <a:lin ang="5400000" scaled="0"/>
          </a:gradFill>
          <a:ln w="9525">
            <a:noFill/>
            <a:round/>
            <a:headEnd/>
            <a:tailEnd/>
          </a:ln>
          <a:effectLst>
            <a:outerShdw blurRad="127000" algn="t" rotWithShape="0">
              <a:prstClr val="black">
                <a:alpha val="40000"/>
              </a:prstClr>
            </a:outerShdw>
          </a:effectLst>
        </p:spPr>
        <p:txBody>
          <a:bodyPr/>
          <a:lstStyle/>
          <a:p>
            <a:pPr>
              <a:lnSpc>
                <a:spcPct val="90000"/>
              </a:lnSpc>
              <a:defRPr/>
            </a:pPr>
            <a:endParaRPr lang="en-US" kern="0" dirty="0">
              <a:solidFill>
                <a:sysClr val="windowText" lastClr="000000"/>
              </a:solidFill>
            </a:endParaRPr>
          </a:p>
        </p:txBody>
      </p:sp>
      <p:pic>
        <p:nvPicPr>
          <p:cNvPr id="104" name="Picture 2"/>
          <p:cNvPicPr>
            <a:picLocks noChangeAspect="1" noChangeArrowheads="1"/>
          </p:cNvPicPr>
          <p:nvPr/>
        </p:nvPicPr>
        <p:blipFill>
          <a:blip r:embed="rId10" cstate="screen"/>
          <a:srcRect/>
          <a:stretch>
            <a:fillRect/>
          </a:stretch>
        </p:blipFill>
        <p:spPr bwMode="auto">
          <a:xfrm>
            <a:off x="6161882" y="4321943"/>
            <a:ext cx="787241" cy="352902"/>
          </a:xfrm>
          <a:prstGeom prst="rect">
            <a:avLst/>
          </a:prstGeom>
          <a:noFill/>
          <a:ln w="9525">
            <a:noFill/>
            <a:miter lim="800000"/>
            <a:headEnd/>
            <a:tailEnd/>
          </a:ln>
        </p:spPr>
      </p:pic>
      <p:pic>
        <p:nvPicPr>
          <p:cNvPr id="105" name="Group 149"/>
          <p:cNvPicPr>
            <a:picLocks noChangeArrowheads="1"/>
          </p:cNvPicPr>
          <p:nvPr/>
        </p:nvPicPr>
        <p:blipFill>
          <a:blip r:embed="rId11" cstate="screen"/>
          <a:srcRect/>
          <a:stretch>
            <a:fillRect/>
          </a:stretch>
        </p:blipFill>
        <p:spPr bwMode="auto">
          <a:xfrm>
            <a:off x="6181884" y="1858778"/>
            <a:ext cx="701516" cy="465773"/>
          </a:xfrm>
          <a:prstGeom prst="rect">
            <a:avLst/>
          </a:prstGeom>
          <a:noFill/>
          <a:ln w="9525">
            <a:noFill/>
            <a:miter lim="800000"/>
            <a:headEnd/>
            <a:tailEnd/>
          </a:ln>
        </p:spPr>
      </p:pic>
      <p:sp>
        <p:nvSpPr>
          <p:cNvPr id="106" name="Freeform 26"/>
          <p:cNvSpPr>
            <a:spLocks/>
          </p:cNvSpPr>
          <p:nvPr/>
        </p:nvSpPr>
        <p:spPr bwMode="auto">
          <a:xfrm>
            <a:off x="6319044" y="2007368"/>
            <a:ext cx="534353" cy="654368"/>
          </a:xfrm>
          <a:custGeom>
            <a:avLst/>
            <a:gdLst>
              <a:gd name="T0" fmla="*/ 2147483647 w 272"/>
              <a:gd name="T1" fmla="*/ 2147483647 h 333"/>
              <a:gd name="T2" fmla="*/ 2147483647 w 272"/>
              <a:gd name="T3" fmla="*/ 2147483647 h 333"/>
              <a:gd name="T4" fmla="*/ 2147483647 w 272"/>
              <a:gd name="T5" fmla="*/ 2147483647 h 333"/>
              <a:gd name="T6" fmla="*/ 2147483647 w 272"/>
              <a:gd name="T7" fmla="*/ 2147483647 h 333"/>
              <a:gd name="T8" fmla="*/ 2147483647 w 272"/>
              <a:gd name="T9" fmla="*/ 2147483647 h 333"/>
              <a:gd name="T10" fmla="*/ 2147483647 w 272"/>
              <a:gd name="T11" fmla="*/ 2147483647 h 333"/>
              <a:gd name="T12" fmla="*/ 2147483647 w 272"/>
              <a:gd name="T13" fmla="*/ 2147483647 h 333"/>
              <a:gd name="T14" fmla="*/ 2147483647 w 272"/>
              <a:gd name="T15" fmla="*/ 2147483647 h 333"/>
              <a:gd name="T16" fmla="*/ 2147483647 w 272"/>
              <a:gd name="T17" fmla="*/ 2147483647 h 333"/>
              <a:gd name="T18" fmla="*/ 2147483647 w 272"/>
              <a:gd name="T19" fmla="*/ 2147483647 h 333"/>
              <a:gd name="T20" fmla="*/ 2147483647 w 272"/>
              <a:gd name="T21" fmla="*/ 2147483647 h 333"/>
              <a:gd name="T22" fmla="*/ 2147483647 w 272"/>
              <a:gd name="T23" fmla="*/ 2147483647 h 333"/>
              <a:gd name="T24" fmla="*/ 2147483647 w 272"/>
              <a:gd name="T25" fmla="*/ 2147483647 h 333"/>
              <a:gd name="T26" fmla="*/ 2147483647 w 272"/>
              <a:gd name="T27" fmla="*/ 2147483647 h 333"/>
              <a:gd name="T28" fmla="*/ 2147483647 w 272"/>
              <a:gd name="T29" fmla="*/ 2147483647 h 333"/>
              <a:gd name="T30" fmla="*/ 2147483647 w 272"/>
              <a:gd name="T31" fmla="*/ 2147483647 h 333"/>
              <a:gd name="T32" fmla="*/ 2147483647 w 272"/>
              <a:gd name="T33" fmla="*/ 2147483647 h 333"/>
              <a:gd name="T34" fmla="*/ 2147483647 w 272"/>
              <a:gd name="T35" fmla="*/ 2147483647 h 333"/>
              <a:gd name="T36" fmla="*/ 2147483647 w 272"/>
              <a:gd name="T37" fmla="*/ 2147483647 h 333"/>
              <a:gd name="T38" fmla="*/ 2147483647 w 272"/>
              <a:gd name="T39" fmla="*/ 2147483647 h 333"/>
              <a:gd name="T40" fmla="*/ 2147483647 w 272"/>
              <a:gd name="T41" fmla="*/ 2147483647 h 333"/>
              <a:gd name="T42" fmla="*/ 2147483647 w 272"/>
              <a:gd name="T43" fmla="*/ 2147483647 h 3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2"/>
              <a:gd name="T67" fmla="*/ 0 h 333"/>
              <a:gd name="T68" fmla="*/ 272 w 272"/>
              <a:gd name="T69" fmla="*/ 333 h 3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2" h="333">
                <a:moveTo>
                  <a:pt x="261" y="182"/>
                </a:moveTo>
                <a:cubicBezTo>
                  <a:pt x="261" y="182"/>
                  <a:pt x="261" y="182"/>
                  <a:pt x="188" y="141"/>
                </a:cubicBezTo>
                <a:cubicBezTo>
                  <a:pt x="188" y="141"/>
                  <a:pt x="188" y="141"/>
                  <a:pt x="186" y="127"/>
                </a:cubicBezTo>
                <a:cubicBezTo>
                  <a:pt x="194" y="125"/>
                  <a:pt x="194" y="109"/>
                  <a:pt x="194" y="110"/>
                </a:cubicBezTo>
                <a:cubicBezTo>
                  <a:pt x="195" y="112"/>
                  <a:pt x="203" y="112"/>
                  <a:pt x="209" y="92"/>
                </a:cubicBezTo>
                <a:cubicBezTo>
                  <a:pt x="215" y="72"/>
                  <a:pt x="205" y="75"/>
                  <a:pt x="205" y="75"/>
                </a:cubicBezTo>
                <a:cubicBezTo>
                  <a:pt x="205" y="75"/>
                  <a:pt x="205" y="75"/>
                  <a:pt x="207" y="41"/>
                </a:cubicBezTo>
                <a:cubicBezTo>
                  <a:pt x="197" y="4"/>
                  <a:pt x="165" y="4"/>
                  <a:pt x="165" y="4"/>
                </a:cubicBezTo>
                <a:cubicBezTo>
                  <a:pt x="118" y="0"/>
                  <a:pt x="117" y="57"/>
                  <a:pt x="117" y="57"/>
                </a:cubicBezTo>
                <a:cubicBezTo>
                  <a:pt x="108" y="55"/>
                  <a:pt x="107" y="77"/>
                  <a:pt x="107" y="77"/>
                </a:cubicBezTo>
                <a:cubicBezTo>
                  <a:pt x="109" y="94"/>
                  <a:pt x="118" y="95"/>
                  <a:pt x="118" y="95"/>
                </a:cubicBezTo>
                <a:cubicBezTo>
                  <a:pt x="118" y="95"/>
                  <a:pt x="118" y="95"/>
                  <a:pt x="118" y="119"/>
                </a:cubicBezTo>
                <a:cubicBezTo>
                  <a:pt x="118" y="119"/>
                  <a:pt x="118" y="119"/>
                  <a:pt x="114" y="122"/>
                </a:cubicBezTo>
                <a:cubicBezTo>
                  <a:pt x="114" y="122"/>
                  <a:pt x="114" y="122"/>
                  <a:pt x="92" y="137"/>
                </a:cubicBezTo>
                <a:cubicBezTo>
                  <a:pt x="80" y="144"/>
                  <a:pt x="27" y="159"/>
                  <a:pt x="27" y="159"/>
                </a:cubicBezTo>
                <a:cubicBezTo>
                  <a:pt x="27" y="159"/>
                  <a:pt x="27" y="159"/>
                  <a:pt x="22" y="158"/>
                </a:cubicBezTo>
                <a:cubicBezTo>
                  <a:pt x="9" y="159"/>
                  <a:pt x="8" y="215"/>
                  <a:pt x="8" y="215"/>
                </a:cubicBezTo>
                <a:cubicBezTo>
                  <a:pt x="0" y="227"/>
                  <a:pt x="1" y="272"/>
                  <a:pt x="3" y="309"/>
                </a:cubicBezTo>
                <a:cubicBezTo>
                  <a:pt x="36" y="325"/>
                  <a:pt x="71" y="333"/>
                  <a:pt x="109" y="333"/>
                </a:cubicBezTo>
                <a:cubicBezTo>
                  <a:pt x="171" y="333"/>
                  <a:pt x="228" y="310"/>
                  <a:pt x="271" y="272"/>
                </a:cubicBezTo>
                <a:cubicBezTo>
                  <a:pt x="272" y="252"/>
                  <a:pt x="271" y="194"/>
                  <a:pt x="270" y="188"/>
                </a:cubicBezTo>
                <a:cubicBezTo>
                  <a:pt x="269" y="181"/>
                  <a:pt x="261" y="182"/>
                  <a:pt x="261" y="182"/>
                </a:cubicBezTo>
                <a:close/>
              </a:path>
            </a:pathLst>
          </a:custGeom>
          <a:solidFill>
            <a:srgbClr val="FFFFFF"/>
          </a:solidFill>
          <a:ln w="9525">
            <a:noFill/>
            <a:round/>
            <a:headEnd/>
            <a:tailEnd/>
          </a:ln>
        </p:spPr>
        <p:txBody>
          <a:bodyPr/>
          <a:lstStyle/>
          <a:p>
            <a:pPr>
              <a:lnSpc>
                <a:spcPct val="90000"/>
              </a:lnSpc>
              <a:defRPr/>
            </a:pPr>
            <a:endParaRPr lang="en-US" kern="0" dirty="0">
              <a:solidFill>
                <a:sysClr val="windowText" lastClr="000000"/>
              </a:solidFill>
            </a:endParaRPr>
          </a:p>
        </p:txBody>
      </p:sp>
      <p:sp>
        <p:nvSpPr>
          <p:cNvPr id="107" name="Freeform 21"/>
          <p:cNvSpPr>
            <a:spLocks noEditPoints="1"/>
          </p:cNvSpPr>
          <p:nvPr>
            <p:custDataLst>
              <p:tags r:id="rId2"/>
            </p:custDataLst>
          </p:nvPr>
        </p:nvSpPr>
        <p:spPr bwMode="auto">
          <a:xfrm>
            <a:off x="5797550" y="1395863"/>
            <a:ext cx="1463040" cy="1463040"/>
          </a:xfrm>
          <a:custGeom>
            <a:avLst/>
            <a:gdLst/>
            <a:ahLst/>
            <a:cxnLst>
              <a:cxn ang="0">
                <a:pos x="2336" y="1331"/>
              </a:cxn>
              <a:cxn ang="0">
                <a:pos x="2197" y="1168"/>
              </a:cxn>
              <a:cxn ang="0">
                <a:pos x="2336" y="1005"/>
              </a:cxn>
              <a:cxn ang="0">
                <a:pos x="2136" y="818"/>
              </a:cxn>
              <a:cxn ang="0">
                <a:pos x="2184" y="570"/>
              </a:cxn>
              <a:cxn ang="0">
                <a:pos x="1928" y="474"/>
              </a:cxn>
              <a:cxn ang="0">
                <a:pos x="1878" y="227"/>
              </a:cxn>
              <a:cxn ang="0">
                <a:pos x="1605" y="236"/>
              </a:cxn>
              <a:cxn ang="0">
                <a:pos x="1464" y="26"/>
              </a:cxn>
              <a:cxn ang="0">
                <a:pos x="1215" y="140"/>
              </a:cxn>
              <a:cxn ang="0">
                <a:pos x="1121" y="140"/>
              </a:cxn>
              <a:cxn ang="0">
                <a:pos x="872" y="26"/>
              </a:cxn>
              <a:cxn ang="0">
                <a:pos x="731" y="236"/>
              </a:cxn>
              <a:cxn ang="0">
                <a:pos x="458" y="227"/>
              </a:cxn>
              <a:cxn ang="0">
                <a:pos x="408" y="474"/>
              </a:cxn>
              <a:cxn ang="0">
                <a:pos x="152" y="570"/>
              </a:cxn>
              <a:cxn ang="0">
                <a:pos x="200" y="818"/>
              </a:cxn>
              <a:cxn ang="0">
                <a:pos x="0" y="1005"/>
              </a:cxn>
              <a:cxn ang="0">
                <a:pos x="139" y="1168"/>
              </a:cxn>
              <a:cxn ang="0">
                <a:pos x="0" y="1331"/>
              </a:cxn>
              <a:cxn ang="0">
                <a:pos x="200" y="1518"/>
              </a:cxn>
              <a:cxn ang="0">
                <a:pos x="152" y="1766"/>
              </a:cxn>
              <a:cxn ang="0">
                <a:pos x="408" y="1862"/>
              </a:cxn>
              <a:cxn ang="0">
                <a:pos x="458" y="2109"/>
              </a:cxn>
              <a:cxn ang="0">
                <a:pos x="731" y="2100"/>
              </a:cxn>
              <a:cxn ang="0">
                <a:pos x="872" y="2309"/>
              </a:cxn>
              <a:cxn ang="0">
                <a:pos x="1121" y="2196"/>
              </a:cxn>
              <a:cxn ang="0">
                <a:pos x="1215" y="2196"/>
              </a:cxn>
              <a:cxn ang="0">
                <a:pos x="1464" y="2309"/>
              </a:cxn>
              <a:cxn ang="0">
                <a:pos x="1605" y="2100"/>
              </a:cxn>
              <a:cxn ang="0">
                <a:pos x="1878" y="2109"/>
              </a:cxn>
              <a:cxn ang="0">
                <a:pos x="1928" y="1862"/>
              </a:cxn>
              <a:cxn ang="0">
                <a:pos x="2184" y="1766"/>
              </a:cxn>
              <a:cxn ang="0">
                <a:pos x="2136" y="1518"/>
              </a:cxn>
              <a:cxn ang="0">
                <a:pos x="1168" y="2018"/>
              </a:cxn>
              <a:cxn ang="0">
                <a:pos x="1168" y="318"/>
              </a:cxn>
              <a:cxn ang="0">
                <a:pos x="1168" y="2018"/>
              </a:cxn>
            </a:cxnLst>
            <a:rect l="0" t="0" r="r" b="b"/>
            <a:pathLst>
              <a:path w="2336" h="2336">
                <a:moveTo>
                  <a:pt x="2309" y="1464"/>
                </a:moveTo>
                <a:cubicBezTo>
                  <a:pt x="2321" y="1421"/>
                  <a:pt x="2329" y="1376"/>
                  <a:pt x="2336" y="1331"/>
                </a:cubicBezTo>
                <a:cubicBezTo>
                  <a:pt x="2196" y="1215"/>
                  <a:pt x="2196" y="1215"/>
                  <a:pt x="2196" y="1215"/>
                </a:cubicBezTo>
                <a:cubicBezTo>
                  <a:pt x="2197" y="1199"/>
                  <a:pt x="2197" y="1184"/>
                  <a:pt x="2197" y="1168"/>
                </a:cubicBezTo>
                <a:cubicBezTo>
                  <a:pt x="2197" y="1152"/>
                  <a:pt x="2197" y="1137"/>
                  <a:pt x="2196" y="1121"/>
                </a:cubicBezTo>
                <a:cubicBezTo>
                  <a:pt x="2336" y="1005"/>
                  <a:pt x="2336" y="1005"/>
                  <a:pt x="2336" y="1005"/>
                </a:cubicBezTo>
                <a:cubicBezTo>
                  <a:pt x="2329" y="960"/>
                  <a:pt x="2321" y="915"/>
                  <a:pt x="2309" y="872"/>
                </a:cubicBezTo>
                <a:cubicBezTo>
                  <a:pt x="2136" y="818"/>
                  <a:pt x="2136" y="818"/>
                  <a:pt x="2136" y="818"/>
                </a:cubicBezTo>
                <a:cubicBezTo>
                  <a:pt x="2125" y="788"/>
                  <a:pt x="2113" y="759"/>
                  <a:pt x="2100" y="731"/>
                </a:cubicBezTo>
                <a:cubicBezTo>
                  <a:pt x="2184" y="570"/>
                  <a:pt x="2184" y="570"/>
                  <a:pt x="2184" y="570"/>
                </a:cubicBezTo>
                <a:cubicBezTo>
                  <a:pt x="2161" y="531"/>
                  <a:pt x="2136" y="494"/>
                  <a:pt x="2109" y="458"/>
                </a:cubicBezTo>
                <a:cubicBezTo>
                  <a:pt x="1928" y="474"/>
                  <a:pt x="1928" y="474"/>
                  <a:pt x="1928" y="474"/>
                </a:cubicBezTo>
                <a:cubicBezTo>
                  <a:pt x="1907" y="451"/>
                  <a:pt x="1885" y="429"/>
                  <a:pt x="1862" y="408"/>
                </a:cubicBezTo>
                <a:cubicBezTo>
                  <a:pt x="1878" y="227"/>
                  <a:pt x="1878" y="227"/>
                  <a:pt x="1878" y="227"/>
                </a:cubicBezTo>
                <a:cubicBezTo>
                  <a:pt x="1842" y="200"/>
                  <a:pt x="1805" y="175"/>
                  <a:pt x="1766" y="152"/>
                </a:cubicBezTo>
                <a:cubicBezTo>
                  <a:pt x="1605" y="236"/>
                  <a:pt x="1605" y="236"/>
                  <a:pt x="1605" y="236"/>
                </a:cubicBezTo>
                <a:cubicBezTo>
                  <a:pt x="1576" y="223"/>
                  <a:pt x="1548" y="211"/>
                  <a:pt x="1518" y="200"/>
                </a:cubicBezTo>
                <a:cubicBezTo>
                  <a:pt x="1464" y="26"/>
                  <a:pt x="1464" y="26"/>
                  <a:pt x="1464" y="26"/>
                </a:cubicBezTo>
                <a:cubicBezTo>
                  <a:pt x="1421" y="15"/>
                  <a:pt x="1376" y="7"/>
                  <a:pt x="1331" y="0"/>
                </a:cubicBezTo>
                <a:cubicBezTo>
                  <a:pt x="1215" y="140"/>
                  <a:pt x="1215" y="140"/>
                  <a:pt x="1215" y="140"/>
                </a:cubicBezTo>
                <a:cubicBezTo>
                  <a:pt x="1199" y="139"/>
                  <a:pt x="1184" y="139"/>
                  <a:pt x="1168" y="139"/>
                </a:cubicBezTo>
                <a:cubicBezTo>
                  <a:pt x="1152" y="139"/>
                  <a:pt x="1137" y="139"/>
                  <a:pt x="1121" y="140"/>
                </a:cubicBezTo>
                <a:cubicBezTo>
                  <a:pt x="1005" y="0"/>
                  <a:pt x="1005" y="0"/>
                  <a:pt x="1005" y="0"/>
                </a:cubicBezTo>
                <a:cubicBezTo>
                  <a:pt x="960" y="7"/>
                  <a:pt x="915" y="15"/>
                  <a:pt x="872" y="26"/>
                </a:cubicBezTo>
                <a:cubicBezTo>
                  <a:pt x="818" y="200"/>
                  <a:pt x="818" y="200"/>
                  <a:pt x="818" y="200"/>
                </a:cubicBezTo>
                <a:cubicBezTo>
                  <a:pt x="788" y="211"/>
                  <a:pt x="759" y="223"/>
                  <a:pt x="731" y="236"/>
                </a:cubicBezTo>
                <a:cubicBezTo>
                  <a:pt x="570" y="152"/>
                  <a:pt x="570" y="152"/>
                  <a:pt x="570" y="152"/>
                </a:cubicBezTo>
                <a:cubicBezTo>
                  <a:pt x="531" y="175"/>
                  <a:pt x="494" y="200"/>
                  <a:pt x="458" y="227"/>
                </a:cubicBezTo>
                <a:cubicBezTo>
                  <a:pt x="474" y="408"/>
                  <a:pt x="474" y="408"/>
                  <a:pt x="474" y="408"/>
                </a:cubicBezTo>
                <a:cubicBezTo>
                  <a:pt x="451" y="429"/>
                  <a:pt x="429" y="451"/>
                  <a:pt x="408" y="474"/>
                </a:cubicBezTo>
                <a:cubicBezTo>
                  <a:pt x="227" y="458"/>
                  <a:pt x="227" y="458"/>
                  <a:pt x="227" y="458"/>
                </a:cubicBezTo>
                <a:cubicBezTo>
                  <a:pt x="200" y="494"/>
                  <a:pt x="175" y="531"/>
                  <a:pt x="152" y="570"/>
                </a:cubicBezTo>
                <a:cubicBezTo>
                  <a:pt x="236" y="731"/>
                  <a:pt x="236" y="731"/>
                  <a:pt x="236" y="731"/>
                </a:cubicBezTo>
                <a:cubicBezTo>
                  <a:pt x="223" y="759"/>
                  <a:pt x="211" y="788"/>
                  <a:pt x="200" y="818"/>
                </a:cubicBezTo>
                <a:cubicBezTo>
                  <a:pt x="26" y="872"/>
                  <a:pt x="26" y="872"/>
                  <a:pt x="26" y="872"/>
                </a:cubicBezTo>
                <a:cubicBezTo>
                  <a:pt x="15" y="915"/>
                  <a:pt x="6" y="960"/>
                  <a:pt x="0" y="1005"/>
                </a:cubicBezTo>
                <a:cubicBezTo>
                  <a:pt x="140" y="1121"/>
                  <a:pt x="140" y="1121"/>
                  <a:pt x="140" y="1121"/>
                </a:cubicBezTo>
                <a:cubicBezTo>
                  <a:pt x="139" y="1137"/>
                  <a:pt x="139" y="1152"/>
                  <a:pt x="139" y="1168"/>
                </a:cubicBezTo>
                <a:cubicBezTo>
                  <a:pt x="139" y="1184"/>
                  <a:pt x="139" y="1199"/>
                  <a:pt x="140" y="1215"/>
                </a:cubicBezTo>
                <a:cubicBezTo>
                  <a:pt x="0" y="1331"/>
                  <a:pt x="0" y="1331"/>
                  <a:pt x="0" y="1331"/>
                </a:cubicBezTo>
                <a:cubicBezTo>
                  <a:pt x="6" y="1376"/>
                  <a:pt x="15" y="1421"/>
                  <a:pt x="26" y="1464"/>
                </a:cubicBezTo>
                <a:cubicBezTo>
                  <a:pt x="200" y="1518"/>
                  <a:pt x="200" y="1518"/>
                  <a:pt x="200" y="1518"/>
                </a:cubicBezTo>
                <a:cubicBezTo>
                  <a:pt x="211" y="1548"/>
                  <a:pt x="223" y="1577"/>
                  <a:pt x="236" y="1605"/>
                </a:cubicBezTo>
                <a:cubicBezTo>
                  <a:pt x="152" y="1766"/>
                  <a:pt x="152" y="1766"/>
                  <a:pt x="152" y="1766"/>
                </a:cubicBezTo>
                <a:cubicBezTo>
                  <a:pt x="175" y="1805"/>
                  <a:pt x="200" y="1842"/>
                  <a:pt x="227" y="1878"/>
                </a:cubicBezTo>
                <a:cubicBezTo>
                  <a:pt x="408" y="1862"/>
                  <a:pt x="408" y="1862"/>
                  <a:pt x="408" y="1862"/>
                </a:cubicBezTo>
                <a:cubicBezTo>
                  <a:pt x="429" y="1885"/>
                  <a:pt x="451" y="1907"/>
                  <a:pt x="474" y="1928"/>
                </a:cubicBezTo>
                <a:cubicBezTo>
                  <a:pt x="458" y="2109"/>
                  <a:pt x="458" y="2109"/>
                  <a:pt x="458" y="2109"/>
                </a:cubicBezTo>
                <a:cubicBezTo>
                  <a:pt x="494" y="2136"/>
                  <a:pt x="531" y="2161"/>
                  <a:pt x="570" y="2184"/>
                </a:cubicBezTo>
                <a:cubicBezTo>
                  <a:pt x="731" y="2100"/>
                  <a:pt x="731" y="2100"/>
                  <a:pt x="731" y="2100"/>
                </a:cubicBezTo>
                <a:cubicBezTo>
                  <a:pt x="759" y="2113"/>
                  <a:pt x="788" y="2125"/>
                  <a:pt x="818" y="2136"/>
                </a:cubicBezTo>
                <a:cubicBezTo>
                  <a:pt x="872" y="2309"/>
                  <a:pt x="872" y="2309"/>
                  <a:pt x="872" y="2309"/>
                </a:cubicBezTo>
                <a:cubicBezTo>
                  <a:pt x="915" y="2321"/>
                  <a:pt x="960" y="2329"/>
                  <a:pt x="1005" y="2336"/>
                </a:cubicBezTo>
                <a:cubicBezTo>
                  <a:pt x="1121" y="2196"/>
                  <a:pt x="1121" y="2196"/>
                  <a:pt x="1121" y="2196"/>
                </a:cubicBezTo>
                <a:cubicBezTo>
                  <a:pt x="1137" y="2197"/>
                  <a:pt x="1152" y="2197"/>
                  <a:pt x="1168" y="2197"/>
                </a:cubicBezTo>
                <a:cubicBezTo>
                  <a:pt x="1184" y="2197"/>
                  <a:pt x="1199" y="2197"/>
                  <a:pt x="1215" y="2196"/>
                </a:cubicBezTo>
                <a:cubicBezTo>
                  <a:pt x="1331" y="2336"/>
                  <a:pt x="1331" y="2336"/>
                  <a:pt x="1331" y="2336"/>
                </a:cubicBezTo>
                <a:cubicBezTo>
                  <a:pt x="1376" y="2329"/>
                  <a:pt x="1421" y="2321"/>
                  <a:pt x="1464" y="2309"/>
                </a:cubicBezTo>
                <a:cubicBezTo>
                  <a:pt x="1518" y="2136"/>
                  <a:pt x="1518" y="2136"/>
                  <a:pt x="1518" y="2136"/>
                </a:cubicBezTo>
                <a:cubicBezTo>
                  <a:pt x="1548" y="2125"/>
                  <a:pt x="1576" y="2113"/>
                  <a:pt x="1605" y="2100"/>
                </a:cubicBezTo>
                <a:cubicBezTo>
                  <a:pt x="1766" y="2184"/>
                  <a:pt x="1766" y="2184"/>
                  <a:pt x="1766" y="2184"/>
                </a:cubicBezTo>
                <a:cubicBezTo>
                  <a:pt x="1805" y="2161"/>
                  <a:pt x="1842" y="2136"/>
                  <a:pt x="1878" y="2109"/>
                </a:cubicBezTo>
                <a:cubicBezTo>
                  <a:pt x="1862" y="1928"/>
                  <a:pt x="1862" y="1928"/>
                  <a:pt x="1862" y="1928"/>
                </a:cubicBezTo>
                <a:cubicBezTo>
                  <a:pt x="1885" y="1907"/>
                  <a:pt x="1907" y="1885"/>
                  <a:pt x="1928" y="1862"/>
                </a:cubicBezTo>
                <a:cubicBezTo>
                  <a:pt x="2109" y="1878"/>
                  <a:pt x="2109" y="1878"/>
                  <a:pt x="2109" y="1878"/>
                </a:cubicBezTo>
                <a:cubicBezTo>
                  <a:pt x="2136" y="1842"/>
                  <a:pt x="2161" y="1805"/>
                  <a:pt x="2184" y="1766"/>
                </a:cubicBezTo>
                <a:cubicBezTo>
                  <a:pt x="2100" y="1605"/>
                  <a:pt x="2100" y="1605"/>
                  <a:pt x="2100" y="1605"/>
                </a:cubicBezTo>
                <a:cubicBezTo>
                  <a:pt x="2113" y="1577"/>
                  <a:pt x="2125" y="1548"/>
                  <a:pt x="2136" y="1518"/>
                </a:cubicBezTo>
                <a:lnTo>
                  <a:pt x="2309" y="1464"/>
                </a:lnTo>
                <a:close/>
                <a:moveTo>
                  <a:pt x="1168" y="2018"/>
                </a:moveTo>
                <a:cubicBezTo>
                  <a:pt x="699" y="2018"/>
                  <a:pt x="318" y="1637"/>
                  <a:pt x="318" y="1168"/>
                </a:cubicBezTo>
                <a:cubicBezTo>
                  <a:pt x="318" y="699"/>
                  <a:pt x="699" y="318"/>
                  <a:pt x="1168" y="318"/>
                </a:cubicBezTo>
                <a:cubicBezTo>
                  <a:pt x="1637" y="318"/>
                  <a:pt x="2018" y="699"/>
                  <a:pt x="2018" y="1168"/>
                </a:cubicBezTo>
                <a:cubicBezTo>
                  <a:pt x="2018" y="1637"/>
                  <a:pt x="1637" y="2018"/>
                  <a:pt x="1168" y="2018"/>
                </a:cubicBezTo>
                <a:close/>
              </a:path>
            </a:pathLst>
          </a:custGeom>
          <a:gradFill>
            <a:gsLst>
              <a:gs pos="5000">
                <a:srgbClr val="FFFFFF"/>
              </a:gs>
              <a:gs pos="56000">
                <a:srgbClr val="323232"/>
              </a:gs>
            </a:gsLst>
            <a:lin ang="5400000" scaled="0"/>
          </a:gradFill>
          <a:ln w="9525">
            <a:noFill/>
            <a:round/>
            <a:headEnd/>
            <a:tailEnd/>
          </a:ln>
          <a:effectLst>
            <a:outerShdw blurRad="127000" algn="t" rotWithShape="0">
              <a:prstClr val="black">
                <a:alpha val="40000"/>
              </a:prstClr>
            </a:outerShdw>
          </a:effectLst>
        </p:spPr>
        <p:txBody>
          <a:bodyPr/>
          <a:lstStyle/>
          <a:p>
            <a:pPr>
              <a:lnSpc>
                <a:spcPct val="90000"/>
              </a:lnSpc>
              <a:defRPr/>
            </a:pPr>
            <a:endParaRPr lang="en-US" kern="0" dirty="0">
              <a:solidFill>
                <a:sysClr val="windowText" lastClr="000000"/>
              </a:solidFill>
            </a:endParaRPr>
          </a:p>
        </p:txBody>
      </p:sp>
      <p:sp>
        <p:nvSpPr>
          <p:cNvPr id="108" name="Freeform 21"/>
          <p:cNvSpPr>
            <a:spLocks noEditPoints="1"/>
          </p:cNvSpPr>
          <p:nvPr>
            <p:custDataLst>
              <p:tags r:id="rId3"/>
            </p:custDataLst>
          </p:nvPr>
        </p:nvSpPr>
        <p:spPr bwMode="auto">
          <a:xfrm>
            <a:off x="5797550" y="3784733"/>
            <a:ext cx="1463040" cy="1463040"/>
          </a:xfrm>
          <a:custGeom>
            <a:avLst/>
            <a:gdLst/>
            <a:ahLst/>
            <a:cxnLst>
              <a:cxn ang="0">
                <a:pos x="2336" y="1331"/>
              </a:cxn>
              <a:cxn ang="0">
                <a:pos x="2197" y="1168"/>
              </a:cxn>
              <a:cxn ang="0">
                <a:pos x="2336" y="1005"/>
              </a:cxn>
              <a:cxn ang="0">
                <a:pos x="2136" y="818"/>
              </a:cxn>
              <a:cxn ang="0">
                <a:pos x="2184" y="570"/>
              </a:cxn>
              <a:cxn ang="0">
                <a:pos x="1928" y="474"/>
              </a:cxn>
              <a:cxn ang="0">
                <a:pos x="1878" y="227"/>
              </a:cxn>
              <a:cxn ang="0">
                <a:pos x="1605" y="236"/>
              </a:cxn>
              <a:cxn ang="0">
                <a:pos x="1464" y="26"/>
              </a:cxn>
              <a:cxn ang="0">
                <a:pos x="1215" y="140"/>
              </a:cxn>
              <a:cxn ang="0">
                <a:pos x="1121" y="140"/>
              </a:cxn>
              <a:cxn ang="0">
                <a:pos x="872" y="26"/>
              </a:cxn>
              <a:cxn ang="0">
                <a:pos x="731" y="236"/>
              </a:cxn>
              <a:cxn ang="0">
                <a:pos x="458" y="227"/>
              </a:cxn>
              <a:cxn ang="0">
                <a:pos x="408" y="474"/>
              </a:cxn>
              <a:cxn ang="0">
                <a:pos x="152" y="570"/>
              </a:cxn>
              <a:cxn ang="0">
                <a:pos x="200" y="818"/>
              </a:cxn>
              <a:cxn ang="0">
                <a:pos x="0" y="1005"/>
              </a:cxn>
              <a:cxn ang="0">
                <a:pos x="139" y="1168"/>
              </a:cxn>
              <a:cxn ang="0">
                <a:pos x="0" y="1331"/>
              </a:cxn>
              <a:cxn ang="0">
                <a:pos x="200" y="1518"/>
              </a:cxn>
              <a:cxn ang="0">
                <a:pos x="152" y="1766"/>
              </a:cxn>
              <a:cxn ang="0">
                <a:pos x="408" y="1862"/>
              </a:cxn>
              <a:cxn ang="0">
                <a:pos x="458" y="2109"/>
              </a:cxn>
              <a:cxn ang="0">
                <a:pos x="731" y="2100"/>
              </a:cxn>
              <a:cxn ang="0">
                <a:pos x="872" y="2309"/>
              </a:cxn>
              <a:cxn ang="0">
                <a:pos x="1121" y="2196"/>
              </a:cxn>
              <a:cxn ang="0">
                <a:pos x="1215" y="2196"/>
              </a:cxn>
              <a:cxn ang="0">
                <a:pos x="1464" y="2309"/>
              </a:cxn>
              <a:cxn ang="0">
                <a:pos x="1605" y="2100"/>
              </a:cxn>
              <a:cxn ang="0">
                <a:pos x="1878" y="2109"/>
              </a:cxn>
              <a:cxn ang="0">
                <a:pos x="1928" y="1862"/>
              </a:cxn>
              <a:cxn ang="0">
                <a:pos x="2184" y="1766"/>
              </a:cxn>
              <a:cxn ang="0">
                <a:pos x="2136" y="1518"/>
              </a:cxn>
              <a:cxn ang="0">
                <a:pos x="1168" y="2018"/>
              </a:cxn>
              <a:cxn ang="0">
                <a:pos x="1168" y="318"/>
              </a:cxn>
              <a:cxn ang="0">
                <a:pos x="1168" y="2018"/>
              </a:cxn>
            </a:cxnLst>
            <a:rect l="0" t="0" r="r" b="b"/>
            <a:pathLst>
              <a:path w="2336" h="2336">
                <a:moveTo>
                  <a:pt x="2309" y="1464"/>
                </a:moveTo>
                <a:cubicBezTo>
                  <a:pt x="2321" y="1421"/>
                  <a:pt x="2329" y="1376"/>
                  <a:pt x="2336" y="1331"/>
                </a:cubicBezTo>
                <a:cubicBezTo>
                  <a:pt x="2196" y="1215"/>
                  <a:pt x="2196" y="1215"/>
                  <a:pt x="2196" y="1215"/>
                </a:cubicBezTo>
                <a:cubicBezTo>
                  <a:pt x="2197" y="1199"/>
                  <a:pt x="2197" y="1184"/>
                  <a:pt x="2197" y="1168"/>
                </a:cubicBezTo>
                <a:cubicBezTo>
                  <a:pt x="2197" y="1152"/>
                  <a:pt x="2197" y="1137"/>
                  <a:pt x="2196" y="1121"/>
                </a:cubicBezTo>
                <a:cubicBezTo>
                  <a:pt x="2336" y="1005"/>
                  <a:pt x="2336" y="1005"/>
                  <a:pt x="2336" y="1005"/>
                </a:cubicBezTo>
                <a:cubicBezTo>
                  <a:pt x="2329" y="960"/>
                  <a:pt x="2321" y="915"/>
                  <a:pt x="2309" y="872"/>
                </a:cubicBezTo>
                <a:cubicBezTo>
                  <a:pt x="2136" y="818"/>
                  <a:pt x="2136" y="818"/>
                  <a:pt x="2136" y="818"/>
                </a:cubicBezTo>
                <a:cubicBezTo>
                  <a:pt x="2125" y="788"/>
                  <a:pt x="2113" y="759"/>
                  <a:pt x="2100" y="731"/>
                </a:cubicBezTo>
                <a:cubicBezTo>
                  <a:pt x="2184" y="570"/>
                  <a:pt x="2184" y="570"/>
                  <a:pt x="2184" y="570"/>
                </a:cubicBezTo>
                <a:cubicBezTo>
                  <a:pt x="2161" y="531"/>
                  <a:pt x="2136" y="494"/>
                  <a:pt x="2109" y="458"/>
                </a:cubicBezTo>
                <a:cubicBezTo>
                  <a:pt x="1928" y="474"/>
                  <a:pt x="1928" y="474"/>
                  <a:pt x="1928" y="474"/>
                </a:cubicBezTo>
                <a:cubicBezTo>
                  <a:pt x="1907" y="451"/>
                  <a:pt x="1885" y="429"/>
                  <a:pt x="1862" y="408"/>
                </a:cubicBezTo>
                <a:cubicBezTo>
                  <a:pt x="1878" y="227"/>
                  <a:pt x="1878" y="227"/>
                  <a:pt x="1878" y="227"/>
                </a:cubicBezTo>
                <a:cubicBezTo>
                  <a:pt x="1842" y="200"/>
                  <a:pt x="1805" y="175"/>
                  <a:pt x="1766" y="152"/>
                </a:cubicBezTo>
                <a:cubicBezTo>
                  <a:pt x="1605" y="236"/>
                  <a:pt x="1605" y="236"/>
                  <a:pt x="1605" y="236"/>
                </a:cubicBezTo>
                <a:cubicBezTo>
                  <a:pt x="1576" y="223"/>
                  <a:pt x="1548" y="211"/>
                  <a:pt x="1518" y="200"/>
                </a:cubicBezTo>
                <a:cubicBezTo>
                  <a:pt x="1464" y="26"/>
                  <a:pt x="1464" y="26"/>
                  <a:pt x="1464" y="26"/>
                </a:cubicBezTo>
                <a:cubicBezTo>
                  <a:pt x="1421" y="15"/>
                  <a:pt x="1376" y="7"/>
                  <a:pt x="1331" y="0"/>
                </a:cubicBezTo>
                <a:cubicBezTo>
                  <a:pt x="1215" y="140"/>
                  <a:pt x="1215" y="140"/>
                  <a:pt x="1215" y="140"/>
                </a:cubicBezTo>
                <a:cubicBezTo>
                  <a:pt x="1199" y="139"/>
                  <a:pt x="1184" y="139"/>
                  <a:pt x="1168" y="139"/>
                </a:cubicBezTo>
                <a:cubicBezTo>
                  <a:pt x="1152" y="139"/>
                  <a:pt x="1137" y="139"/>
                  <a:pt x="1121" y="140"/>
                </a:cubicBezTo>
                <a:cubicBezTo>
                  <a:pt x="1005" y="0"/>
                  <a:pt x="1005" y="0"/>
                  <a:pt x="1005" y="0"/>
                </a:cubicBezTo>
                <a:cubicBezTo>
                  <a:pt x="960" y="7"/>
                  <a:pt x="915" y="15"/>
                  <a:pt x="872" y="26"/>
                </a:cubicBezTo>
                <a:cubicBezTo>
                  <a:pt x="818" y="200"/>
                  <a:pt x="818" y="200"/>
                  <a:pt x="818" y="200"/>
                </a:cubicBezTo>
                <a:cubicBezTo>
                  <a:pt x="788" y="211"/>
                  <a:pt x="759" y="223"/>
                  <a:pt x="731" y="236"/>
                </a:cubicBezTo>
                <a:cubicBezTo>
                  <a:pt x="570" y="152"/>
                  <a:pt x="570" y="152"/>
                  <a:pt x="570" y="152"/>
                </a:cubicBezTo>
                <a:cubicBezTo>
                  <a:pt x="531" y="175"/>
                  <a:pt x="494" y="200"/>
                  <a:pt x="458" y="227"/>
                </a:cubicBezTo>
                <a:cubicBezTo>
                  <a:pt x="474" y="408"/>
                  <a:pt x="474" y="408"/>
                  <a:pt x="474" y="408"/>
                </a:cubicBezTo>
                <a:cubicBezTo>
                  <a:pt x="451" y="429"/>
                  <a:pt x="429" y="451"/>
                  <a:pt x="408" y="474"/>
                </a:cubicBezTo>
                <a:cubicBezTo>
                  <a:pt x="227" y="458"/>
                  <a:pt x="227" y="458"/>
                  <a:pt x="227" y="458"/>
                </a:cubicBezTo>
                <a:cubicBezTo>
                  <a:pt x="200" y="494"/>
                  <a:pt x="175" y="531"/>
                  <a:pt x="152" y="570"/>
                </a:cubicBezTo>
                <a:cubicBezTo>
                  <a:pt x="236" y="731"/>
                  <a:pt x="236" y="731"/>
                  <a:pt x="236" y="731"/>
                </a:cubicBezTo>
                <a:cubicBezTo>
                  <a:pt x="223" y="759"/>
                  <a:pt x="211" y="788"/>
                  <a:pt x="200" y="818"/>
                </a:cubicBezTo>
                <a:cubicBezTo>
                  <a:pt x="26" y="872"/>
                  <a:pt x="26" y="872"/>
                  <a:pt x="26" y="872"/>
                </a:cubicBezTo>
                <a:cubicBezTo>
                  <a:pt x="15" y="915"/>
                  <a:pt x="6" y="960"/>
                  <a:pt x="0" y="1005"/>
                </a:cubicBezTo>
                <a:cubicBezTo>
                  <a:pt x="140" y="1121"/>
                  <a:pt x="140" y="1121"/>
                  <a:pt x="140" y="1121"/>
                </a:cubicBezTo>
                <a:cubicBezTo>
                  <a:pt x="139" y="1137"/>
                  <a:pt x="139" y="1152"/>
                  <a:pt x="139" y="1168"/>
                </a:cubicBezTo>
                <a:cubicBezTo>
                  <a:pt x="139" y="1184"/>
                  <a:pt x="139" y="1199"/>
                  <a:pt x="140" y="1215"/>
                </a:cubicBezTo>
                <a:cubicBezTo>
                  <a:pt x="0" y="1331"/>
                  <a:pt x="0" y="1331"/>
                  <a:pt x="0" y="1331"/>
                </a:cubicBezTo>
                <a:cubicBezTo>
                  <a:pt x="6" y="1376"/>
                  <a:pt x="15" y="1421"/>
                  <a:pt x="26" y="1464"/>
                </a:cubicBezTo>
                <a:cubicBezTo>
                  <a:pt x="200" y="1518"/>
                  <a:pt x="200" y="1518"/>
                  <a:pt x="200" y="1518"/>
                </a:cubicBezTo>
                <a:cubicBezTo>
                  <a:pt x="211" y="1548"/>
                  <a:pt x="223" y="1577"/>
                  <a:pt x="236" y="1605"/>
                </a:cubicBezTo>
                <a:cubicBezTo>
                  <a:pt x="152" y="1766"/>
                  <a:pt x="152" y="1766"/>
                  <a:pt x="152" y="1766"/>
                </a:cubicBezTo>
                <a:cubicBezTo>
                  <a:pt x="175" y="1805"/>
                  <a:pt x="200" y="1842"/>
                  <a:pt x="227" y="1878"/>
                </a:cubicBezTo>
                <a:cubicBezTo>
                  <a:pt x="408" y="1862"/>
                  <a:pt x="408" y="1862"/>
                  <a:pt x="408" y="1862"/>
                </a:cubicBezTo>
                <a:cubicBezTo>
                  <a:pt x="429" y="1885"/>
                  <a:pt x="451" y="1907"/>
                  <a:pt x="474" y="1928"/>
                </a:cubicBezTo>
                <a:cubicBezTo>
                  <a:pt x="458" y="2109"/>
                  <a:pt x="458" y="2109"/>
                  <a:pt x="458" y="2109"/>
                </a:cubicBezTo>
                <a:cubicBezTo>
                  <a:pt x="494" y="2136"/>
                  <a:pt x="531" y="2161"/>
                  <a:pt x="570" y="2184"/>
                </a:cubicBezTo>
                <a:cubicBezTo>
                  <a:pt x="731" y="2100"/>
                  <a:pt x="731" y="2100"/>
                  <a:pt x="731" y="2100"/>
                </a:cubicBezTo>
                <a:cubicBezTo>
                  <a:pt x="759" y="2113"/>
                  <a:pt x="788" y="2125"/>
                  <a:pt x="818" y="2136"/>
                </a:cubicBezTo>
                <a:cubicBezTo>
                  <a:pt x="872" y="2309"/>
                  <a:pt x="872" y="2309"/>
                  <a:pt x="872" y="2309"/>
                </a:cubicBezTo>
                <a:cubicBezTo>
                  <a:pt x="915" y="2321"/>
                  <a:pt x="960" y="2329"/>
                  <a:pt x="1005" y="2336"/>
                </a:cubicBezTo>
                <a:cubicBezTo>
                  <a:pt x="1121" y="2196"/>
                  <a:pt x="1121" y="2196"/>
                  <a:pt x="1121" y="2196"/>
                </a:cubicBezTo>
                <a:cubicBezTo>
                  <a:pt x="1137" y="2197"/>
                  <a:pt x="1152" y="2197"/>
                  <a:pt x="1168" y="2197"/>
                </a:cubicBezTo>
                <a:cubicBezTo>
                  <a:pt x="1184" y="2197"/>
                  <a:pt x="1199" y="2197"/>
                  <a:pt x="1215" y="2196"/>
                </a:cubicBezTo>
                <a:cubicBezTo>
                  <a:pt x="1331" y="2336"/>
                  <a:pt x="1331" y="2336"/>
                  <a:pt x="1331" y="2336"/>
                </a:cubicBezTo>
                <a:cubicBezTo>
                  <a:pt x="1376" y="2329"/>
                  <a:pt x="1421" y="2321"/>
                  <a:pt x="1464" y="2309"/>
                </a:cubicBezTo>
                <a:cubicBezTo>
                  <a:pt x="1518" y="2136"/>
                  <a:pt x="1518" y="2136"/>
                  <a:pt x="1518" y="2136"/>
                </a:cubicBezTo>
                <a:cubicBezTo>
                  <a:pt x="1548" y="2125"/>
                  <a:pt x="1576" y="2113"/>
                  <a:pt x="1605" y="2100"/>
                </a:cubicBezTo>
                <a:cubicBezTo>
                  <a:pt x="1766" y="2184"/>
                  <a:pt x="1766" y="2184"/>
                  <a:pt x="1766" y="2184"/>
                </a:cubicBezTo>
                <a:cubicBezTo>
                  <a:pt x="1805" y="2161"/>
                  <a:pt x="1842" y="2136"/>
                  <a:pt x="1878" y="2109"/>
                </a:cubicBezTo>
                <a:cubicBezTo>
                  <a:pt x="1862" y="1928"/>
                  <a:pt x="1862" y="1928"/>
                  <a:pt x="1862" y="1928"/>
                </a:cubicBezTo>
                <a:cubicBezTo>
                  <a:pt x="1885" y="1907"/>
                  <a:pt x="1907" y="1885"/>
                  <a:pt x="1928" y="1862"/>
                </a:cubicBezTo>
                <a:cubicBezTo>
                  <a:pt x="2109" y="1878"/>
                  <a:pt x="2109" y="1878"/>
                  <a:pt x="2109" y="1878"/>
                </a:cubicBezTo>
                <a:cubicBezTo>
                  <a:pt x="2136" y="1842"/>
                  <a:pt x="2161" y="1805"/>
                  <a:pt x="2184" y="1766"/>
                </a:cubicBezTo>
                <a:cubicBezTo>
                  <a:pt x="2100" y="1605"/>
                  <a:pt x="2100" y="1605"/>
                  <a:pt x="2100" y="1605"/>
                </a:cubicBezTo>
                <a:cubicBezTo>
                  <a:pt x="2113" y="1577"/>
                  <a:pt x="2125" y="1548"/>
                  <a:pt x="2136" y="1518"/>
                </a:cubicBezTo>
                <a:lnTo>
                  <a:pt x="2309" y="1464"/>
                </a:lnTo>
                <a:close/>
                <a:moveTo>
                  <a:pt x="1168" y="2018"/>
                </a:moveTo>
                <a:cubicBezTo>
                  <a:pt x="699" y="2018"/>
                  <a:pt x="318" y="1637"/>
                  <a:pt x="318" y="1168"/>
                </a:cubicBezTo>
                <a:cubicBezTo>
                  <a:pt x="318" y="699"/>
                  <a:pt x="699" y="318"/>
                  <a:pt x="1168" y="318"/>
                </a:cubicBezTo>
                <a:cubicBezTo>
                  <a:pt x="1637" y="318"/>
                  <a:pt x="2018" y="699"/>
                  <a:pt x="2018" y="1168"/>
                </a:cubicBezTo>
                <a:cubicBezTo>
                  <a:pt x="2018" y="1637"/>
                  <a:pt x="1637" y="2018"/>
                  <a:pt x="1168" y="2018"/>
                </a:cubicBezTo>
                <a:close/>
              </a:path>
            </a:pathLst>
          </a:custGeom>
          <a:gradFill>
            <a:gsLst>
              <a:gs pos="5000">
                <a:srgbClr val="FFFFFF"/>
              </a:gs>
              <a:gs pos="56000">
                <a:srgbClr val="323232"/>
              </a:gs>
            </a:gsLst>
            <a:lin ang="5400000" scaled="0"/>
          </a:gradFill>
          <a:ln w="9525">
            <a:noFill/>
            <a:round/>
            <a:headEnd/>
            <a:tailEnd/>
          </a:ln>
          <a:effectLst>
            <a:outerShdw blurRad="127000" algn="t" rotWithShape="0">
              <a:prstClr val="black">
                <a:alpha val="40000"/>
              </a:prstClr>
            </a:outerShdw>
          </a:effectLst>
        </p:spPr>
        <p:txBody>
          <a:bodyPr/>
          <a:lstStyle/>
          <a:p>
            <a:pPr>
              <a:lnSpc>
                <a:spcPct val="90000"/>
              </a:lnSpc>
              <a:defRPr/>
            </a:pPr>
            <a:endParaRPr lang="en-US" kern="0" dirty="0">
              <a:solidFill>
                <a:sysClr val="windowText" lastClr="000000"/>
              </a:solidFill>
            </a:endParaRPr>
          </a:p>
        </p:txBody>
      </p:sp>
      <p:grpSp>
        <p:nvGrpSpPr>
          <p:cNvPr id="2" name="Group 67"/>
          <p:cNvGrpSpPr>
            <a:grpSpLocks/>
          </p:cNvGrpSpPr>
          <p:nvPr/>
        </p:nvGrpSpPr>
        <p:grpSpPr bwMode="auto">
          <a:xfrm>
            <a:off x="7003415" y="3016066"/>
            <a:ext cx="668655" cy="557213"/>
            <a:chOff x="6270625" y="4681224"/>
            <a:chExt cx="742950" cy="619125"/>
          </a:xfrm>
        </p:grpSpPr>
        <p:sp>
          <p:nvSpPr>
            <p:cNvPr id="110" name="Round Same Side Corner Rectangle 109"/>
            <p:cNvSpPr/>
            <p:nvPr/>
          </p:nvSpPr>
          <p:spPr bwMode="auto">
            <a:xfrm>
              <a:off x="6804025" y="4681224"/>
              <a:ext cx="209550" cy="619125"/>
            </a:xfrm>
            <a:prstGeom prst="round2SameRect">
              <a:avLst/>
            </a:prstGeom>
            <a:solidFill>
              <a:srgbClr val="FFFFFF"/>
            </a:solidFill>
            <a:ln w="9525" cap="flat" cmpd="sng" algn="ctr">
              <a:noFill/>
              <a:prstDash val="solid"/>
              <a:round/>
              <a:headEnd type="none" w="med" len="med"/>
              <a:tailEnd type="none" w="med" len="med"/>
            </a:ln>
            <a:effectLst/>
          </p:spPr>
          <p:txBody>
            <a:bodyPr lIns="0" tIns="0" rIns="0" bIns="0"/>
            <a:lstStyle/>
            <a:p>
              <a:pPr>
                <a:lnSpc>
                  <a:spcPct val="90000"/>
                </a:lnSpc>
                <a:defRPr/>
              </a:pPr>
              <a:endParaRPr lang="en-US" kern="0" dirty="0">
                <a:solidFill>
                  <a:sysClr val="windowText" lastClr="000000"/>
                </a:solidFill>
              </a:endParaRPr>
            </a:p>
          </p:txBody>
        </p:sp>
        <p:sp>
          <p:nvSpPr>
            <p:cNvPr id="111" name="Round Same Side Corner Rectangle 110"/>
            <p:cNvSpPr/>
            <p:nvPr/>
          </p:nvSpPr>
          <p:spPr bwMode="auto">
            <a:xfrm>
              <a:off x="6537325" y="4982849"/>
              <a:ext cx="209550" cy="317500"/>
            </a:xfrm>
            <a:prstGeom prst="round2SameRect">
              <a:avLst/>
            </a:prstGeom>
            <a:solidFill>
              <a:srgbClr val="FFFFFF"/>
            </a:solidFill>
            <a:ln w="9525" cap="flat" cmpd="sng" algn="ctr">
              <a:noFill/>
              <a:prstDash val="solid"/>
              <a:round/>
              <a:headEnd type="none" w="med" len="med"/>
              <a:tailEnd type="none" w="med" len="med"/>
            </a:ln>
            <a:effectLst/>
          </p:spPr>
          <p:txBody>
            <a:bodyPr lIns="0" tIns="0" rIns="0" bIns="0"/>
            <a:lstStyle/>
            <a:p>
              <a:pPr>
                <a:lnSpc>
                  <a:spcPct val="90000"/>
                </a:lnSpc>
                <a:defRPr/>
              </a:pPr>
              <a:endParaRPr lang="en-US" kern="0" dirty="0">
                <a:solidFill>
                  <a:sysClr val="windowText" lastClr="000000"/>
                </a:solidFill>
              </a:endParaRPr>
            </a:p>
          </p:txBody>
        </p:sp>
        <p:sp>
          <p:nvSpPr>
            <p:cNvPr id="112" name="Round Same Side Corner Rectangle 111"/>
            <p:cNvSpPr/>
            <p:nvPr/>
          </p:nvSpPr>
          <p:spPr bwMode="auto">
            <a:xfrm>
              <a:off x="6270625" y="5173349"/>
              <a:ext cx="209550" cy="127000"/>
            </a:xfrm>
            <a:prstGeom prst="round2SameRect">
              <a:avLst/>
            </a:prstGeom>
            <a:solidFill>
              <a:srgbClr val="FFFFFF"/>
            </a:solidFill>
            <a:ln w="9525" cap="flat" cmpd="sng" algn="ctr">
              <a:noFill/>
              <a:prstDash val="solid"/>
              <a:round/>
              <a:headEnd type="none" w="med" len="med"/>
              <a:tailEnd type="none" w="med" len="med"/>
            </a:ln>
            <a:effectLst/>
          </p:spPr>
          <p:txBody>
            <a:bodyPr lIns="0" tIns="0" rIns="0" bIns="0"/>
            <a:lstStyle/>
            <a:p>
              <a:pPr>
                <a:lnSpc>
                  <a:spcPct val="90000"/>
                </a:lnSpc>
                <a:defRPr/>
              </a:pPr>
              <a:endParaRPr lang="en-US" kern="0" dirty="0">
                <a:solidFill>
                  <a:sysClr val="windowText" lastClr="000000"/>
                </a:solidFill>
              </a:endParaRPr>
            </a:p>
          </p:txBody>
        </p:sp>
      </p:grpSp>
      <p:grpSp>
        <p:nvGrpSpPr>
          <p:cNvPr id="3" name="Group 74"/>
          <p:cNvGrpSpPr>
            <a:grpSpLocks/>
          </p:cNvGrpSpPr>
          <p:nvPr/>
        </p:nvGrpSpPr>
        <p:grpSpPr bwMode="auto">
          <a:xfrm>
            <a:off x="395536" y="2931294"/>
            <a:ext cx="1227559" cy="857746"/>
            <a:chOff x="593766" y="3360486"/>
            <a:chExt cx="1346163" cy="1019462"/>
          </a:xfrm>
        </p:grpSpPr>
        <p:pic>
          <p:nvPicPr>
            <p:cNvPr id="114" name="Picture 3"/>
            <p:cNvPicPr>
              <a:picLocks noChangeAspect="1" noChangeArrowheads="1"/>
            </p:cNvPicPr>
            <p:nvPr/>
          </p:nvPicPr>
          <p:blipFill>
            <a:blip r:embed="rId12" cstate="screen"/>
            <a:srcRect/>
            <a:stretch>
              <a:fillRect/>
            </a:stretch>
          </p:blipFill>
          <p:spPr bwMode="auto">
            <a:xfrm>
              <a:off x="567414" y="3352546"/>
              <a:ext cx="1091154" cy="1475647"/>
            </a:xfrm>
            <a:prstGeom prst="rect">
              <a:avLst/>
            </a:prstGeom>
            <a:noFill/>
            <a:ln w="9525">
              <a:noFill/>
              <a:miter lim="800000"/>
              <a:headEnd/>
              <a:tailEnd/>
            </a:ln>
          </p:spPr>
        </p:pic>
        <p:pic>
          <p:nvPicPr>
            <p:cNvPr id="115" name="Picture 3"/>
            <p:cNvPicPr>
              <a:picLocks noChangeAspect="1" noChangeArrowheads="1"/>
            </p:cNvPicPr>
            <p:nvPr/>
          </p:nvPicPr>
          <p:blipFill>
            <a:blip r:embed="rId13" cstate="screen"/>
            <a:srcRect/>
            <a:stretch>
              <a:fillRect/>
            </a:stretch>
          </p:blipFill>
          <p:spPr bwMode="auto">
            <a:xfrm>
              <a:off x="719810" y="3504989"/>
              <a:ext cx="1091154" cy="1463452"/>
            </a:xfrm>
            <a:prstGeom prst="rect">
              <a:avLst/>
            </a:prstGeom>
            <a:noFill/>
            <a:ln w="9525">
              <a:noFill/>
              <a:miter lim="800000"/>
              <a:headEnd/>
              <a:tailEnd/>
            </a:ln>
          </p:spPr>
        </p:pic>
        <p:pic>
          <p:nvPicPr>
            <p:cNvPr id="116" name="Picture 3"/>
            <p:cNvPicPr>
              <a:picLocks noChangeAspect="1" noChangeArrowheads="1"/>
            </p:cNvPicPr>
            <p:nvPr/>
          </p:nvPicPr>
          <p:blipFill>
            <a:blip r:embed="rId13" cstate="screen"/>
            <a:srcRect/>
            <a:stretch>
              <a:fillRect/>
            </a:stretch>
          </p:blipFill>
          <p:spPr bwMode="auto">
            <a:xfrm>
              <a:off x="872205" y="3657432"/>
              <a:ext cx="1091154" cy="1463452"/>
            </a:xfrm>
            <a:prstGeom prst="rect">
              <a:avLst/>
            </a:prstGeom>
            <a:noFill/>
            <a:ln w="9525">
              <a:noFill/>
              <a:miter lim="800000"/>
              <a:headEnd/>
              <a:tailEnd/>
            </a:ln>
          </p:spPr>
        </p:pic>
      </p:grpSp>
      <p:sp>
        <p:nvSpPr>
          <p:cNvPr id="117" name="AutoShape 6" descr="A175_2"/>
          <p:cNvSpPr>
            <a:spLocks noChangeArrowheads="1"/>
          </p:cNvSpPr>
          <p:nvPr/>
        </p:nvSpPr>
        <p:spPr bwMode="auto">
          <a:xfrm>
            <a:off x="395536" y="1556792"/>
            <a:ext cx="1328248" cy="1080120"/>
          </a:xfrm>
          <a:prstGeom prst="roundRect">
            <a:avLst>
              <a:gd name="adj" fmla="val 12185"/>
            </a:avLst>
          </a:prstGeom>
          <a:blipFill dpi="0" rotWithShape="1">
            <a:blip r:embed="rId14" cstate="screen"/>
            <a:srcRect/>
            <a:stretch>
              <a:fillRect/>
            </a:stretch>
          </a:blipFill>
          <a:ln w="9525">
            <a:noFill/>
            <a:round/>
            <a:headEnd/>
            <a:tailEnd/>
          </a:ln>
          <a:effectLst/>
        </p:spPr>
        <p:txBody>
          <a:bodyPr wrap="none" anchor="ctr"/>
          <a:lstStyle/>
          <a:p>
            <a:pPr>
              <a:defRPr/>
            </a:pPr>
            <a:endParaRPr lang="en-US" kern="0" dirty="0">
              <a:solidFill>
                <a:sysClr val="windowText" lastClr="000000"/>
              </a:solidFill>
            </a:endParaRPr>
          </a:p>
        </p:txBody>
      </p:sp>
      <p:cxnSp>
        <p:nvCxnSpPr>
          <p:cNvPr id="118" name="Straight Connector 12"/>
          <p:cNvCxnSpPr>
            <a:cxnSpLocks noChangeShapeType="1"/>
          </p:cNvCxnSpPr>
          <p:nvPr/>
        </p:nvCxnSpPr>
        <p:spPr bwMode="auto">
          <a:xfrm rot="10800000">
            <a:off x="1922835" y="5445224"/>
            <a:ext cx="2649538" cy="0"/>
          </a:xfrm>
          <a:prstGeom prst="line">
            <a:avLst/>
          </a:prstGeom>
          <a:noFill/>
          <a:ln w="28575" algn="ctr">
            <a:solidFill>
              <a:srgbClr val="646464"/>
            </a:solidFill>
            <a:round/>
            <a:headEnd/>
            <a:tailEnd/>
          </a:ln>
        </p:spPr>
      </p:cxnSp>
      <p:sp>
        <p:nvSpPr>
          <p:cNvPr id="119" name="Rectangle 16"/>
          <p:cNvSpPr>
            <a:spLocks noChangeArrowheads="1"/>
          </p:cNvSpPr>
          <p:nvPr/>
        </p:nvSpPr>
        <p:spPr bwMode="auto">
          <a:xfrm>
            <a:off x="1908176" y="5445224"/>
            <a:ext cx="2663824" cy="535531"/>
          </a:xfrm>
          <a:prstGeom prst="rect">
            <a:avLst/>
          </a:prstGeom>
          <a:noFill/>
          <a:ln w="9525">
            <a:noFill/>
            <a:miter lim="800000"/>
            <a:headEnd/>
            <a:tailEnd/>
          </a:ln>
        </p:spPr>
        <p:txBody>
          <a:bodyPr wrap="square" lIns="72000" rIns="72000">
            <a:spAutoFit/>
          </a:bodyPr>
          <a:lstStyle/>
          <a:p>
            <a:pPr>
              <a:lnSpc>
                <a:spcPct val="90000"/>
              </a:lnSpc>
              <a:defRPr/>
            </a:pPr>
            <a:r>
              <a:rPr lang="en-US" sz="1600" kern="0" dirty="0" smtClean="0">
                <a:solidFill>
                  <a:srgbClr val="CC0000"/>
                </a:solidFill>
              </a:rPr>
              <a:t>Next-generation Cloud network infrastructure</a:t>
            </a:r>
            <a:endParaRPr lang="en-US" sz="1600" kern="0" dirty="0">
              <a:solidFill>
                <a:srgbClr val="CC0000"/>
              </a:solidFill>
            </a:endParaRPr>
          </a:p>
        </p:txBody>
      </p:sp>
      <p:cxnSp>
        <p:nvCxnSpPr>
          <p:cNvPr id="121" name="Straight Connector 8"/>
          <p:cNvCxnSpPr>
            <a:cxnSpLocks noChangeShapeType="1"/>
          </p:cNvCxnSpPr>
          <p:nvPr/>
        </p:nvCxnSpPr>
        <p:spPr bwMode="auto">
          <a:xfrm rot="10800000">
            <a:off x="4572000" y="5453932"/>
            <a:ext cx="2246312" cy="0"/>
          </a:xfrm>
          <a:prstGeom prst="line">
            <a:avLst/>
          </a:prstGeom>
          <a:noFill/>
          <a:ln w="28575" algn="ctr">
            <a:solidFill>
              <a:srgbClr val="FFFFFF"/>
            </a:solidFill>
            <a:round/>
            <a:headEnd/>
            <a:tailEnd/>
          </a:ln>
        </p:spPr>
      </p:cxnSp>
      <p:sp>
        <p:nvSpPr>
          <p:cNvPr id="122" name="Freeform 21"/>
          <p:cNvSpPr>
            <a:spLocks noEditPoints="1"/>
          </p:cNvSpPr>
          <p:nvPr>
            <p:custDataLst>
              <p:tags r:id="rId4"/>
            </p:custDataLst>
          </p:nvPr>
        </p:nvSpPr>
        <p:spPr bwMode="auto">
          <a:xfrm>
            <a:off x="6718069" y="4892161"/>
            <a:ext cx="1463040" cy="1463040"/>
          </a:xfrm>
          <a:custGeom>
            <a:avLst/>
            <a:gdLst/>
            <a:ahLst/>
            <a:cxnLst>
              <a:cxn ang="0">
                <a:pos x="2336" y="1331"/>
              </a:cxn>
              <a:cxn ang="0">
                <a:pos x="2197" y="1168"/>
              </a:cxn>
              <a:cxn ang="0">
                <a:pos x="2336" y="1005"/>
              </a:cxn>
              <a:cxn ang="0">
                <a:pos x="2136" y="818"/>
              </a:cxn>
              <a:cxn ang="0">
                <a:pos x="2184" y="570"/>
              </a:cxn>
              <a:cxn ang="0">
                <a:pos x="1928" y="474"/>
              </a:cxn>
              <a:cxn ang="0">
                <a:pos x="1878" y="227"/>
              </a:cxn>
              <a:cxn ang="0">
                <a:pos x="1605" y="236"/>
              </a:cxn>
              <a:cxn ang="0">
                <a:pos x="1464" y="26"/>
              </a:cxn>
              <a:cxn ang="0">
                <a:pos x="1215" y="140"/>
              </a:cxn>
              <a:cxn ang="0">
                <a:pos x="1121" y="140"/>
              </a:cxn>
              <a:cxn ang="0">
                <a:pos x="872" y="26"/>
              </a:cxn>
              <a:cxn ang="0">
                <a:pos x="731" y="236"/>
              </a:cxn>
              <a:cxn ang="0">
                <a:pos x="458" y="227"/>
              </a:cxn>
              <a:cxn ang="0">
                <a:pos x="408" y="474"/>
              </a:cxn>
              <a:cxn ang="0">
                <a:pos x="152" y="570"/>
              </a:cxn>
              <a:cxn ang="0">
                <a:pos x="200" y="818"/>
              </a:cxn>
              <a:cxn ang="0">
                <a:pos x="0" y="1005"/>
              </a:cxn>
              <a:cxn ang="0">
                <a:pos x="139" y="1168"/>
              </a:cxn>
              <a:cxn ang="0">
                <a:pos x="0" y="1331"/>
              </a:cxn>
              <a:cxn ang="0">
                <a:pos x="200" y="1518"/>
              </a:cxn>
              <a:cxn ang="0">
                <a:pos x="152" y="1766"/>
              </a:cxn>
              <a:cxn ang="0">
                <a:pos x="408" y="1862"/>
              </a:cxn>
              <a:cxn ang="0">
                <a:pos x="458" y="2109"/>
              </a:cxn>
              <a:cxn ang="0">
                <a:pos x="731" y="2100"/>
              </a:cxn>
              <a:cxn ang="0">
                <a:pos x="872" y="2309"/>
              </a:cxn>
              <a:cxn ang="0">
                <a:pos x="1121" y="2196"/>
              </a:cxn>
              <a:cxn ang="0">
                <a:pos x="1215" y="2196"/>
              </a:cxn>
              <a:cxn ang="0">
                <a:pos x="1464" y="2309"/>
              </a:cxn>
              <a:cxn ang="0">
                <a:pos x="1605" y="2100"/>
              </a:cxn>
              <a:cxn ang="0">
                <a:pos x="1878" y="2109"/>
              </a:cxn>
              <a:cxn ang="0">
                <a:pos x="1928" y="1862"/>
              </a:cxn>
              <a:cxn ang="0">
                <a:pos x="2184" y="1766"/>
              </a:cxn>
              <a:cxn ang="0">
                <a:pos x="2136" y="1518"/>
              </a:cxn>
              <a:cxn ang="0">
                <a:pos x="1168" y="2018"/>
              </a:cxn>
              <a:cxn ang="0">
                <a:pos x="1168" y="318"/>
              </a:cxn>
              <a:cxn ang="0">
                <a:pos x="1168" y="2018"/>
              </a:cxn>
            </a:cxnLst>
            <a:rect l="0" t="0" r="r" b="b"/>
            <a:pathLst>
              <a:path w="2336" h="2336">
                <a:moveTo>
                  <a:pt x="2309" y="1464"/>
                </a:moveTo>
                <a:cubicBezTo>
                  <a:pt x="2321" y="1421"/>
                  <a:pt x="2329" y="1376"/>
                  <a:pt x="2336" y="1331"/>
                </a:cubicBezTo>
                <a:cubicBezTo>
                  <a:pt x="2196" y="1215"/>
                  <a:pt x="2196" y="1215"/>
                  <a:pt x="2196" y="1215"/>
                </a:cubicBezTo>
                <a:cubicBezTo>
                  <a:pt x="2197" y="1199"/>
                  <a:pt x="2197" y="1184"/>
                  <a:pt x="2197" y="1168"/>
                </a:cubicBezTo>
                <a:cubicBezTo>
                  <a:pt x="2197" y="1152"/>
                  <a:pt x="2197" y="1137"/>
                  <a:pt x="2196" y="1121"/>
                </a:cubicBezTo>
                <a:cubicBezTo>
                  <a:pt x="2336" y="1005"/>
                  <a:pt x="2336" y="1005"/>
                  <a:pt x="2336" y="1005"/>
                </a:cubicBezTo>
                <a:cubicBezTo>
                  <a:pt x="2329" y="960"/>
                  <a:pt x="2321" y="915"/>
                  <a:pt x="2309" y="872"/>
                </a:cubicBezTo>
                <a:cubicBezTo>
                  <a:pt x="2136" y="818"/>
                  <a:pt x="2136" y="818"/>
                  <a:pt x="2136" y="818"/>
                </a:cubicBezTo>
                <a:cubicBezTo>
                  <a:pt x="2125" y="788"/>
                  <a:pt x="2113" y="759"/>
                  <a:pt x="2100" y="731"/>
                </a:cubicBezTo>
                <a:cubicBezTo>
                  <a:pt x="2184" y="570"/>
                  <a:pt x="2184" y="570"/>
                  <a:pt x="2184" y="570"/>
                </a:cubicBezTo>
                <a:cubicBezTo>
                  <a:pt x="2161" y="531"/>
                  <a:pt x="2136" y="494"/>
                  <a:pt x="2109" y="458"/>
                </a:cubicBezTo>
                <a:cubicBezTo>
                  <a:pt x="1928" y="474"/>
                  <a:pt x="1928" y="474"/>
                  <a:pt x="1928" y="474"/>
                </a:cubicBezTo>
                <a:cubicBezTo>
                  <a:pt x="1907" y="451"/>
                  <a:pt x="1885" y="429"/>
                  <a:pt x="1862" y="408"/>
                </a:cubicBezTo>
                <a:cubicBezTo>
                  <a:pt x="1878" y="227"/>
                  <a:pt x="1878" y="227"/>
                  <a:pt x="1878" y="227"/>
                </a:cubicBezTo>
                <a:cubicBezTo>
                  <a:pt x="1842" y="200"/>
                  <a:pt x="1805" y="175"/>
                  <a:pt x="1766" y="152"/>
                </a:cubicBezTo>
                <a:cubicBezTo>
                  <a:pt x="1605" y="236"/>
                  <a:pt x="1605" y="236"/>
                  <a:pt x="1605" y="236"/>
                </a:cubicBezTo>
                <a:cubicBezTo>
                  <a:pt x="1576" y="223"/>
                  <a:pt x="1548" y="211"/>
                  <a:pt x="1518" y="200"/>
                </a:cubicBezTo>
                <a:cubicBezTo>
                  <a:pt x="1464" y="26"/>
                  <a:pt x="1464" y="26"/>
                  <a:pt x="1464" y="26"/>
                </a:cubicBezTo>
                <a:cubicBezTo>
                  <a:pt x="1421" y="15"/>
                  <a:pt x="1376" y="7"/>
                  <a:pt x="1331" y="0"/>
                </a:cubicBezTo>
                <a:cubicBezTo>
                  <a:pt x="1215" y="140"/>
                  <a:pt x="1215" y="140"/>
                  <a:pt x="1215" y="140"/>
                </a:cubicBezTo>
                <a:cubicBezTo>
                  <a:pt x="1199" y="139"/>
                  <a:pt x="1184" y="139"/>
                  <a:pt x="1168" y="139"/>
                </a:cubicBezTo>
                <a:cubicBezTo>
                  <a:pt x="1152" y="139"/>
                  <a:pt x="1137" y="139"/>
                  <a:pt x="1121" y="140"/>
                </a:cubicBezTo>
                <a:cubicBezTo>
                  <a:pt x="1005" y="0"/>
                  <a:pt x="1005" y="0"/>
                  <a:pt x="1005" y="0"/>
                </a:cubicBezTo>
                <a:cubicBezTo>
                  <a:pt x="960" y="7"/>
                  <a:pt x="915" y="15"/>
                  <a:pt x="872" y="26"/>
                </a:cubicBezTo>
                <a:cubicBezTo>
                  <a:pt x="818" y="200"/>
                  <a:pt x="818" y="200"/>
                  <a:pt x="818" y="200"/>
                </a:cubicBezTo>
                <a:cubicBezTo>
                  <a:pt x="788" y="211"/>
                  <a:pt x="759" y="223"/>
                  <a:pt x="731" y="236"/>
                </a:cubicBezTo>
                <a:cubicBezTo>
                  <a:pt x="570" y="152"/>
                  <a:pt x="570" y="152"/>
                  <a:pt x="570" y="152"/>
                </a:cubicBezTo>
                <a:cubicBezTo>
                  <a:pt x="531" y="175"/>
                  <a:pt x="494" y="200"/>
                  <a:pt x="458" y="227"/>
                </a:cubicBezTo>
                <a:cubicBezTo>
                  <a:pt x="474" y="408"/>
                  <a:pt x="474" y="408"/>
                  <a:pt x="474" y="408"/>
                </a:cubicBezTo>
                <a:cubicBezTo>
                  <a:pt x="451" y="429"/>
                  <a:pt x="429" y="451"/>
                  <a:pt x="408" y="474"/>
                </a:cubicBezTo>
                <a:cubicBezTo>
                  <a:pt x="227" y="458"/>
                  <a:pt x="227" y="458"/>
                  <a:pt x="227" y="458"/>
                </a:cubicBezTo>
                <a:cubicBezTo>
                  <a:pt x="200" y="494"/>
                  <a:pt x="175" y="531"/>
                  <a:pt x="152" y="570"/>
                </a:cubicBezTo>
                <a:cubicBezTo>
                  <a:pt x="236" y="731"/>
                  <a:pt x="236" y="731"/>
                  <a:pt x="236" y="731"/>
                </a:cubicBezTo>
                <a:cubicBezTo>
                  <a:pt x="223" y="759"/>
                  <a:pt x="211" y="788"/>
                  <a:pt x="200" y="818"/>
                </a:cubicBezTo>
                <a:cubicBezTo>
                  <a:pt x="26" y="872"/>
                  <a:pt x="26" y="872"/>
                  <a:pt x="26" y="872"/>
                </a:cubicBezTo>
                <a:cubicBezTo>
                  <a:pt x="15" y="915"/>
                  <a:pt x="6" y="960"/>
                  <a:pt x="0" y="1005"/>
                </a:cubicBezTo>
                <a:cubicBezTo>
                  <a:pt x="140" y="1121"/>
                  <a:pt x="140" y="1121"/>
                  <a:pt x="140" y="1121"/>
                </a:cubicBezTo>
                <a:cubicBezTo>
                  <a:pt x="139" y="1137"/>
                  <a:pt x="139" y="1152"/>
                  <a:pt x="139" y="1168"/>
                </a:cubicBezTo>
                <a:cubicBezTo>
                  <a:pt x="139" y="1184"/>
                  <a:pt x="139" y="1199"/>
                  <a:pt x="140" y="1215"/>
                </a:cubicBezTo>
                <a:cubicBezTo>
                  <a:pt x="0" y="1331"/>
                  <a:pt x="0" y="1331"/>
                  <a:pt x="0" y="1331"/>
                </a:cubicBezTo>
                <a:cubicBezTo>
                  <a:pt x="6" y="1376"/>
                  <a:pt x="15" y="1421"/>
                  <a:pt x="26" y="1464"/>
                </a:cubicBezTo>
                <a:cubicBezTo>
                  <a:pt x="200" y="1518"/>
                  <a:pt x="200" y="1518"/>
                  <a:pt x="200" y="1518"/>
                </a:cubicBezTo>
                <a:cubicBezTo>
                  <a:pt x="211" y="1548"/>
                  <a:pt x="223" y="1577"/>
                  <a:pt x="236" y="1605"/>
                </a:cubicBezTo>
                <a:cubicBezTo>
                  <a:pt x="152" y="1766"/>
                  <a:pt x="152" y="1766"/>
                  <a:pt x="152" y="1766"/>
                </a:cubicBezTo>
                <a:cubicBezTo>
                  <a:pt x="175" y="1805"/>
                  <a:pt x="200" y="1842"/>
                  <a:pt x="227" y="1878"/>
                </a:cubicBezTo>
                <a:cubicBezTo>
                  <a:pt x="408" y="1862"/>
                  <a:pt x="408" y="1862"/>
                  <a:pt x="408" y="1862"/>
                </a:cubicBezTo>
                <a:cubicBezTo>
                  <a:pt x="429" y="1885"/>
                  <a:pt x="451" y="1907"/>
                  <a:pt x="474" y="1928"/>
                </a:cubicBezTo>
                <a:cubicBezTo>
                  <a:pt x="458" y="2109"/>
                  <a:pt x="458" y="2109"/>
                  <a:pt x="458" y="2109"/>
                </a:cubicBezTo>
                <a:cubicBezTo>
                  <a:pt x="494" y="2136"/>
                  <a:pt x="531" y="2161"/>
                  <a:pt x="570" y="2184"/>
                </a:cubicBezTo>
                <a:cubicBezTo>
                  <a:pt x="731" y="2100"/>
                  <a:pt x="731" y="2100"/>
                  <a:pt x="731" y="2100"/>
                </a:cubicBezTo>
                <a:cubicBezTo>
                  <a:pt x="759" y="2113"/>
                  <a:pt x="788" y="2125"/>
                  <a:pt x="818" y="2136"/>
                </a:cubicBezTo>
                <a:cubicBezTo>
                  <a:pt x="872" y="2309"/>
                  <a:pt x="872" y="2309"/>
                  <a:pt x="872" y="2309"/>
                </a:cubicBezTo>
                <a:cubicBezTo>
                  <a:pt x="915" y="2321"/>
                  <a:pt x="960" y="2329"/>
                  <a:pt x="1005" y="2336"/>
                </a:cubicBezTo>
                <a:cubicBezTo>
                  <a:pt x="1121" y="2196"/>
                  <a:pt x="1121" y="2196"/>
                  <a:pt x="1121" y="2196"/>
                </a:cubicBezTo>
                <a:cubicBezTo>
                  <a:pt x="1137" y="2197"/>
                  <a:pt x="1152" y="2197"/>
                  <a:pt x="1168" y="2197"/>
                </a:cubicBezTo>
                <a:cubicBezTo>
                  <a:pt x="1184" y="2197"/>
                  <a:pt x="1199" y="2197"/>
                  <a:pt x="1215" y="2196"/>
                </a:cubicBezTo>
                <a:cubicBezTo>
                  <a:pt x="1331" y="2336"/>
                  <a:pt x="1331" y="2336"/>
                  <a:pt x="1331" y="2336"/>
                </a:cubicBezTo>
                <a:cubicBezTo>
                  <a:pt x="1376" y="2329"/>
                  <a:pt x="1421" y="2321"/>
                  <a:pt x="1464" y="2309"/>
                </a:cubicBezTo>
                <a:cubicBezTo>
                  <a:pt x="1518" y="2136"/>
                  <a:pt x="1518" y="2136"/>
                  <a:pt x="1518" y="2136"/>
                </a:cubicBezTo>
                <a:cubicBezTo>
                  <a:pt x="1548" y="2125"/>
                  <a:pt x="1576" y="2113"/>
                  <a:pt x="1605" y="2100"/>
                </a:cubicBezTo>
                <a:cubicBezTo>
                  <a:pt x="1766" y="2184"/>
                  <a:pt x="1766" y="2184"/>
                  <a:pt x="1766" y="2184"/>
                </a:cubicBezTo>
                <a:cubicBezTo>
                  <a:pt x="1805" y="2161"/>
                  <a:pt x="1842" y="2136"/>
                  <a:pt x="1878" y="2109"/>
                </a:cubicBezTo>
                <a:cubicBezTo>
                  <a:pt x="1862" y="1928"/>
                  <a:pt x="1862" y="1928"/>
                  <a:pt x="1862" y="1928"/>
                </a:cubicBezTo>
                <a:cubicBezTo>
                  <a:pt x="1885" y="1907"/>
                  <a:pt x="1907" y="1885"/>
                  <a:pt x="1928" y="1862"/>
                </a:cubicBezTo>
                <a:cubicBezTo>
                  <a:pt x="2109" y="1878"/>
                  <a:pt x="2109" y="1878"/>
                  <a:pt x="2109" y="1878"/>
                </a:cubicBezTo>
                <a:cubicBezTo>
                  <a:pt x="2136" y="1842"/>
                  <a:pt x="2161" y="1805"/>
                  <a:pt x="2184" y="1766"/>
                </a:cubicBezTo>
                <a:cubicBezTo>
                  <a:pt x="2100" y="1605"/>
                  <a:pt x="2100" y="1605"/>
                  <a:pt x="2100" y="1605"/>
                </a:cubicBezTo>
                <a:cubicBezTo>
                  <a:pt x="2113" y="1577"/>
                  <a:pt x="2125" y="1548"/>
                  <a:pt x="2136" y="1518"/>
                </a:cubicBezTo>
                <a:lnTo>
                  <a:pt x="2309" y="1464"/>
                </a:lnTo>
                <a:close/>
                <a:moveTo>
                  <a:pt x="1168" y="2018"/>
                </a:moveTo>
                <a:cubicBezTo>
                  <a:pt x="699" y="2018"/>
                  <a:pt x="318" y="1637"/>
                  <a:pt x="318" y="1168"/>
                </a:cubicBezTo>
                <a:cubicBezTo>
                  <a:pt x="318" y="699"/>
                  <a:pt x="699" y="318"/>
                  <a:pt x="1168" y="318"/>
                </a:cubicBezTo>
                <a:cubicBezTo>
                  <a:pt x="1637" y="318"/>
                  <a:pt x="2018" y="699"/>
                  <a:pt x="2018" y="1168"/>
                </a:cubicBezTo>
                <a:cubicBezTo>
                  <a:pt x="2018" y="1637"/>
                  <a:pt x="1637" y="2018"/>
                  <a:pt x="1168" y="2018"/>
                </a:cubicBezTo>
                <a:close/>
              </a:path>
            </a:pathLst>
          </a:custGeom>
          <a:gradFill>
            <a:gsLst>
              <a:gs pos="5000">
                <a:srgbClr val="FFFFFF"/>
              </a:gs>
              <a:gs pos="56000">
                <a:srgbClr val="323232"/>
              </a:gs>
            </a:gsLst>
            <a:lin ang="5400000" scaled="0"/>
          </a:gradFill>
          <a:ln w="9525">
            <a:noFill/>
            <a:round/>
            <a:headEnd/>
            <a:tailEnd/>
          </a:ln>
          <a:effectLst>
            <a:outerShdw blurRad="127000" algn="t" rotWithShape="0">
              <a:prstClr val="black">
                <a:alpha val="40000"/>
              </a:prstClr>
            </a:outerShdw>
          </a:effectLst>
        </p:spPr>
        <p:txBody>
          <a:bodyPr/>
          <a:lstStyle/>
          <a:p>
            <a:pPr>
              <a:lnSpc>
                <a:spcPct val="90000"/>
              </a:lnSpc>
              <a:defRPr/>
            </a:pPr>
            <a:endParaRPr lang="en-US" kern="0" dirty="0">
              <a:solidFill>
                <a:sysClr val="windowText" lastClr="000000"/>
              </a:solidFill>
            </a:endParaRPr>
          </a:p>
        </p:txBody>
      </p:sp>
      <p:grpSp>
        <p:nvGrpSpPr>
          <p:cNvPr id="4" name="Group 122"/>
          <p:cNvGrpSpPr/>
          <p:nvPr/>
        </p:nvGrpSpPr>
        <p:grpSpPr>
          <a:xfrm>
            <a:off x="7002854" y="5370902"/>
            <a:ext cx="999403" cy="578378"/>
            <a:chOff x="7020272" y="5401679"/>
            <a:chExt cx="999403" cy="578378"/>
          </a:xfrm>
        </p:grpSpPr>
        <p:sp>
          <p:nvSpPr>
            <p:cNvPr id="124" name="TextBox 123"/>
            <p:cNvSpPr txBox="1"/>
            <p:nvPr/>
          </p:nvSpPr>
          <p:spPr>
            <a:xfrm>
              <a:off x="7020272" y="5549170"/>
              <a:ext cx="999403" cy="430887"/>
            </a:xfrm>
            <a:prstGeom prst="rect">
              <a:avLst/>
            </a:prstGeom>
            <a:noFill/>
          </p:spPr>
          <p:txBody>
            <a:bodyPr wrap="square" rtlCol="0">
              <a:spAutoFit/>
            </a:bodyPr>
            <a:lstStyle/>
            <a:p>
              <a:pPr fontAlgn="base">
                <a:spcBef>
                  <a:spcPct val="0"/>
                </a:spcBef>
                <a:spcAft>
                  <a:spcPct val="0"/>
                </a:spcAft>
              </a:pPr>
              <a:r>
                <a:rPr lang="en-US" sz="2200" dirty="0" smtClean="0">
                  <a:solidFill>
                    <a:srgbClr val="F8F8F8"/>
                  </a:solidFill>
                  <a:latin typeface="Verdana" pitchFamily="34" charset="0"/>
                </a:rPr>
                <a:t>VENA</a:t>
              </a:r>
              <a:endParaRPr lang="en-US" sz="2200" dirty="0">
                <a:solidFill>
                  <a:srgbClr val="F8F8F8"/>
                </a:solidFill>
                <a:latin typeface="Verdana" pitchFamily="34" charset="0"/>
              </a:endParaRPr>
            </a:p>
          </p:txBody>
        </p:sp>
        <p:sp>
          <p:nvSpPr>
            <p:cNvPr id="125" name="TextBox 124"/>
            <p:cNvSpPr txBox="1"/>
            <p:nvPr/>
          </p:nvSpPr>
          <p:spPr>
            <a:xfrm>
              <a:off x="7020272" y="5401679"/>
              <a:ext cx="648072" cy="276999"/>
            </a:xfrm>
            <a:prstGeom prst="rect">
              <a:avLst/>
            </a:prstGeom>
            <a:noFill/>
          </p:spPr>
          <p:txBody>
            <a:bodyPr wrap="square" rtlCol="0">
              <a:spAutoFit/>
            </a:bodyPr>
            <a:lstStyle/>
            <a:p>
              <a:pPr fontAlgn="base">
                <a:spcBef>
                  <a:spcPct val="0"/>
                </a:spcBef>
                <a:spcAft>
                  <a:spcPct val="0"/>
                </a:spcAft>
              </a:pPr>
              <a:r>
                <a:rPr lang="en-US" sz="1200" dirty="0" smtClean="0">
                  <a:solidFill>
                    <a:srgbClr val="F8F8F8"/>
                  </a:solidFill>
                  <a:latin typeface="Verdana" pitchFamily="34" charset="0"/>
                </a:rPr>
                <a:t>Avaya</a:t>
              </a:r>
              <a:endParaRPr lang="en-US" sz="2000" dirty="0">
                <a:solidFill>
                  <a:srgbClr val="F8F8F8"/>
                </a:solidFill>
                <a:latin typeface="Verdana" pitchFamily="34" charset="0"/>
              </a:endParaRP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title"/>
          </p:nvPr>
        </p:nvSpPr>
        <p:spPr/>
        <p:txBody>
          <a:bodyPr/>
          <a:lstStyle/>
          <a:p>
            <a:r>
              <a:rPr lang="en-GB" sz="2800" dirty="0" smtClean="0">
                <a:ea typeface="MS PGothic" pitchFamily="34" charset="-128"/>
              </a:rPr>
              <a:t>Enterprise-wide Virtualized Services</a:t>
            </a:r>
            <a:endParaRPr lang="en-GB" sz="2800" dirty="0" smtClean="0"/>
          </a:p>
        </p:txBody>
      </p:sp>
      <p:sp>
        <p:nvSpPr>
          <p:cNvPr id="12" name="TextBox 11"/>
          <p:cNvSpPr txBox="1"/>
          <p:nvPr/>
        </p:nvSpPr>
        <p:spPr>
          <a:xfrm>
            <a:off x="1907704" y="4869320"/>
            <a:ext cx="6767984" cy="1440000"/>
          </a:xfrm>
          <a:prstGeom prst="rect">
            <a:avLst/>
          </a:prstGeom>
          <a:gradFill flip="none" rotWithShape="1">
            <a:gsLst>
              <a:gs pos="100000">
                <a:srgbClr val="DDDDDD"/>
              </a:gs>
              <a:gs pos="0">
                <a:srgbClr val="DDDDDD">
                  <a:alpha val="0"/>
                </a:srgbClr>
              </a:gs>
            </a:gsLst>
            <a:lin ang="10800000" scaled="1"/>
            <a:tileRect/>
          </a:gradFill>
        </p:spPr>
        <p:txBody>
          <a:bodyPr wrap="square" lIns="90000" tIns="46800" rtlCol="0" anchor="ctr" anchorCtr="0">
            <a:noAutofit/>
          </a:bodyPr>
          <a:lstStyle/>
          <a:p>
            <a:pPr eaLnBrk="0" hangingPunct="0">
              <a:lnSpc>
                <a:spcPct val="95000"/>
              </a:lnSpc>
              <a:spcBef>
                <a:spcPct val="45000"/>
              </a:spcBef>
              <a:buClr>
                <a:srgbClr val="CC0000"/>
              </a:buClr>
              <a:buSzPct val="90000"/>
              <a:defRPr/>
            </a:pPr>
            <a:r>
              <a:rPr lang="en-GB" sz="2400" kern="0" dirty="0" smtClean="0">
                <a:solidFill>
                  <a:srgbClr val="323232"/>
                </a:solidFill>
                <a:sym typeface="Arial" charset="0"/>
              </a:rPr>
              <a:t>Delivering Network-as-a-Service</a:t>
            </a:r>
          </a:p>
          <a:p>
            <a:pPr eaLnBrk="0" hangingPunct="0">
              <a:lnSpc>
                <a:spcPct val="95000"/>
              </a:lnSpc>
              <a:spcBef>
                <a:spcPct val="45000"/>
              </a:spcBef>
              <a:buClr>
                <a:srgbClr val="CC0000"/>
              </a:buClr>
              <a:buSzPct val="90000"/>
              <a:defRPr/>
            </a:pPr>
            <a:r>
              <a:rPr lang="en-GB" sz="2000" kern="0" dirty="0" smtClean="0">
                <a:solidFill>
                  <a:srgbClr val="CC0000"/>
                </a:solidFill>
                <a:sym typeface="Arial" charset="0"/>
              </a:rPr>
              <a:t>Creating the only optimized end-to-end Cloud architecture</a:t>
            </a:r>
          </a:p>
        </p:txBody>
      </p:sp>
      <p:sp>
        <p:nvSpPr>
          <p:cNvPr id="13" name="TextBox 12"/>
          <p:cNvSpPr txBox="1"/>
          <p:nvPr/>
        </p:nvSpPr>
        <p:spPr>
          <a:xfrm>
            <a:off x="1907704" y="1412776"/>
            <a:ext cx="6768367" cy="1440000"/>
          </a:xfrm>
          <a:prstGeom prst="rect">
            <a:avLst/>
          </a:prstGeom>
          <a:gradFill flip="none" rotWithShape="1">
            <a:gsLst>
              <a:gs pos="100000">
                <a:srgbClr val="DDDDDD"/>
              </a:gs>
              <a:gs pos="0">
                <a:srgbClr val="DDDDDD">
                  <a:alpha val="0"/>
                </a:srgbClr>
              </a:gs>
            </a:gsLst>
            <a:lin ang="10800000" scaled="1"/>
            <a:tileRect/>
          </a:gradFill>
        </p:spPr>
        <p:txBody>
          <a:bodyPr wrap="square" lIns="90000" tIns="46800" rtlCol="0" anchor="ctr" anchorCtr="0">
            <a:noAutofit/>
          </a:bodyPr>
          <a:lstStyle/>
          <a:p>
            <a:pPr marL="263525" indent="-263525" eaLnBrk="0" hangingPunct="0">
              <a:lnSpc>
                <a:spcPct val="95000"/>
              </a:lnSpc>
              <a:spcBef>
                <a:spcPct val="45000"/>
              </a:spcBef>
              <a:buClr>
                <a:srgbClr val="CC0000"/>
              </a:buClr>
              <a:buSzPct val="90000"/>
              <a:defRPr/>
            </a:pPr>
            <a:r>
              <a:rPr lang="en-GB" sz="2400" kern="0" dirty="0" smtClean="0">
                <a:solidFill>
                  <a:srgbClr val="323232"/>
                </a:solidFill>
                <a:sym typeface="Arial" charset="0"/>
              </a:rPr>
              <a:t>Simplify Configuration &amp; Management</a:t>
            </a:r>
          </a:p>
          <a:p>
            <a:pPr marL="263525" indent="-263525" eaLnBrk="0" hangingPunct="0">
              <a:lnSpc>
                <a:spcPct val="95000"/>
              </a:lnSpc>
              <a:spcBef>
                <a:spcPct val="45000"/>
              </a:spcBef>
              <a:buClr>
                <a:srgbClr val="CC0000"/>
              </a:buClr>
              <a:buSzPct val="90000"/>
              <a:defRPr/>
            </a:pPr>
            <a:r>
              <a:rPr lang="en-GB" sz="2000" kern="0" dirty="0" smtClean="0">
                <a:solidFill>
                  <a:srgbClr val="CC0000"/>
                </a:solidFill>
                <a:sym typeface="Arial" charset="0"/>
              </a:rPr>
              <a:t>Efficient service activation – free of error &amp; delay</a:t>
            </a:r>
          </a:p>
        </p:txBody>
      </p:sp>
      <p:sp>
        <p:nvSpPr>
          <p:cNvPr id="14" name="TextBox 13"/>
          <p:cNvSpPr txBox="1"/>
          <p:nvPr/>
        </p:nvSpPr>
        <p:spPr>
          <a:xfrm>
            <a:off x="1907704" y="3140968"/>
            <a:ext cx="6768752" cy="1440000"/>
          </a:xfrm>
          <a:prstGeom prst="rect">
            <a:avLst/>
          </a:prstGeom>
          <a:gradFill flip="none" rotWithShape="1">
            <a:gsLst>
              <a:gs pos="100000">
                <a:srgbClr val="DDDDDD"/>
              </a:gs>
              <a:gs pos="0">
                <a:srgbClr val="DDDDDD">
                  <a:alpha val="0"/>
                </a:srgbClr>
              </a:gs>
            </a:gsLst>
            <a:lin ang="10800000" scaled="1"/>
            <a:tileRect/>
          </a:gradFill>
        </p:spPr>
        <p:txBody>
          <a:bodyPr wrap="square" lIns="90000" tIns="46800" rtlCol="0" anchor="ctr" anchorCtr="0">
            <a:noAutofit/>
          </a:bodyPr>
          <a:lstStyle/>
          <a:p>
            <a:pPr marL="263525" indent="-263525" eaLnBrk="0" hangingPunct="0">
              <a:lnSpc>
                <a:spcPct val="95000"/>
              </a:lnSpc>
              <a:spcBef>
                <a:spcPct val="45000"/>
              </a:spcBef>
              <a:buClr>
                <a:srgbClr val="CC0000"/>
              </a:buClr>
              <a:buSzPct val="90000"/>
              <a:defRPr/>
            </a:pPr>
            <a:r>
              <a:rPr lang="en-GB" sz="2400" kern="0" dirty="0" smtClean="0">
                <a:solidFill>
                  <a:srgbClr val="323232"/>
                </a:solidFill>
                <a:sym typeface="Arial" charset="0"/>
              </a:rPr>
              <a:t>Optimized Traffic Separation</a:t>
            </a:r>
          </a:p>
          <a:p>
            <a:pPr eaLnBrk="0" hangingPunct="0">
              <a:lnSpc>
                <a:spcPct val="95000"/>
              </a:lnSpc>
              <a:spcBef>
                <a:spcPct val="45000"/>
              </a:spcBef>
              <a:buClr>
                <a:srgbClr val="CC0000"/>
              </a:buClr>
              <a:buSzPct val="90000"/>
              <a:defRPr/>
            </a:pPr>
            <a:r>
              <a:rPr lang="en-GB" sz="2000" kern="0" dirty="0" smtClean="0">
                <a:solidFill>
                  <a:srgbClr val="CC0000"/>
                </a:solidFill>
                <a:sym typeface="Arial" charset="0"/>
              </a:rPr>
              <a:t>Ensure regulatory compliance &amp; multi-tenant partitioning</a:t>
            </a:r>
          </a:p>
        </p:txBody>
      </p:sp>
      <p:pic>
        <p:nvPicPr>
          <p:cNvPr id="15" name="Picture 2"/>
          <p:cNvPicPr>
            <a:picLocks noChangeArrowheads="1"/>
          </p:cNvPicPr>
          <p:nvPr/>
        </p:nvPicPr>
        <p:blipFill>
          <a:blip r:embed="rId3" cstate="print"/>
          <a:srcRect/>
          <a:stretch>
            <a:fillRect/>
          </a:stretch>
        </p:blipFill>
        <p:spPr bwMode="auto">
          <a:xfrm>
            <a:off x="467544" y="3141128"/>
            <a:ext cx="1440000" cy="1440000"/>
          </a:xfrm>
          <a:prstGeom prst="rect">
            <a:avLst/>
          </a:prstGeom>
          <a:ln>
            <a:noFill/>
          </a:ln>
          <a:effectLst>
            <a:outerShdw blurRad="190500" algn="tl" rotWithShape="0">
              <a:srgbClr val="000000">
                <a:alpha val="70000"/>
              </a:srgbClr>
            </a:outerShdw>
          </a:effectLst>
        </p:spPr>
      </p:pic>
      <p:pic>
        <p:nvPicPr>
          <p:cNvPr id="16" name="Picture 2"/>
          <p:cNvPicPr>
            <a:picLocks noChangeArrowheads="1"/>
          </p:cNvPicPr>
          <p:nvPr/>
        </p:nvPicPr>
        <p:blipFill>
          <a:blip r:embed="rId4" cstate="print"/>
          <a:srcRect/>
          <a:stretch>
            <a:fillRect/>
          </a:stretch>
        </p:blipFill>
        <p:spPr bwMode="auto">
          <a:xfrm>
            <a:off x="468313" y="1412775"/>
            <a:ext cx="1440000" cy="1440000"/>
          </a:xfrm>
          <a:prstGeom prst="rect">
            <a:avLst/>
          </a:prstGeom>
          <a:ln>
            <a:noFill/>
          </a:ln>
          <a:effectLst>
            <a:outerShdw blurRad="190500" algn="tl" rotWithShape="0">
              <a:srgbClr val="000000">
                <a:alpha val="70000"/>
              </a:srgbClr>
            </a:outerShdw>
          </a:effectLst>
        </p:spPr>
      </p:pic>
      <p:pic>
        <p:nvPicPr>
          <p:cNvPr id="17" name="Picture 3"/>
          <p:cNvPicPr>
            <a:picLocks noChangeArrowheads="1"/>
          </p:cNvPicPr>
          <p:nvPr/>
        </p:nvPicPr>
        <p:blipFill>
          <a:blip r:embed="rId5" cstate="print"/>
          <a:srcRect/>
          <a:stretch>
            <a:fillRect/>
          </a:stretch>
        </p:blipFill>
        <p:spPr bwMode="auto">
          <a:xfrm>
            <a:off x="468312" y="4869160"/>
            <a:ext cx="1440000" cy="1440000"/>
          </a:xfrm>
          <a:prstGeom prst="rect">
            <a:avLst/>
          </a:prstGeom>
          <a:ln>
            <a:noFill/>
          </a:ln>
          <a:effectLst>
            <a:outerShdw blurRad="190500" algn="tl" rotWithShape="0">
              <a:srgbClr val="000000">
                <a:alpha val="70000"/>
              </a:srgbClr>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p>
            <a:r>
              <a:rPr lang="en-GB" dirty="0" smtClean="0"/>
              <a:t>Empowering the Cloud</a:t>
            </a:r>
            <a:endParaRPr lang="en-US" dirty="0"/>
          </a:p>
        </p:txBody>
      </p:sp>
      <p:sp>
        <p:nvSpPr>
          <p:cNvPr id="3" name="Content Placeholder 2"/>
          <p:cNvSpPr>
            <a:spLocks noGrp="1"/>
          </p:cNvSpPr>
          <p:nvPr>
            <p:ph idx="1"/>
          </p:nvPr>
        </p:nvSpPr>
        <p:spPr>
          <a:xfrm>
            <a:off x="457200" y="1916112"/>
            <a:ext cx="4114800" cy="4321176"/>
          </a:xfrm>
        </p:spPr>
        <p:txBody>
          <a:bodyPr>
            <a:normAutofit fontScale="85000" lnSpcReduction="20000"/>
          </a:bodyPr>
          <a:lstStyle/>
          <a:p>
            <a:r>
              <a:rPr lang="en-GB" dirty="0" smtClean="0"/>
              <a:t>Empowers Cloud Computing</a:t>
            </a:r>
          </a:p>
          <a:p>
            <a:pPr lvl="1"/>
            <a:r>
              <a:rPr lang="en-GB" sz="2100" dirty="0" smtClean="0"/>
              <a:t>Applications can be turned on anywhere on demand</a:t>
            </a:r>
          </a:p>
          <a:p>
            <a:pPr lvl="1"/>
            <a:r>
              <a:rPr lang="en-GB" sz="2100" dirty="0" smtClean="0"/>
              <a:t>Application delivery location is transparent to end users</a:t>
            </a:r>
          </a:p>
          <a:p>
            <a:pPr lvl="1"/>
            <a:r>
              <a:rPr lang="en-GB" sz="2100" dirty="0" smtClean="0"/>
              <a:t>Inter-Cloud Connectivity – Private/Private, Private/Public</a:t>
            </a:r>
          </a:p>
          <a:p>
            <a:r>
              <a:rPr lang="en-GB" dirty="0" smtClean="0"/>
              <a:t>Realizing the Full Potential of Virtualization</a:t>
            </a:r>
          </a:p>
          <a:p>
            <a:pPr lvl="1"/>
            <a:r>
              <a:rPr lang="en-GB" sz="2100" dirty="0" smtClean="0"/>
              <a:t>Creating a closer tie between application virtualization and network virtualization</a:t>
            </a:r>
          </a:p>
          <a:p>
            <a:pPr lvl="1"/>
            <a:r>
              <a:rPr lang="en-GB" sz="2100" dirty="0" smtClean="0"/>
              <a:t>Moving to full north/south, east/west virtualization</a:t>
            </a:r>
          </a:p>
          <a:p>
            <a:r>
              <a:rPr lang="en-GB" dirty="0" smtClean="0"/>
              <a:t>Shifting the Focus to Visibility &amp; Manageability</a:t>
            </a:r>
          </a:p>
        </p:txBody>
      </p:sp>
      <p:sp>
        <p:nvSpPr>
          <p:cNvPr id="6" name="Text Placeholder 5"/>
          <p:cNvSpPr>
            <a:spLocks noGrp="1"/>
          </p:cNvSpPr>
          <p:nvPr>
            <p:ph type="body" sz="quarter" idx="13"/>
          </p:nvPr>
        </p:nvSpPr>
        <p:spPr>
          <a:xfrm>
            <a:off x="457200" y="1268413"/>
            <a:ext cx="8229600" cy="484187"/>
          </a:xfrm>
        </p:spPr>
        <p:txBody>
          <a:bodyPr/>
          <a:lstStyle/>
          <a:p>
            <a:r>
              <a:rPr lang="en-GB" dirty="0" smtClean="0">
                <a:solidFill>
                  <a:srgbClr val="CC0000"/>
                </a:solidFill>
              </a:rPr>
              <a:t>Enhanced Shortest Path Bridging</a:t>
            </a:r>
          </a:p>
        </p:txBody>
      </p:sp>
      <p:grpSp>
        <p:nvGrpSpPr>
          <p:cNvPr id="5" name="Group 4"/>
          <p:cNvGrpSpPr/>
          <p:nvPr/>
        </p:nvGrpSpPr>
        <p:grpSpPr>
          <a:xfrm>
            <a:off x="4705672" y="2636912"/>
            <a:ext cx="3898776" cy="2592288"/>
            <a:chOff x="683568" y="1628800"/>
            <a:chExt cx="7776864" cy="3168352"/>
          </a:xfrm>
        </p:grpSpPr>
        <p:pic>
          <p:nvPicPr>
            <p:cNvPr id="7" name="Picture 4" descr="C:\DOCUME~1\turnerr\LOCALS~1\Temp\SNAGHTMLf824a8.PNG"/>
            <p:cNvPicPr>
              <a:picLocks noChangeAspect="1" noChangeArrowheads="1"/>
            </p:cNvPicPr>
            <p:nvPr/>
          </p:nvPicPr>
          <p:blipFill>
            <a:blip r:embed="rId3" cstate="print"/>
            <a:srcRect l="2751" t="5167" r="2751" b="5174"/>
            <a:stretch>
              <a:fillRect/>
            </a:stretch>
          </p:blipFill>
          <p:spPr bwMode="auto">
            <a:xfrm>
              <a:off x="683568" y="1628800"/>
              <a:ext cx="7776864" cy="3168352"/>
            </a:xfrm>
            <a:prstGeom prst="rect">
              <a:avLst/>
            </a:prstGeom>
            <a:noFill/>
          </p:spPr>
        </p:pic>
        <p:pic>
          <p:nvPicPr>
            <p:cNvPr id="8" name="Picture 2" descr="C:\Documents and Settings\Fabio\Desktop\avaya\Avaya N+I\200544895-001.png"/>
            <p:cNvPicPr>
              <a:picLocks noChangeAspect="1" noChangeArrowheads="1"/>
            </p:cNvPicPr>
            <p:nvPr/>
          </p:nvPicPr>
          <p:blipFill>
            <a:blip r:embed="rId4" cstate="print"/>
            <a:stretch>
              <a:fillRect/>
            </a:stretch>
          </p:blipFill>
          <p:spPr bwMode="auto">
            <a:xfrm>
              <a:off x="971600" y="1772816"/>
              <a:ext cx="7200800" cy="2879601"/>
            </a:xfrm>
            <a:prstGeom prst="rect">
              <a:avLst/>
            </a:prstGeom>
            <a:noFill/>
            <a:ln w="9525">
              <a:noFill/>
              <a:miter lim="800000"/>
              <a:headEnd/>
              <a:tailEnd/>
            </a:ln>
          </p:spPr>
        </p:pic>
      </p:grpSp>
      <p:sp>
        <p:nvSpPr>
          <p:cNvPr id="9" name="Text Box 33"/>
          <p:cNvSpPr txBox="1">
            <a:spLocks noChangeArrowheads="1"/>
          </p:cNvSpPr>
          <p:nvPr/>
        </p:nvSpPr>
        <p:spPr bwMode="auto">
          <a:xfrm>
            <a:off x="5004048" y="5301208"/>
            <a:ext cx="1728192" cy="698014"/>
          </a:xfrm>
          <a:prstGeom prst="rect">
            <a:avLst/>
          </a:prstGeom>
          <a:solidFill>
            <a:schemeClr val="bg1"/>
          </a:solidFill>
          <a:ln w="9525">
            <a:noFill/>
            <a:miter lim="800000"/>
            <a:headEnd/>
            <a:tailEnd/>
          </a:ln>
          <a:effectLst/>
        </p:spPr>
        <p:txBody>
          <a:bodyPr wrap="square" lIns="0" rIns="0">
            <a:noAutofit/>
          </a:bodyPr>
          <a:lstStyle/>
          <a:p>
            <a:pPr algn="ctr" fontAlgn="base">
              <a:spcBef>
                <a:spcPct val="0"/>
              </a:spcBef>
              <a:spcAft>
                <a:spcPct val="0"/>
              </a:spcAft>
            </a:pPr>
            <a:r>
              <a:rPr lang="en-GB" sz="1000" b="1" dirty="0" smtClean="0">
                <a:solidFill>
                  <a:srgbClr val="98050E"/>
                </a:solidFill>
                <a:latin typeface="Arial" pitchFamily="34" charset="0"/>
                <a:cs typeface="Arial" pitchFamily="34" charset="0"/>
              </a:rPr>
              <a:t>Automatic, any-to-any, multiple-path connectivity with instantaneous re-route</a:t>
            </a:r>
            <a:endParaRPr lang="en-GB" sz="1000" b="1" dirty="0">
              <a:solidFill>
                <a:srgbClr val="98050E"/>
              </a:solidFill>
              <a:latin typeface="Arial" pitchFamily="34" charset="0"/>
              <a:cs typeface="Arial" pitchFamily="34" charset="0"/>
            </a:endParaRPr>
          </a:p>
        </p:txBody>
      </p:sp>
      <p:sp>
        <p:nvSpPr>
          <p:cNvPr id="10" name="Text Box 33"/>
          <p:cNvSpPr txBox="1">
            <a:spLocks noChangeArrowheads="1"/>
          </p:cNvSpPr>
          <p:nvPr/>
        </p:nvSpPr>
        <p:spPr bwMode="auto">
          <a:xfrm>
            <a:off x="5004048" y="5301208"/>
            <a:ext cx="1728192" cy="688142"/>
          </a:xfrm>
          <a:prstGeom prst="rect">
            <a:avLst/>
          </a:prstGeom>
          <a:solidFill>
            <a:schemeClr val="bg1"/>
          </a:solidFill>
          <a:ln w="9525">
            <a:noFill/>
            <a:miter lim="800000"/>
            <a:headEnd/>
            <a:tailEnd/>
          </a:ln>
          <a:effectLst/>
        </p:spPr>
        <p:txBody>
          <a:bodyPr wrap="square" lIns="0" rIns="0">
            <a:noAutofit/>
          </a:bodyPr>
          <a:lstStyle/>
          <a:p>
            <a:pPr algn="ctr" fontAlgn="base">
              <a:spcBef>
                <a:spcPct val="0"/>
              </a:spcBef>
              <a:spcAft>
                <a:spcPct val="0"/>
              </a:spcAft>
            </a:pPr>
            <a:r>
              <a:rPr lang="en-GB" sz="1000" b="1" dirty="0" smtClean="0">
                <a:solidFill>
                  <a:srgbClr val="CC0000"/>
                </a:solidFill>
                <a:latin typeface="Arial" pitchFamily="34" charset="0"/>
                <a:cs typeface="Arial" pitchFamily="34" charset="0"/>
              </a:rPr>
              <a:t>Reliable, optimized end-to-end, any-to-any  connectivity</a:t>
            </a:r>
            <a:endParaRPr lang="en-GB" sz="1000" b="1" dirty="0">
              <a:solidFill>
                <a:srgbClr val="CC0000"/>
              </a:solidFill>
              <a:latin typeface="Arial" pitchFamily="34" charset="0"/>
              <a:cs typeface="Arial" pitchFamily="34" charset="0"/>
            </a:endParaRPr>
          </a:p>
        </p:txBody>
      </p:sp>
      <p:sp>
        <p:nvSpPr>
          <p:cNvPr id="11" name="Text Box 28"/>
          <p:cNvSpPr txBox="1">
            <a:spLocks noChangeArrowheads="1"/>
          </p:cNvSpPr>
          <p:nvPr/>
        </p:nvSpPr>
        <p:spPr bwMode="auto">
          <a:xfrm>
            <a:off x="6732240" y="1700808"/>
            <a:ext cx="1727424" cy="720080"/>
          </a:xfrm>
          <a:prstGeom prst="rect">
            <a:avLst/>
          </a:prstGeom>
          <a:solidFill>
            <a:schemeClr val="bg1"/>
          </a:solidFill>
          <a:ln w="9525">
            <a:noFill/>
            <a:miter lim="800000"/>
            <a:headEnd/>
            <a:tailEnd/>
          </a:ln>
          <a:effectLst/>
        </p:spPr>
        <p:txBody>
          <a:bodyPr wrap="square" lIns="0" rIns="0">
            <a:noAutofit/>
          </a:bodyPr>
          <a:lstStyle/>
          <a:p>
            <a:pPr algn="ctr" fontAlgn="base">
              <a:spcBef>
                <a:spcPct val="0"/>
              </a:spcBef>
              <a:spcAft>
                <a:spcPct val="0"/>
              </a:spcAft>
            </a:pPr>
            <a:r>
              <a:rPr lang="en-GB" sz="1000" b="1" dirty="0" smtClean="0">
                <a:solidFill>
                  <a:srgbClr val="98050E"/>
                </a:solidFill>
                <a:latin typeface="Arial" pitchFamily="34" charset="0"/>
                <a:cs typeface="Arial" pitchFamily="34" charset="0"/>
              </a:rPr>
              <a:t>Simplified network design and operations, regardless of topology</a:t>
            </a:r>
            <a:endParaRPr lang="en-GB" sz="1000" b="1" dirty="0">
              <a:solidFill>
                <a:srgbClr val="98050E"/>
              </a:solidFill>
              <a:latin typeface="Arial" pitchFamily="34" charset="0"/>
              <a:cs typeface="Arial" pitchFamily="34" charset="0"/>
            </a:endParaRPr>
          </a:p>
        </p:txBody>
      </p:sp>
      <p:sp>
        <p:nvSpPr>
          <p:cNvPr id="12" name="Text Box 28"/>
          <p:cNvSpPr txBox="1">
            <a:spLocks noChangeArrowheads="1"/>
          </p:cNvSpPr>
          <p:nvPr/>
        </p:nvSpPr>
        <p:spPr bwMode="auto">
          <a:xfrm>
            <a:off x="6732554" y="1700808"/>
            <a:ext cx="1727146" cy="720080"/>
          </a:xfrm>
          <a:prstGeom prst="rect">
            <a:avLst/>
          </a:prstGeom>
          <a:solidFill>
            <a:schemeClr val="bg1"/>
          </a:solidFill>
          <a:ln w="9525">
            <a:noFill/>
            <a:miter lim="800000"/>
            <a:headEnd/>
            <a:tailEnd/>
          </a:ln>
          <a:effectLst/>
        </p:spPr>
        <p:txBody>
          <a:bodyPr wrap="square" lIns="0" rIns="0">
            <a:noAutofit/>
          </a:bodyPr>
          <a:lstStyle/>
          <a:p>
            <a:pPr algn="ctr" fontAlgn="base">
              <a:spcBef>
                <a:spcPct val="0"/>
              </a:spcBef>
              <a:spcAft>
                <a:spcPct val="0"/>
              </a:spcAft>
            </a:pPr>
            <a:r>
              <a:rPr lang="en-GB" sz="1000" b="1" dirty="0" smtClean="0">
                <a:solidFill>
                  <a:srgbClr val="CC0000"/>
                </a:solidFill>
                <a:latin typeface="Arial" pitchFamily="34" charset="0"/>
                <a:cs typeface="Arial" pitchFamily="34" charset="0"/>
              </a:rPr>
              <a:t>Simple, error-free provisioning at the Edge</a:t>
            </a:r>
          </a:p>
          <a:p>
            <a:pPr algn="ctr" fontAlgn="base">
              <a:spcBef>
                <a:spcPct val="0"/>
              </a:spcBef>
              <a:spcAft>
                <a:spcPct val="0"/>
              </a:spcAft>
            </a:pPr>
            <a:r>
              <a:rPr lang="en-GB" sz="1000" b="1" dirty="0" smtClean="0">
                <a:solidFill>
                  <a:srgbClr val="CC0000"/>
                </a:solidFill>
                <a:latin typeface="Arial" pitchFamily="34" charset="0"/>
                <a:cs typeface="Arial" pitchFamily="34" charset="0"/>
              </a:rPr>
              <a:t>(no re-configuration of the Core)</a:t>
            </a:r>
            <a:endParaRPr lang="en-GB" sz="1000" b="1" dirty="0">
              <a:solidFill>
                <a:srgbClr val="CC0000"/>
              </a:solidFill>
              <a:latin typeface="Arial" pitchFamily="34" charset="0"/>
              <a:cs typeface="Arial" pitchFamily="34" charset="0"/>
            </a:endParaRPr>
          </a:p>
        </p:txBody>
      </p:sp>
      <p:pic>
        <p:nvPicPr>
          <p:cNvPr id="13" name="Picture 12" descr="rack_server_grey"/>
          <p:cNvPicPr>
            <a:picLocks noChangeAspect="1" noChangeArrowheads="1"/>
          </p:cNvPicPr>
          <p:nvPr/>
        </p:nvPicPr>
        <p:blipFill>
          <a:blip r:embed="rId5" cstate="print"/>
          <a:srcRect/>
          <a:stretch>
            <a:fillRect/>
          </a:stretch>
        </p:blipFill>
        <p:spPr bwMode="auto">
          <a:xfrm>
            <a:off x="7092280" y="5301208"/>
            <a:ext cx="668338" cy="406400"/>
          </a:xfrm>
          <a:prstGeom prst="rect">
            <a:avLst/>
          </a:prstGeom>
          <a:noFill/>
        </p:spPr>
      </p:pic>
      <p:pic>
        <p:nvPicPr>
          <p:cNvPr id="14" name="Picture 12" descr="rack_server_grey"/>
          <p:cNvPicPr>
            <a:picLocks noChangeAspect="1" noChangeArrowheads="1"/>
          </p:cNvPicPr>
          <p:nvPr/>
        </p:nvPicPr>
        <p:blipFill>
          <a:blip r:embed="rId5" cstate="print"/>
          <a:srcRect/>
          <a:stretch>
            <a:fillRect/>
          </a:stretch>
        </p:blipFill>
        <p:spPr bwMode="auto">
          <a:xfrm>
            <a:off x="7864102" y="5301208"/>
            <a:ext cx="668338" cy="406400"/>
          </a:xfrm>
          <a:prstGeom prst="rect">
            <a:avLst/>
          </a:prstGeom>
          <a:noFill/>
        </p:spPr>
      </p:pic>
      <p:cxnSp>
        <p:nvCxnSpPr>
          <p:cNvPr id="15" name="AutoShape 23"/>
          <p:cNvCxnSpPr>
            <a:cxnSpLocks noChangeShapeType="1"/>
            <a:stCxn id="16" idx="2"/>
            <a:endCxn id="13" idx="0"/>
          </p:cNvCxnSpPr>
          <p:nvPr/>
        </p:nvCxnSpPr>
        <p:spPr bwMode="auto">
          <a:xfrm rot="5400000">
            <a:off x="7502314" y="5081327"/>
            <a:ext cx="144016" cy="295746"/>
          </a:xfrm>
          <a:prstGeom prst="curvedConnector3">
            <a:avLst>
              <a:gd name="adj1" fmla="val 50000"/>
            </a:avLst>
          </a:prstGeom>
          <a:noFill/>
          <a:ln w="9525">
            <a:solidFill>
              <a:srgbClr val="000000"/>
            </a:solidFill>
            <a:round/>
            <a:headEnd/>
            <a:tailEnd/>
          </a:ln>
          <a:effectLst/>
        </p:spPr>
      </p:cxnSp>
      <p:pic>
        <p:nvPicPr>
          <p:cNvPr id="16" name="Picture 56" descr="pbb-pbt-plsb_ip-aware_corp_red"/>
          <p:cNvPicPr>
            <a:picLocks noChangeAspect="1" noChangeArrowheads="1"/>
          </p:cNvPicPr>
          <p:nvPr/>
        </p:nvPicPr>
        <p:blipFill>
          <a:blip r:embed="rId6" cstate="print"/>
          <a:srcRect/>
          <a:stretch>
            <a:fillRect/>
          </a:stretch>
        </p:blipFill>
        <p:spPr bwMode="auto">
          <a:xfrm>
            <a:off x="7452320" y="4569817"/>
            <a:ext cx="539750" cy="587375"/>
          </a:xfrm>
          <a:prstGeom prst="rect">
            <a:avLst/>
          </a:prstGeom>
          <a:noFill/>
        </p:spPr>
      </p:pic>
      <p:pic>
        <p:nvPicPr>
          <p:cNvPr id="17" name="Picture 13" descr="rack_server_corp_blue"/>
          <p:cNvPicPr>
            <a:picLocks noChangeAspect="1" noChangeArrowheads="1"/>
          </p:cNvPicPr>
          <p:nvPr/>
        </p:nvPicPr>
        <p:blipFill>
          <a:blip r:embed="rId7" cstate="print"/>
          <a:srcRect/>
          <a:stretch>
            <a:fillRect/>
          </a:stretch>
        </p:blipFill>
        <p:spPr bwMode="auto">
          <a:xfrm>
            <a:off x="7864103" y="5301208"/>
            <a:ext cx="668337" cy="406400"/>
          </a:xfrm>
          <a:prstGeom prst="rect">
            <a:avLst/>
          </a:prstGeom>
          <a:noFill/>
          <a:ln w="9525">
            <a:noFill/>
            <a:miter lim="800000"/>
            <a:headEnd/>
            <a:tailEnd/>
          </a:ln>
        </p:spPr>
      </p:pic>
      <p:pic>
        <p:nvPicPr>
          <p:cNvPr id="18" name="Picture 19" descr="rack_server_corp_yellow"/>
          <p:cNvPicPr>
            <a:picLocks noChangeAspect="1" noChangeArrowheads="1"/>
          </p:cNvPicPr>
          <p:nvPr/>
        </p:nvPicPr>
        <p:blipFill>
          <a:blip r:embed="rId8" cstate="print"/>
          <a:srcRect/>
          <a:stretch>
            <a:fillRect/>
          </a:stretch>
        </p:blipFill>
        <p:spPr bwMode="auto">
          <a:xfrm>
            <a:off x="7092280" y="5301208"/>
            <a:ext cx="668337" cy="406400"/>
          </a:xfrm>
          <a:prstGeom prst="rect">
            <a:avLst/>
          </a:prstGeom>
          <a:noFill/>
          <a:ln w="9525">
            <a:noFill/>
            <a:miter lim="800000"/>
            <a:headEnd/>
            <a:tailEnd/>
          </a:ln>
        </p:spPr>
      </p:pic>
      <p:cxnSp>
        <p:nvCxnSpPr>
          <p:cNvPr id="19" name="AutoShape 23"/>
          <p:cNvCxnSpPr>
            <a:cxnSpLocks noChangeShapeType="1"/>
            <a:stCxn id="16" idx="2"/>
            <a:endCxn id="14" idx="0"/>
          </p:cNvCxnSpPr>
          <p:nvPr/>
        </p:nvCxnSpPr>
        <p:spPr bwMode="auto">
          <a:xfrm rot="16200000" flipH="1">
            <a:off x="7888225" y="4991162"/>
            <a:ext cx="144016" cy="476076"/>
          </a:xfrm>
          <a:prstGeom prst="curvedConnector3">
            <a:avLst>
              <a:gd name="adj1" fmla="val 50000"/>
            </a:avLst>
          </a:prstGeom>
          <a:noFill/>
          <a:ln w="9525">
            <a:solidFill>
              <a:srgbClr val="000000"/>
            </a:solidFill>
            <a:round/>
            <a:headEnd/>
            <a:tailEnd/>
          </a:ln>
          <a:effectLst/>
        </p:spPr>
      </p:cxnSp>
      <p:pic>
        <p:nvPicPr>
          <p:cNvPr id="20" name="Picture 12" descr="small-l3-switch_grey"/>
          <p:cNvPicPr>
            <a:picLocks noChangeAspect="1" noChangeArrowheads="1"/>
          </p:cNvPicPr>
          <p:nvPr/>
        </p:nvPicPr>
        <p:blipFill>
          <a:blip r:embed="rId9" cstate="print"/>
          <a:srcRect/>
          <a:stretch>
            <a:fillRect/>
          </a:stretch>
        </p:blipFill>
        <p:spPr bwMode="auto">
          <a:xfrm>
            <a:off x="5004048" y="2033538"/>
            <a:ext cx="550863" cy="387350"/>
          </a:xfrm>
          <a:prstGeom prst="rect">
            <a:avLst/>
          </a:prstGeom>
          <a:noFill/>
        </p:spPr>
      </p:pic>
      <p:pic>
        <p:nvPicPr>
          <p:cNvPr id="21" name="Picture 12" descr="small-l3-switch_grey"/>
          <p:cNvPicPr>
            <a:picLocks noChangeAspect="1" noChangeArrowheads="1"/>
          </p:cNvPicPr>
          <p:nvPr/>
        </p:nvPicPr>
        <p:blipFill>
          <a:blip r:embed="rId9" cstate="print"/>
          <a:srcRect/>
          <a:stretch>
            <a:fillRect/>
          </a:stretch>
        </p:blipFill>
        <p:spPr bwMode="auto">
          <a:xfrm>
            <a:off x="5749329" y="2033538"/>
            <a:ext cx="550863" cy="387350"/>
          </a:xfrm>
          <a:prstGeom prst="rect">
            <a:avLst/>
          </a:prstGeom>
          <a:noFill/>
        </p:spPr>
      </p:pic>
      <p:pic>
        <p:nvPicPr>
          <p:cNvPr id="22" name="Picture 56" descr="pbb-pbt-plsb_ip-aware_corp_red"/>
          <p:cNvPicPr>
            <a:picLocks noChangeAspect="1" noChangeArrowheads="1"/>
          </p:cNvPicPr>
          <p:nvPr/>
        </p:nvPicPr>
        <p:blipFill>
          <a:blip r:embed="rId6" cstate="print"/>
          <a:srcRect/>
          <a:stretch>
            <a:fillRect/>
          </a:stretch>
        </p:blipFill>
        <p:spPr bwMode="auto">
          <a:xfrm>
            <a:off x="5472410" y="2553593"/>
            <a:ext cx="539750" cy="587375"/>
          </a:xfrm>
          <a:prstGeom prst="rect">
            <a:avLst/>
          </a:prstGeom>
          <a:noFill/>
        </p:spPr>
      </p:pic>
      <p:cxnSp>
        <p:nvCxnSpPr>
          <p:cNvPr id="23" name="AutoShape 23"/>
          <p:cNvCxnSpPr>
            <a:cxnSpLocks noChangeShapeType="1"/>
            <a:stCxn id="22" idx="0"/>
            <a:endCxn id="20" idx="2"/>
          </p:cNvCxnSpPr>
          <p:nvPr/>
        </p:nvCxnSpPr>
        <p:spPr bwMode="auto">
          <a:xfrm rot="16200000" flipV="1">
            <a:off x="5444531" y="2255838"/>
            <a:ext cx="132705" cy="462805"/>
          </a:xfrm>
          <a:prstGeom prst="curvedConnector3">
            <a:avLst>
              <a:gd name="adj1" fmla="val 50000"/>
            </a:avLst>
          </a:prstGeom>
          <a:noFill/>
          <a:ln w="9525">
            <a:solidFill>
              <a:srgbClr val="000000"/>
            </a:solidFill>
            <a:round/>
            <a:headEnd/>
            <a:tailEnd/>
          </a:ln>
          <a:effectLst/>
        </p:spPr>
      </p:cxnSp>
      <p:cxnSp>
        <p:nvCxnSpPr>
          <p:cNvPr id="24" name="AutoShape 23"/>
          <p:cNvCxnSpPr>
            <a:cxnSpLocks noChangeShapeType="1"/>
            <a:stCxn id="22" idx="0"/>
            <a:endCxn id="21" idx="2"/>
          </p:cNvCxnSpPr>
          <p:nvPr/>
        </p:nvCxnSpPr>
        <p:spPr bwMode="auto">
          <a:xfrm rot="5400000" flipH="1" flipV="1">
            <a:off x="5817171" y="2346003"/>
            <a:ext cx="132705" cy="282476"/>
          </a:xfrm>
          <a:prstGeom prst="curvedConnector3">
            <a:avLst>
              <a:gd name="adj1" fmla="val 50000"/>
            </a:avLst>
          </a:prstGeom>
          <a:noFill/>
          <a:ln w="9525">
            <a:solidFill>
              <a:srgbClr val="000000"/>
            </a:solidFill>
            <a:round/>
            <a:headEnd/>
            <a:tailEnd/>
          </a:ln>
          <a:effectLst/>
        </p:spPr>
      </p:cxnSp>
      <p:pic>
        <p:nvPicPr>
          <p:cNvPr id="25" name="Picture 13" descr="small-l3-switch_corp_blue"/>
          <p:cNvPicPr>
            <a:picLocks noChangeAspect="1" noChangeArrowheads="1"/>
          </p:cNvPicPr>
          <p:nvPr/>
        </p:nvPicPr>
        <p:blipFill>
          <a:blip r:embed="rId10" cstate="print"/>
          <a:srcRect/>
          <a:stretch>
            <a:fillRect/>
          </a:stretch>
        </p:blipFill>
        <p:spPr bwMode="auto">
          <a:xfrm>
            <a:off x="5749329" y="2033538"/>
            <a:ext cx="550863" cy="387350"/>
          </a:xfrm>
          <a:prstGeom prst="rect">
            <a:avLst/>
          </a:prstGeom>
          <a:noFill/>
        </p:spPr>
      </p:pic>
      <p:pic>
        <p:nvPicPr>
          <p:cNvPr id="26" name="Picture 19" descr="small-l3-switch_corp_yellow"/>
          <p:cNvPicPr>
            <a:picLocks noChangeAspect="1" noChangeArrowheads="1"/>
          </p:cNvPicPr>
          <p:nvPr/>
        </p:nvPicPr>
        <p:blipFill>
          <a:blip r:embed="rId11" cstate="print"/>
          <a:srcRect/>
          <a:stretch>
            <a:fillRect/>
          </a:stretch>
        </p:blipFill>
        <p:spPr bwMode="auto">
          <a:xfrm>
            <a:off x="5004048" y="2033538"/>
            <a:ext cx="550863" cy="387350"/>
          </a:xfrm>
          <a:prstGeom prst="rect">
            <a:avLst/>
          </a:prstGeom>
          <a:noFill/>
        </p:spPr>
      </p:pic>
      <p:cxnSp>
        <p:nvCxnSpPr>
          <p:cNvPr id="27" name="Curved Connector 26"/>
          <p:cNvCxnSpPr>
            <a:stCxn id="26" idx="2"/>
            <a:endCxn id="18" idx="0"/>
          </p:cNvCxnSpPr>
          <p:nvPr/>
        </p:nvCxnSpPr>
        <p:spPr>
          <a:xfrm rot="16200000" flipH="1">
            <a:off x="4912804" y="2787563"/>
            <a:ext cx="2880320" cy="2146969"/>
          </a:xfrm>
          <a:prstGeom prst="curvedConnector3">
            <a:avLst>
              <a:gd name="adj1" fmla="val 50000"/>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25" idx="2"/>
            <a:endCxn id="17" idx="0"/>
          </p:cNvCxnSpPr>
          <p:nvPr/>
        </p:nvCxnSpPr>
        <p:spPr>
          <a:xfrm rot="16200000" flipH="1">
            <a:off x="5671356" y="2774292"/>
            <a:ext cx="2880320" cy="2173511"/>
          </a:xfrm>
          <a:prstGeom prst="curvedConnector3">
            <a:avLst>
              <a:gd name="adj1" fmla="val 50000"/>
            </a:avLst>
          </a:prstGeom>
          <a:ln w="76200">
            <a:solidFill>
              <a:srgbClr val="CCE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par>
                                <p:cTn id="8" presetID="10" presetClass="exit" presetSubtype="0" fill="hold" grpId="0" nodeType="withEffect">
                                  <p:stCondLst>
                                    <p:cond delay="200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childTnLst>
                          </p:cTn>
                        </p:par>
                        <p:par>
                          <p:cTn id="11" fill="hold">
                            <p:stCondLst>
                              <p:cond delay="3000"/>
                            </p:stCondLst>
                            <p:childTnLst>
                              <p:par>
                                <p:cTn id="12" presetID="53"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Effect transition="in" filter="fade">
                                      <p:cBhvr>
                                        <p:cTn id="26" dur="1000"/>
                                        <p:tgtEl>
                                          <p:spTgt spid="26"/>
                                        </p:tgtEl>
                                      </p:cBhvr>
                                    </p:animEffect>
                                  </p:childTnLst>
                                </p:cTn>
                              </p:par>
                              <p:par>
                                <p:cTn id="27" presetID="53"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Effect transition="in" filter="fade">
                                      <p:cBhvr>
                                        <p:cTn id="31" dur="1000"/>
                                        <p:tgtEl>
                                          <p:spTgt spid="18"/>
                                        </p:tgtEl>
                                      </p:cBhvr>
                                    </p:animEffect>
                                  </p:childTnLst>
                                </p:cTn>
                              </p:par>
                            </p:childTnLst>
                          </p:cTn>
                        </p:par>
                        <p:par>
                          <p:cTn id="32" fill="hold">
                            <p:stCondLst>
                              <p:cond delay="4000"/>
                            </p:stCondLst>
                            <p:childTnLst>
                              <p:par>
                                <p:cTn id="33" presetID="9"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1000"/>
                                        <p:tgtEl>
                                          <p:spTgt spid="27"/>
                                        </p:tgtEl>
                                      </p:cBhvr>
                                    </p:animEffect>
                                  </p:childTnLst>
                                </p:cTn>
                              </p:par>
                            </p:childTnLst>
                          </p:cTn>
                        </p:par>
                        <p:par>
                          <p:cTn id="36" fill="hold">
                            <p:stCondLst>
                              <p:cond delay="5000"/>
                            </p:stCondLst>
                            <p:childTnLst>
                              <p:par>
                                <p:cTn id="37" presetID="53"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1000" fill="hold"/>
                                        <p:tgtEl>
                                          <p:spTgt spid="25"/>
                                        </p:tgtEl>
                                        <p:attrNameLst>
                                          <p:attrName>ppt_w</p:attrName>
                                        </p:attrNameLst>
                                      </p:cBhvr>
                                      <p:tavLst>
                                        <p:tav tm="0">
                                          <p:val>
                                            <p:fltVal val="0"/>
                                          </p:val>
                                        </p:tav>
                                        <p:tav tm="100000">
                                          <p:val>
                                            <p:strVal val="#ppt_w"/>
                                          </p:val>
                                        </p:tav>
                                      </p:tavLst>
                                    </p:anim>
                                    <p:anim calcmode="lin" valueType="num">
                                      <p:cBhvr>
                                        <p:cTn id="40" dur="1000" fill="hold"/>
                                        <p:tgtEl>
                                          <p:spTgt spid="25"/>
                                        </p:tgtEl>
                                        <p:attrNameLst>
                                          <p:attrName>ppt_h</p:attrName>
                                        </p:attrNameLst>
                                      </p:cBhvr>
                                      <p:tavLst>
                                        <p:tav tm="0">
                                          <p:val>
                                            <p:fltVal val="0"/>
                                          </p:val>
                                        </p:tav>
                                        <p:tav tm="100000">
                                          <p:val>
                                            <p:strVal val="#ppt_h"/>
                                          </p:val>
                                        </p:tav>
                                      </p:tavLst>
                                    </p:anim>
                                    <p:animEffect transition="in" filter="fade">
                                      <p:cBhvr>
                                        <p:cTn id="41" dur="1000"/>
                                        <p:tgtEl>
                                          <p:spTgt spid="25"/>
                                        </p:tgtEl>
                                      </p:cBhvr>
                                    </p:animEffect>
                                  </p:childTnLst>
                                </p:cTn>
                              </p:par>
                              <p:par>
                                <p:cTn id="42" presetID="53"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Effect transition="in" filter="fade">
                                      <p:cBhvr>
                                        <p:cTn id="46" dur="1000"/>
                                        <p:tgtEl>
                                          <p:spTgt spid="17"/>
                                        </p:tgtEl>
                                      </p:cBhvr>
                                    </p:animEffect>
                                  </p:childTnLst>
                                </p:cTn>
                              </p:par>
                            </p:childTnLst>
                          </p:cTn>
                        </p:par>
                        <p:par>
                          <p:cTn id="47" fill="hold">
                            <p:stCondLst>
                              <p:cond delay="6000"/>
                            </p:stCondLst>
                            <p:childTnLst>
                              <p:par>
                                <p:cTn id="48" presetID="9"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ssolve">
                                      <p:cBhvr>
                                        <p:cTn id="5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8FAF35-E7E3-4A93-ACD6-7BFAA12C3807}&quot;/&gt;&lt;filename val=&quot;C:\DOCUME~1\ddebacke\LOCALS~1\Temp\PR\data\asimages\{938FAF35-E7E3-4A93-ACD6-7BFAA12C3807}.png&quot;/&gt;&lt;hasEffects val=&quot;1&quot;/&gt;&lt;left val=&quot;186.72&quot;/&gt;&lt;top val=&quot;393&quot;/&gt;&lt;width val=&quot;84.36&quot;/&gt;&lt;height val=&quot;79.92&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CA5699-60E8-45E2-8E62-D6E7F7DD2064}&quot;/&gt;&lt;filename val=&quot;C:\DOCUME~1\ddebacke\LOCALS~1\Temp\PR\data\asimages\{A1CA5699-60E8-45E2-8E62-D6E7F7DD2064}.png&quot;/&gt;&lt;hasEffects val=&quot;1&quot;/&gt;&lt;left val=&quot;483&quot;/&gt;&lt;top val=&quot;423&quot;/&gt;&lt;width val=&quot;56.64&quot;/&gt;&lt;height val=&quot;46.92&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B62D76-1314-45C9-B9B4-C5F6871487BF}&quot;/&gt;&lt;filename val=&quot;C:\DOCUME~1\ddebacke\LOCALS~1\Temp\PR\data\asimages\{8CB62D76-1314-45C9-B9B4-C5F6871487BF}.png&quot;/&gt;&lt;hasEffects val=&quot;1&quot;/&gt;&lt;left val=&quot;527.28&quot;/&gt;&lt;top val=&quot;395.28&quot;/&gt;&lt;width val=&quot;81.36&quot;/&gt;&lt;height val=&quot;75.36&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A8A3EB-77DE-4089-9D44-D72AB7B0D031}&quot;/&gt;&lt;filename val=&quot;C:\DOCUME~1\ddebacke\LOCALS~1\Temp\PR\data\asimages\{74A8A3EB-77DE-4089-9D44-D72AB7B0D031}.png&quot;/&gt;&lt;hasEffects val=&quot;1&quot;/&gt;&lt;left val=&quot;185.28&quot;/&gt;&lt;top val=&quot;318&quot;/&gt;&lt;width val=&quot;67.8&quot;/&gt;&lt;height val=&quot;37.08&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7F9286-C68D-494A-A3C8-04D56BB4481E}&quot;/&gt;&lt;filename val=&quot;C:\DOCUME~1\ddebacke\LOCALS~1\Temp\PR\data\asimages\{477F9286-C68D-494A-A3C8-04D56BB4481E}.png&quot;/&gt;&lt;hasEffects val=&quot;1&quot;/&gt;&lt;left val=&quot;156.72&quot;/&gt;&lt;top val=&quot;318&quot;/&gt;&lt;width val=&quot;96.36&quot;/&gt;&lt;height val=&quot;65.64&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79FD74-056B-49A4-9A8A-415EACB0CC27}&quot;/&gt;&lt;filename val=&quot;C:\DOCUME~1\ddebacke\LOCALS~1\Temp\PR\data\asimages\{AA79FD74-056B-49A4-9A8A-415EACB0CC27}.png&quot;/&gt;&lt;hasEffects val=&quot;1&quot;/&gt;&lt;left val=&quot;219&quot;/&gt;&lt;top val=&quot;336.72&quot;/&gt;&lt;width val=&quot;50.64&quot;/&gt;&lt;height val=&quot;52.2&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16EAAE-B64D-4E21-82B8-77411169ADF3}&quot;/&gt;&lt;filename val=&quot;C:\DOCUME~1\ddebacke\LOCALS~1\Temp\PR\data\asimages\{8D16EAAE-B64D-4E21-82B8-77411169ADF3}.png&quot;/&gt;&lt;hasEffects val=&quot;1&quot;/&gt;&lt;left val=&quot;190.56&quot;/&gt;&lt;top val=&quot;336.72&quot;/&gt;&lt;width val=&quot;79.08&quot;/&gt;&lt;height val=&quot;80.64&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6FDF9E-9E29-4F77-B67B-AD37221BEC79}&quot;/&gt;&lt;filename val=&quot;C:\DOCUME~1\ddebacke\LOCALS~1\Temp\PR\data\asimages\{4D6FDF9E-9E29-4F77-B67B-AD37221BEC79}.png&quot;/&gt;&lt;hasEffects val=&quot;1&quot;/&gt;&lt;left val=&quot;453&quot;/&gt;&lt;top val=&quot;318&quot;/&gt;&lt;width val=&quot;82.08&quot;/&gt;&lt;height val=&quot;39.36&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C09C11-1CF8-4AB2-9CD0-BC782EF66403}&quot;/&gt;&lt;filename val=&quot;C:\DOCUME~1\ddebacke\LOCALS~1\Temp\PR\data\asimages\{F0C09C11-1CF8-4AB2-9CD0-BC782EF66403}.png&quot;/&gt;&lt;hasEffects val=&quot;1&quot;/&gt;&lt;left val=&quot;453&quot;/&gt;&lt;top val=&quot;318&quot;/&gt;&lt;width val=&quot;53.64&quot;/&gt;&lt;height val=&quot;67.92&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C39187-12EC-46E7-BF3E-469D1BB74CA9}&quot;/&gt;&lt;filename val=&quot;C:\DOCUME~1\ddebacke\LOCALS~1\Temp\PR\data\asimages\{67C39187-12EC-46E7-BF3E-469D1BB74CA9}.png&quot;/&gt;&lt;hasEffects val=&quot;1&quot;/&gt;&lt;left val=&quot;469.56&quot;/&gt;&lt;top val=&quot;336.72&quot;/&gt;&lt;width val=&quot;99.36&quot;/&gt;&lt;height val=&quot;54.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E67A03-84F5-41DE-890D-4D4465603733}&quot;/&gt;&lt;filename val=&quot;C:\DOCUME~1\ddebacke\LOCALS~1\Temp\PR\data\asimages\{48E67A03-84F5-41DE-890D-4D4465603733}.png&quot;/&gt;&lt;hasEffects val=&quot;1&quot;/&gt;&lt;left val=&quot;507.72&quot;/&gt;&lt;top val=&quot;192.72&quot;/&gt;&lt;width val=&quot;139.92&quot;/&gt;&lt;height val=&quot;139.92&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3E48F6-A0E6-425E-9E61-406850DAA778}&quot;/&gt;&lt;filename val=&quot;C:\DOCUME~1\ddebacke\LOCALS~1\Temp\PR\data\asimages\{A23E48F6-A0E6-425E-9E61-406850DAA778}.png&quot;/&gt;&lt;hasEffects val=&quot;1&quot;/&gt;&lt;left val=&quot;469.56&quot;/&gt;&lt;top val=&quot;336.72&quot;/&gt;&lt;width val=&quot;70.8&quot;/&gt;&lt;height val=&quot;82.9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5E48C2-6FA8-44AD-A982-988836282DD8}&quot;/&gt;&lt;filename val=&quot;C:\DOCUME~1\ddebacke\LOCALS~1\Temp\PR\data\asimages\{E75E48C2-6FA8-44AD-A982-988836282DD8}.png&quot;/&gt;&lt;hasEffects val=&quot;1&quot;/&gt;&lt;left val=&quot;445.56&quot;/&gt;&lt;top val=&quot;99&quot;/&gt;&lt;width val=&quot;138.36&quot;/&gt;&lt;height val=&quot;138.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866937-B87C-4540-BA0E-E89539553C45}&quot;/&gt;&lt;filename val=&quot;C:\DOCUME~1\ddebacke\LOCALS~1\Temp\PR\data\asimages\{AD866937-B87C-4540-BA0E-E89539553C45}.png&quot;/&gt;&lt;hasEffects val=&quot;1&quot;/&gt;&lt;left val=&quot;445.56&quot;/&gt;&lt;top val=&quot;286.56&quot;/&gt;&lt;width val=&quot;138.36&quot;/&gt;&lt;height val=&quot;139.08&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68609E-8E4A-47F5-865B-5045A27B5294}&quot;/&gt;&lt;filename val=&quot;C:\DOCUME~1\ddebacke\LOCALS~1\Temp\PR\data\asimages\{2068609E-8E4A-47F5-865B-5045A27B5294}.png&quot;/&gt;&lt;hasEffects val=&quot;1&quot;/&gt;&lt;left val=&quot;517.56&quot;/&gt;&lt;top val=&quot;374.28&quot;/&gt;&lt;width val=&quot;139.08&quot;/&gt;&lt;height val=&quot;138.36&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157442-B21A-4BC3-831F-5F4309B896A3}&quot;/&gt;&lt;filename val=&quot;C:\DOCUME~1\ddebacke\LOCALS~1\Temp\PR\data\asimages\{7B157442-B21A-4BC3-831F-5F4309B896A3}.png&quot;/&gt;&lt;hasEffects val=&quot;1&quot;/&gt;&lt;left val=&quot;241.56&quot;/&gt;&lt;top val=&quot;326.28&quot;/&gt;&lt;width val=&quot;237.36&quot;/&gt;&lt;height val=&quot;36.36&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D86F9F-FBBC-4226-BF06-2C42BA131387}&quot;/&gt;&lt;filename val=&quot;C:\DOCUME~1\ddebacke\LOCALS~1\Temp\PR\data\asimages\{28D86F9F-FBBC-4226-BF06-2C42BA131387}.png&quot;/&gt;&lt;hasEffects val=&quot;1&quot;/&gt;&lt;left val=&quot;302.28&quot;/&gt;&lt;top val=&quot;318&quot;/&gt;&lt;width val=&quot;117.36&quot;/&gt;&lt;height val=&quot;31.08&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21A24A-CFFE-4EFE-B59D-B1D6D7D27428}&quot;/&gt;&lt;filename val=&quot;C:\DOCUME~1\ddebacke\LOCALS~1\Temp\PR\data\asimages\{F421A24A-CFFE-4EFE-B59D-B1D6D7D27428}.png&quot;/&gt;&lt;hasEffects val=&quot;1&quot;/&gt;&lt;left val=&quot;285.72&quot;/&gt;&lt;top val=&quot;318&quot;/&gt;&lt;width val=&quot;151.92&quot;/&gt;&lt;height val=&quot;31.0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0BC6D3-DFC4-4219-80A2-D5F41B93ABC7}&quot;/&gt;&lt;filename val=&quot;C:\DOCUME~1\ddebacke\LOCALS~1\Temp\PR\data\asimages\{350BC6D3-DFC4-4219-80A2-D5F41B93ABC7}.png&quot;/&gt;&lt;hasEffects val=&quot;1&quot;/&gt;&lt;left val=&quot;142.56&quot;/&gt;&lt;top val=&quot;421.56&quot;/&gt;&lt;width val=&quot;56.52&quot;/&gt;&lt;height val=&quot;51.36&quot;/&gt;&lt;/ThreeDShapeInfo&gt;"/>
</p:tagLst>
</file>

<file path=ppt/theme/theme1.xml><?xml version="1.0" encoding="utf-8"?>
<a:theme xmlns:a="http://schemas.openxmlformats.org/drawingml/2006/main" name="AV_ Red _Template_PPT_2007_P">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2_AVtemplate2011Pcolor[1]">
  <a:themeElements>
    <a:clrScheme name="av_temp2011">
      <a:dk1>
        <a:srgbClr val="323232"/>
      </a:dk1>
      <a:lt1>
        <a:srgbClr val="FFFFFF"/>
      </a:lt1>
      <a:dk2>
        <a:srgbClr val="F8F8F8"/>
      </a:dk2>
      <a:lt2>
        <a:srgbClr val="323232"/>
      </a:lt2>
      <a:accent1>
        <a:srgbClr val="CC0000"/>
      </a:accent1>
      <a:accent2>
        <a:srgbClr val="7EAEDF"/>
      </a:accent2>
      <a:accent3>
        <a:srgbClr val="F2F2F2"/>
      </a:accent3>
      <a:accent4>
        <a:srgbClr val="B7E349"/>
      </a:accent4>
      <a:accent5>
        <a:srgbClr val="FAA145"/>
      </a:accent5>
      <a:accent6>
        <a:srgbClr val="A9A9A9"/>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_4x3_white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Vtemplate2011Pcolor[1]">
  <a:themeElements>
    <a:clrScheme name="av_temp2011">
      <a:dk1>
        <a:srgbClr val="323232"/>
      </a:dk1>
      <a:lt1>
        <a:srgbClr val="FFFFFF"/>
      </a:lt1>
      <a:dk2>
        <a:srgbClr val="F8F8F8"/>
      </a:dk2>
      <a:lt2>
        <a:srgbClr val="323232"/>
      </a:lt2>
      <a:accent1>
        <a:srgbClr val="CC0000"/>
      </a:accent1>
      <a:accent2>
        <a:srgbClr val="7EAEDF"/>
      </a:accent2>
      <a:accent3>
        <a:srgbClr val="F2F2F2"/>
      </a:accent3>
      <a:accent4>
        <a:srgbClr val="B7E349"/>
      </a:accent4>
      <a:accent5>
        <a:srgbClr val="FAA145"/>
      </a:accent5>
      <a:accent6>
        <a:srgbClr val="A9A9A9"/>
      </a:accent6>
      <a:hlink>
        <a:srgbClr val="4B80B6"/>
      </a:hlink>
      <a:folHlink>
        <a:srgbClr val="87A2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vayaTemplate_4x3_white 1">
        <a:dk1>
          <a:srgbClr val="323232"/>
        </a:dk1>
        <a:lt1>
          <a:srgbClr val="FFFFFF"/>
        </a:lt1>
        <a:dk2>
          <a:srgbClr val="F8F8F8"/>
        </a:dk2>
        <a:lt2>
          <a:srgbClr val="323232"/>
        </a:lt2>
        <a:accent1>
          <a:srgbClr val="CC0000"/>
        </a:accent1>
        <a:accent2>
          <a:srgbClr val="FF8C00"/>
        </a:accent2>
        <a:accent3>
          <a:srgbClr val="FFFFFF"/>
        </a:accent3>
        <a:accent4>
          <a:srgbClr val="292929"/>
        </a:accent4>
        <a:accent5>
          <a:srgbClr val="E2AAAA"/>
        </a:accent5>
        <a:accent6>
          <a:srgbClr val="E77E00"/>
        </a:accent6>
        <a:hlink>
          <a:srgbClr val="4B80B6"/>
        </a:hlink>
        <a:folHlink>
          <a:srgbClr val="87A2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V_ Red _Template_PPT_2007_P">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5.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AV_ Red _Template_PPT_2007_P</Template>
  <TotalTime>0</TotalTime>
  <Words>15248</Words>
  <Application>Microsoft Macintosh PowerPoint</Application>
  <PresentationFormat>On-screen Show (4:3)</PresentationFormat>
  <Paragraphs>1041</Paragraphs>
  <Slides>39</Slides>
  <Notes>39</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AV_ Red _Template_PPT_2007_P</vt:lpstr>
      <vt:lpstr>2_AVtemplate2011Pcolor[1]</vt:lpstr>
      <vt:lpstr>3_AVtemplate2011Pcolor[1]</vt:lpstr>
      <vt:lpstr>1_AV_ Red _Template_PPT_2007_P</vt:lpstr>
      <vt:lpstr>Avaya Ethernet Switching</vt:lpstr>
      <vt:lpstr>Agenda</vt:lpstr>
      <vt:lpstr>The Avaya Data Solutions Vision </vt:lpstr>
      <vt:lpstr>From Best-Effort to Cloud-Grade</vt:lpstr>
      <vt:lpstr>PowerPoint Presentation</vt:lpstr>
      <vt:lpstr>Avaya Virtual Enterprise Network Architecture</vt:lpstr>
      <vt:lpstr>Avaya’s Vision for the Enterprise</vt:lpstr>
      <vt:lpstr>Enterprise-wide Virtualized Services</vt:lpstr>
      <vt:lpstr>Empowering the Cloud</vt:lpstr>
      <vt:lpstr>Virtualizing the Campus Core</vt:lpstr>
      <vt:lpstr>Future-proofing Performance</vt:lpstr>
      <vt:lpstr>No-compromise Edge Networking</vt:lpstr>
      <vt:lpstr>Future-Proofing the Data Center</vt:lpstr>
      <vt:lpstr>Energy-Efficient Networking</vt:lpstr>
      <vt:lpstr>Simple, Innovative, &amp; Effective VPNs</vt:lpstr>
      <vt:lpstr>A Case for Positive Discrimination</vt:lpstr>
      <vt:lpstr>Comprehensive, not Complex, Security</vt:lpstr>
      <vt:lpstr>Spanning Voice, Data &amp; Applications</vt:lpstr>
      <vt:lpstr>Virtualization Provisioning Service</vt:lpstr>
      <vt:lpstr>Avaya Ethernet Switching Portfolio</vt:lpstr>
      <vt:lpstr>Ethernet Switching Portfolio</vt:lpstr>
      <vt:lpstr>Modular Switch Positioning</vt:lpstr>
      <vt:lpstr>Virtual Services Platform 9000</vt:lpstr>
      <vt:lpstr>Ethernet Routing Switch 8800</vt:lpstr>
      <vt:lpstr>Ethernet Routing Switch 8300</vt:lpstr>
      <vt:lpstr>Virtual Services Platform 7000</vt:lpstr>
      <vt:lpstr>Campus Stackable Switch Positioning</vt:lpstr>
      <vt:lpstr>Ethernet Routing Switch 5000 Series</vt:lpstr>
      <vt:lpstr>Ethernet Routing Switch 4000 Series</vt:lpstr>
      <vt:lpstr>Ethernet Routing Switch 2500 Series</vt:lpstr>
      <vt:lpstr>Summary &amp; Value Statements</vt:lpstr>
      <vt:lpstr>Business-centric Value Proposition</vt:lpstr>
      <vt:lpstr>Development Priorities</vt:lpstr>
      <vt:lpstr>Roadmap</vt:lpstr>
      <vt:lpstr>Enabling Services for Avaya VENA solutions</vt:lpstr>
      <vt:lpstr>Tested &amp; Verified</vt:lpstr>
      <vt:lpstr>Trusted &amp; Valued</vt:lpstr>
      <vt:lpstr>Driven to Succeed</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Avaya Ethernet Switching - Portfolio Presentation</dc:title>
  <dc:subject/>
  <dc:creator/>
  <cp:keywords/>
  <dc:description>Level 3 Portfolio Presentation, updated for 1Q11</dc:description>
  <cp:lastModifiedBy/>
  <cp:revision>1</cp:revision>
  <dcterms:created xsi:type="dcterms:W3CDTF">2011-07-11T13:03:30Z</dcterms:created>
  <dcterms:modified xsi:type="dcterms:W3CDTF">2012-01-18T17:25:34Z</dcterms:modified>
  <cp:category/>
  <cp:contentStatus/>
</cp:coreProperties>
</file>