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handoutMasterIdLst>
    <p:handoutMasterId r:id="rId45"/>
  </p:handoutMasterIdLst>
  <p:sldIdLst>
    <p:sldId id="286"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61" r:id="rId18"/>
    <p:sldId id="349" r:id="rId19"/>
    <p:sldId id="351" r:id="rId20"/>
    <p:sldId id="352" r:id="rId21"/>
    <p:sldId id="353" r:id="rId22"/>
    <p:sldId id="354" r:id="rId23"/>
    <p:sldId id="355" r:id="rId24"/>
    <p:sldId id="356" r:id="rId25"/>
    <p:sldId id="357" r:id="rId26"/>
    <p:sldId id="358" r:id="rId27"/>
    <p:sldId id="359" r:id="rId28"/>
    <p:sldId id="360" r:id="rId29"/>
    <p:sldId id="362" r:id="rId30"/>
    <p:sldId id="368" r:id="rId31"/>
    <p:sldId id="369" r:id="rId32"/>
    <p:sldId id="370" r:id="rId33"/>
    <p:sldId id="371" r:id="rId34"/>
    <p:sldId id="372" r:id="rId35"/>
    <p:sldId id="373" r:id="rId36"/>
    <p:sldId id="374" r:id="rId37"/>
    <p:sldId id="331" r:id="rId38"/>
    <p:sldId id="363" r:id="rId39"/>
    <p:sldId id="365" r:id="rId40"/>
    <p:sldId id="366" r:id="rId41"/>
    <p:sldId id="367" r:id="rId42"/>
    <p:sldId id="282"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F"/>
  </p:clrMru>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85" autoAdjust="0"/>
  </p:normalViewPr>
  <p:slideViewPr>
    <p:cSldViewPr snapToGrid="0">
      <p:cViewPr varScale="1">
        <p:scale>
          <a:sx n="74" d="100"/>
          <a:sy n="74" d="100"/>
        </p:scale>
        <p:origin x="-1248" y="-90"/>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66" d="100"/>
        <a:sy n="66" d="100"/>
      </p:scale>
      <p:origin x="0" y="2220"/>
    </p:cViewPr>
  </p:sorterViewPr>
  <p:notesViewPr>
    <p:cSldViewPr snapToGrid="0">
      <p:cViewPr varScale="1">
        <p:scale>
          <a:sx n="87" d="100"/>
          <a:sy n="87" d="100"/>
        </p:scale>
        <p:origin x="-373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stacked"/>
        <c:ser>
          <c:idx val="0"/>
          <c:order val="0"/>
          <c:tx>
            <c:strRef>
              <c:f>Sheet1!$B$1</c:f>
              <c:strCache>
                <c:ptCount val="1"/>
                <c:pt idx="0">
                  <c:v>Switch Backplane Capacity</c:v>
                </c:pt>
              </c:strCache>
            </c:strRef>
          </c:tx>
          <c:cat>
            <c:strRef>
              <c:f>Sheet1!$A$2:$A$5</c:f>
              <c:strCache>
                <c:ptCount val="4"/>
                <c:pt idx="0">
                  <c:v>Avaya</c:v>
                </c:pt>
                <c:pt idx="1">
                  <c:v>Juniper</c:v>
                </c:pt>
                <c:pt idx="2">
                  <c:v>HP</c:v>
                </c:pt>
                <c:pt idx="3">
                  <c:v>Cisco</c:v>
                </c:pt>
              </c:strCache>
            </c:strRef>
          </c:cat>
          <c:val>
            <c:numRef>
              <c:f>Sheet1!$B$2:$B$5</c:f>
              <c:numCache>
                <c:formatCode>General</c:formatCode>
                <c:ptCount val="4"/>
                <c:pt idx="0">
                  <c:v>384</c:v>
                </c:pt>
                <c:pt idx="1">
                  <c:v>128</c:v>
                </c:pt>
                <c:pt idx="2">
                  <c:v>96</c:v>
                </c:pt>
                <c:pt idx="3">
                  <c:v>64</c:v>
                </c:pt>
              </c:numCache>
            </c:numRef>
          </c:val>
        </c:ser>
        <c:shape val="box"/>
        <c:axId val="157500928"/>
        <c:axId val="157507968"/>
        <c:axId val="0"/>
      </c:bar3DChart>
      <c:catAx>
        <c:axId val="157500928"/>
        <c:scaling>
          <c:orientation val="minMax"/>
        </c:scaling>
        <c:axPos val="b"/>
        <c:numFmt formatCode="General" sourceLinked="1"/>
        <c:tickLblPos val="nextTo"/>
        <c:txPr>
          <a:bodyPr/>
          <a:lstStyle/>
          <a:p>
            <a:pPr>
              <a:defRPr sz="1400"/>
            </a:pPr>
            <a:endParaRPr lang="en-US"/>
          </a:p>
        </c:txPr>
        <c:crossAx val="157507968"/>
        <c:crosses val="autoZero"/>
        <c:auto val="1"/>
        <c:lblAlgn val="ctr"/>
        <c:lblOffset val="100"/>
      </c:catAx>
      <c:valAx>
        <c:axId val="157507968"/>
        <c:scaling>
          <c:orientation val="minMax"/>
        </c:scaling>
        <c:axPos val="l"/>
        <c:majorGridlines/>
        <c:numFmt formatCode="General" sourceLinked="1"/>
        <c:tickLblPos val="nextTo"/>
        <c:txPr>
          <a:bodyPr/>
          <a:lstStyle/>
          <a:p>
            <a:pPr>
              <a:defRPr sz="1400"/>
            </a:pPr>
            <a:endParaRPr lang="en-US"/>
          </a:p>
        </c:txPr>
        <c:crossAx val="157500928"/>
        <c:crosses val="autoZero"/>
        <c:crossBetween val="between"/>
      </c:valAx>
    </c:plotArea>
    <c:legend>
      <c:legendPos val="b"/>
      <c:layout/>
      <c:txPr>
        <a:bodyPr/>
        <a:lstStyle/>
        <a:p>
          <a:pPr>
            <a:defRPr sz="14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stacked"/>
        <c:ser>
          <c:idx val="0"/>
          <c:order val="0"/>
          <c:tx>
            <c:strRef>
              <c:f>Sheet1!$B$1</c:f>
              <c:strCache>
                <c:ptCount val="1"/>
                <c:pt idx="0">
                  <c:v>Energy efficiency in watts at line rate</c:v>
                </c:pt>
              </c:strCache>
            </c:strRef>
          </c:tx>
          <c:cat>
            <c:strRef>
              <c:f>Sheet1!$A$2:$A$5</c:f>
              <c:strCache>
                <c:ptCount val="4"/>
                <c:pt idx="0">
                  <c:v>Avaya </c:v>
                </c:pt>
                <c:pt idx="1">
                  <c:v>Cisco </c:v>
                </c:pt>
                <c:pt idx="2">
                  <c:v>Juniper </c:v>
                </c:pt>
                <c:pt idx="3">
                  <c:v>HP</c:v>
                </c:pt>
              </c:strCache>
            </c:strRef>
          </c:cat>
          <c:val>
            <c:numRef>
              <c:f>Sheet1!$B$2:$B$5</c:f>
              <c:numCache>
                <c:formatCode>General</c:formatCode>
                <c:ptCount val="4"/>
                <c:pt idx="0">
                  <c:v>100</c:v>
                </c:pt>
                <c:pt idx="1">
                  <c:v>134</c:v>
                </c:pt>
                <c:pt idx="2">
                  <c:v>208</c:v>
                </c:pt>
                <c:pt idx="3">
                  <c:v>127</c:v>
                </c:pt>
              </c:numCache>
            </c:numRef>
          </c:val>
        </c:ser>
        <c:shape val="box"/>
        <c:axId val="157721728"/>
        <c:axId val="158097792"/>
        <c:axId val="0"/>
      </c:bar3DChart>
      <c:catAx>
        <c:axId val="157721728"/>
        <c:scaling>
          <c:orientation val="minMax"/>
        </c:scaling>
        <c:axPos val="b"/>
        <c:numFmt formatCode="General" sourceLinked="1"/>
        <c:tickLblPos val="nextTo"/>
        <c:txPr>
          <a:bodyPr/>
          <a:lstStyle/>
          <a:p>
            <a:pPr>
              <a:defRPr sz="1400"/>
            </a:pPr>
            <a:endParaRPr lang="en-US"/>
          </a:p>
        </c:txPr>
        <c:crossAx val="158097792"/>
        <c:crosses val="autoZero"/>
        <c:auto val="1"/>
        <c:lblAlgn val="ctr"/>
        <c:lblOffset val="100"/>
      </c:catAx>
      <c:valAx>
        <c:axId val="158097792"/>
        <c:scaling>
          <c:orientation val="minMax"/>
        </c:scaling>
        <c:axPos val="l"/>
        <c:majorGridlines/>
        <c:numFmt formatCode="General" sourceLinked="1"/>
        <c:tickLblPos val="nextTo"/>
        <c:txPr>
          <a:bodyPr/>
          <a:lstStyle/>
          <a:p>
            <a:pPr>
              <a:defRPr sz="1400"/>
            </a:pPr>
            <a:endParaRPr lang="en-US"/>
          </a:p>
        </c:txPr>
        <c:crossAx val="157721728"/>
        <c:crosses val="autoZero"/>
        <c:crossBetween val="between"/>
      </c:valAx>
    </c:plotArea>
    <c:legend>
      <c:legendPos val="b"/>
      <c:layout/>
      <c:txPr>
        <a:bodyPr/>
        <a:lstStyle/>
        <a:p>
          <a:pPr>
            <a:defRPr sz="14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Sheet1!$B$1</c:f>
              <c:strCache>
                <c:ptCount val="1"/>
                <c:pt idx="0">
                  <c:v>Purchase</c:v>
                </c:pt>
              </c:strCache>
            </c:strRef>
          </c:tx>
          <c:cat>
            <c:strRef>
              <c:f>Sheet1!$A$2:$A$5</c:f>
              <c:strCache>
                <c:ptCount val="4"/>
                <c:pt idx="0">
                  <c:v>Avaya </c:v>
                </c:pt>
                <c:pt idx="1">
                  <c:v>HP</c:v>
                </c:pt>
                <c:pt idx="2">
                  <c:v>Cisco</c:v>
                </c:pt>
                <c:pt idx="3">
                  <c:v>Juniper</c:v>
                </c:pt>
              </c:strCache>
            </c:strRef>
          </c:cat>
          <c:val>
            <c:numRef>
              <c:f>Sheet1!$B$2:$B$5</c:f>
              <c:numCache>
                <c:formatCode>"$"#,##0.000</c:formatCode>
                <c:ptCount val="4"/>
                <c:pt idx="0">
                  <c:v>974</c:v>
                </c:pt>
                <c:pt idx="1">
                  <c:v>1057</c:v>
                </c:pt>
                <c:pt idx="2">
                  <c:v>1824</c:v>
                </c:pt>
                <c:pt idx="3">
                  <c:v>1967</c:v>
                </c:pt>
              </c:numCache>
            </c:numRef>
          </c:val>
        </c:ser>
        <c:ser>
          <c:idx val="1"/>
          <c:order val="1"/>
          <c:tx>
            <c:strRef>
              <c:f>Sheet1!$C$1</c:f>
              <c:strCache>
                <c:ptCount val="1"/>
                <c:pt idx="0">
                  <c:v>Maintenance</c:v>
                </c:pt>
              </c:strCache>
            </c:strRef>
          </c:tx>
          <c:cat>
            <c:strRef>
              <c:f>Sheet1!$A$2:$A$5</c:f>
              <c:strCache>
                <c:ptCount val="4"/>
                <c:pt idx="0">
                  <c:v>Avaya </c:v>
                </c:pt>
                <c:pt idx="1">
                  <c:v>HP</c:v>
                </c:pt>
                <c:pt idx="2">
                  <c:v>Cisco</c:v>
                </c:pt>
                <c:pt idx="3">
                  <c:v>Juniper</c:v>
                </c:pt>
              </c:strCache>
            </c:strRef>
          </c:cat>
          <c:val>
            <c:numRef>
              <c:f>Sheet1!$C$2:$C$5</c:f>
              <c:numCache>
                <c:formatCode>"$"#,##0.000</c:formatCode>
                <c:ptCount val="4"/>
                <c:pt idx="0">
                  <c:v>108</c:v>
                </c:pt>
                <c:pt idx="1">
                  <c:v>7</c:v>
                </c:pt>
                <c:pt idx="2">
                  <c:v>404</c:v>
                </c:pt>
                <c:pt idx="3">
                  <c:v>292</c:v>
                </c:pt>
              </c:numCache>
            </c:numRef>
          </c:val>
        </c:ser>
        <c:ser>
          <c:idx val="2"/>
          <c:order val="2"/>
          <c:tx>
            <c:strRef>
              <c:f>Sheet1!$D$1</c:f>
              <c:strCache>
                <c:ptCount val="1"/>
                <c:pt idx="0">
                  <c:v>Energy</c:v>
                </c:pt>
              </c:strCache>
            </c:strRef>
          </c:tx>
          <c:cat>
            <c:strRef>
              <c:f>Sheet1!$A$2:$A$5</c:f>
              <c:strCache>
                <c:ptCount val="4"/>
                <c:pt idx="0">
                  <c:v>Avaya </c:v>
                </c:pt>
                <c:pt idx="1">
                  <c:v>HP</c:v>
                </c:pt>
                <c:pt idx="2">
                  <c:v>Cisco</c:v>
                </c:pt>
                <c:pt idx="3">
                  <c:v>Juniper</c:v>
                </c:pt>
              </c:strCache>
            </c:strRef>
          </c:cat>
          <c:val>
            <c:numRef>
              <c:f>Sheet1!$D$2:$D$5</c:f>
              <c:numCache>
                <c:formatCode>"$"#,##0.000</c:formatCode>
                <c:ptCount val="4"/>
                <c:pt idx="0">
                  <c:v>75</c:v>
                </c:pt>
                <c:pt idx="1">
                  <c:v>95</c:v>
                </c:pt>
                <c:pt idx="2">
                  <c:v>99</c:v>
                </c:pt>
                <c:pt idx="3">
                  <c:v>155</c:v>
                </c:pt>
              </c:numCache>
            </c:numRef>
          </c:val>
        </c:ser>
        <c:shape val="box"/>
        <c:axId val="158936064"/>
        <c:axId val="159554176"/>
        <c:axId val="0"/>
      </c:bar3DChart>
      <c:catAx>
        <c:axId val="158936064"/>
        <c:scaling>
          <c:orientation val="minMax"/>
        </c:scaling>
        <c:axPos val="b"/>
        <c:tickLblPos val="nextTo"/>
        <c:txPr>
          <a:bodyPr/>
          <a:lstStyle/>
          <a:p>
            <a:pPr>
              <a:defRPr sz="1400"/>
            </a:pPr>
            <a:endParaRPr lang="en-US"/>
          </a:p>
        </c:txPr>
        <c:crossAx val="159554176"/>
        <c:crosses val="autoZero"/>
        <c:auto val="1"/>
        <c:lblAlgn val="ctr"/>
        <c:lblOffset val="100"/>
      </c:catAx>
      <c:valAx>
        <c:axId val="159554176"/>
        <c:scaling>
          <c:orientation val="minMax"/>
        </c:scaling>
        <c:axPos val="l"/>
        <c:majorGridlines/>
        <c:numFmt formatCode="&quot;$&quot;#,##0.000" sourceLinked="1"/>
        <c:tickLblPos val="nextTo"/>
        <c:txPr>
          <a:bodyPr/>
          <a:lstStyle/>
          <a:p>
            <a:pPr>
              <a:defRPr sz="1400"/>
            </a:pPr>
            <a:endParaRPr lang="en-US"/>
          </a:p>
        </c:txPr>
        <c:crossAx val="158936064"/>
        <c:crosses val="autoZero"/>
        <c:crossBetween val="between"/>
      </c:valAx>
    </c:plotArea>
    <c:legend>
      <c:legendPos val="b"/>
      <c:layout/>
      <c:txPr>
        <a:bodyPr/>
        <a:lstStyle/>
        <a:p>
          <a:pPr>
            <a:defRPr sz="1400"/>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8A6D1-998E-4C55-8542-7AAA0C9A9AB8}" type="datetimeFigureOut">
              <a:rPr lang="en-US" smtClean="0"/>
              <a:pPr/>
              <a:t>11/15/2011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AB6F5-C0E1-4DEF-9E80-8EDB682E80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141C1-3C5A-4240-87DB-9D4217E9B3B1}" type="datetimeFigureOut">
              <a:rPr lang="en-US" smtClean="0"/>
              <a:pPr/>
              <a:t>11/15/2011</a:t>
            </a:fld>
            <a:endParaRPr lang="en-US"/>
          </a:p>
        </p:txBody>
      </p:sp>
      <p:sp>
        <p:nvSpPr>
          <p:cNvPr id="4" name="Slide Image Placeholder 3"/>
          <p:cNvSpPr>
            <a:spLocks noGrp="1" noRot="1" noChangeAspect="1"/>
          </p:cNvSpPr>
          <p:nvPr>
            <p:ph type="sldImg" idx="2"/>
          </p:nvPr>
        </p:nvSpPr>
        <p:spPr>
          <a:xfrm>
            <a:off x="1391697" y="609600"/>
            <a:ext cx="4074606" cy="305595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57684" y="3810000"/>
            <a:ext cx="5742632"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92C5E-BF34-4775-B657-4ADF2F3104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392238" y="609600"/>
            <a:ext cx="4073525" cy="3055938"/>
          </a:xfrm>
          <a:ln/>
        </p:spPr>
      </p:sp>
      <p:sp>
        <p:nvSpPr>
          <p:cNvPr id="400387" name="Rectangle 3"/>
          <p:cNvSpPr>
            <a:spLocks noGrp="1" noChangeArrowheads="1"/>
          </p:cNvSpPr>
          <p:nvPr>
            <p:ph type="body" idx="1"/>
          </p:nvPr>
        </p:nvSpPr>
        <p:spPr>
          <a:noFill/>
          <a:ln/>
        </p:spPr>
        <p:txBody>
          <a:bodyPr/>
          <a:lstStyle/>
          <a:p>
            <a:pPr eaLnBrk="1" hangingPunct="1">
              <a:buFont typeface="Webdings" pitchFamily="18" charset="2"/>
              <a:buNone/>
            </a:pPr>
            <a:r>
              <a:rPr lang="en-GB" dirty="0" smtClean="0"/>
              <a:t>June 7, 2011, updated for v5.5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None/>
            </a:pPr>
            <a:r>
              <a:rPr lang="en-US" dirty="0" smtClean="0"/>
              <a:t>Just to expand</a:t>
            </a:r>
            <a:r>
              <a:rPr lang="en-US" baseline="0" dirty="0" smtClean="0"/>
              <a:t> a little on our stacking capabilities - we started stacking in 1998 with the </a:t>
            </a:r>
            <a:r>
              <a:rPr lang="en-US" baseline="0" dirty="0" err="1" smtClean="0"/>
              <a:t>Baystack</a:t>
            </a:r>
            <a:r>
              <a:rPr lang="en-US" baseline="0" dirty="0" smtClean="0"/>
              <a:t> 450 product.  At that time our total stacking capacity was 2.5 Gig.  We can now scale up to a Terabit of capacity with the ERS 5600.  We’ve also added  a whole suite of functionality to make our stacks really perform like a modular chassis. We utilize dedicated stacking ports to stack the units together – we also utilize a fail safe stacking through a return cable to protect against any port / unit or cable failures.  Our stacking architecture also utilizes a shortest path algorithm.  This leads to much better bandwidth utilization and overall lower latency for traffic that needs to go across the stack.  Our stacking solutions are scalable to either 8 units or 400 ports.  The only products where the 8 units doesn’t apply is with the ERS 5698 models since 400 ports is exceeded before 8 units.  </a:t>
            </a:r>
          </a:p>
          <a:p>
            <a:endParaRPr lang="en-US" baseline="0" dirty="0" smtClean="0"/>
          </a:p>
          <a:p>
            <a:r>
              <a:rPr lang="en-US" baseline="0" dirty="0" smtClean="0"/>
              <a:t>Finally from a simplicity perspective the stack is managed as a single entity with a single IP address.  This simplifies things like software upgrades since you only have to do an upgrade for the stack as opposed to having to upgrade every unit.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2971800" cy="457200"/>
          </a:xfrm>
          <a:prstGeom prst="rect">
            <a:avLst/>
          </a:prstGeom>
          <a:noFill/>
          <a:ln>
            <a:miter lim="800000"/>
            <a:headEnd/>
            <a:tailEnd/>
          </a:ln>
        </p:spPr>
        <p:txBody>
          <a:bodyPr/>
          <a:lstStyle/>
          <a:p>
            <a:r>
              <a:rPr lang="en-US"/>
              <a:t>Nortel Corporate Presentation</a:t>
            </a:r>
          </a:p>
        </p:txBody>
      </p:sp>
      <p:sp>
        <p:nvSpPr>
          <p:cNvPr id="48131" name="Rectangle 6"/>
          <p:cNvSpPr>
            <a:spLocks noGrp="1" noChangeArrowheads="1"/>
          </p:cNvSpPr>
          <p:nvPr>
            <p:ph type="ftr" sz="quarter" idx="4294967295"/>
          </p:nvPr>
        </p:nvSpPr>
        <p:spPr bwMode="auto">
          <a:xfrm>
            <a:off x="0" y="8685213"/>
            <a:ext cx="2971800" cy="457200"/>
          </a:xfrm>
          <a:prstGeom prst="rect">
            <a:avLst/>
          </a:prstGeom>
          <a:noFill/>
          <a:ln>
            <a:miter lim="800000"/>
            <a:headEnd/>
            <a:tailEnd/>
          </a:ln>
        </p:spPr>
        <p:txBody>
          <a:bodyPr/>
          <a:lstStyle/>
          <a:p>
            <a:r>
              <a:rPr lang="en-US"/>
              <a:t>© 2004 Nortel </a:t>
            </a:r>
          </a:p>
        </p:txBody>
      </p:sp>
      <p:sp>
        <p:nvSpPr>
          <p:cNvPr id="48132" name="Rectangle 7"/>
          <p:cNvSpPr>
            <a:spLocks noGrp="1" noChangeArrowheads="1"/>
          </p:cNvSpPr>
          <p:nvPr>
            <p:ph type="sldNum" sz="quarter" idx="4294967295"/>
          </p:nvPr>
        </p:nvSpPr>
        <p:spPr bwMode="auto">
          <a:xfrm>
            <a:off x="3886200" y="8686800"/>
            <a:ext cx="2971800" cy="457200"/>
          </a:xfrm>
          <a:prstGeom prst="rect">
            <a:avLst/>
          </a:prstGeom>
          <a:noFill/>
          <a:ln>
            <a:miter lim="800000"/>
            <a:headEnd/>
            <a:tailEnd/>
          </a:ln>
        </p:spPr>
        <p:txBody>
          <a:bodyPr/>
          <a:lstStyle/>
          <a:p>
            <a:fld id="{6E8E43C7-90B9-450F-A65F-2358D4EFE2C6}" type="slidenum">
              <a:rPr lang="en-US"/>
              <a:pPr/>
              <a:t>11</a:t>
            </a:fld>
            <a:endParaRPr lang="en-US"/>
          </a:p>
        </p:txBody>
      </p:sp>
      <p:sp>
        <p:nvSpPr>
          <p:cNvPr id="48133" name="Rectangle 2"/>
          <p:cNvSpPr>
            <a:spLocks noGrp="1" noRot="1" noChangeAspect="1" noChangeArrowheads="1" noTextEdit="1"/>
          </p:cNvSpPr>
          <p:nvPr>
            <p:ph type="sldImg"/>
          </p:nvPr>
        </p:nvSpPr>
        <p:spPr>
          <a:xfrm>
            <a:off x="1392238" y="609600"/>
            <a:ext cx="4073525" cy="3055938"/>
          </a:xfrm>
          <a:ln/>
        </p:spPr>
      </p:sp>
      <p:sp>
        <p:nvSpPr>
          <p:cNvPr id="48134" name="Rectangle 3"/>
          <p:cNvSpPr>
            <a:spLocks noGrp="1" noChangeArrowheads="1"/>
          </p:cNvSpPr>
          <p:nvPr>
            <p:ph type="body" idx="1"/>
          </p:nvPr>
        </p:nvSpPr>
        <p:spPr>
          <a:noFill/>
          <a:ln/>
        </p:spPr>
        <p:txBody>
          <a:bodyPr/>
          <a:lstStyle/>
          <a:p>
            <a:pPr>
              <a:buNone/>
            </a:pPr>
            <a:r>
              <a:rPr lang="en-US" dirty="0" smtClean="0">
                <a:latin typeface="Arial" pitchFamily="34" charset="0"/>
              </a:rPr>
              <a:t>In terms of</a:t>
            </a:r>
            <a:r>
              <a:rPr lang="en-US" baseline="0" dirty="0" smtClean="0">
                <a:latin typeface="Arial" pitchFamily="34" charset="0"/>
              </a:rPr>
              <a:t> stacking capacities for the various products in the portfolio, the ERS 2500 offers 4Gbps per switch and 32 </a:t>
            </a:r>
            <a:r>
              <a:rPr lang="en-US" baseline="0" dirty="0" err="1" smtClean="0">
                <a:latin typeface="Arial" pitchFamily="34" charset="0"/>
              </a:rPr>
              <a:t>Gbps</a:t>
            </a:r>
            <a:r>
              <a:rPr lang="en-US" baseline="0" dirty="0" smtClean="0">
                <a:latin typeface="Arial" pitchFamily="34" charset="0"/>
              </a:rPr>
              <a:t> per stack of 8.  Our stack bandwidth is additive – and our ability to utilize all of the stacking bandwidth is one of the key differentiators of our solution.  The ERS 4000 series products offer 40 Gigs per switch or 320 </a:t>
            </a:r>
            <a:r>
              <a:rPr lang="en-US" baseline="0" dirty="0" err="1" smtClean="0">
                <a:latin typeface="Arial" pitchFamily="34" charset="0"/>
              </a:rPr>
              <a:t>Gbps</a:t>
            </a:r>
            <a:r>
              <a:rPr lang="en-US" baseline="0" dirty="0" smtClean="0">
                <a:latin typeface="Arial" pitchFamily="34" charset="0"/>
              </a:rPr>
              <a:t> per stack.  The ERS 5500 offers 80 </a:t>
            </a:r>
            <a:r>
              <a:rPr lang="en-US" baseline="0" dirty="0" err="1" smtClean="0">
                <a:latin typeface="Arial" pitchFamily="34" charset="0"/>
              </a:rPr>
              <a:t>Gbps</a:t>
            </a:r>
            <a:r>
              <a:rPr lang="en-US" baseline="0" dirty="0" smtClean="0">
                <a:latin typeface="Arial" pitchFamily="34" charset="0"/>
              </a:rPr>
              <a:t> per switch or 640 </a:t>
            </a:r>
            <a:r>
              <a:rPr lang="en-US" baseline="0" dirty="0" err="1" smtClean="0">
                <a:latin typeface="Arial" pitchFamily="34" charset="0"/>
              </a:rPr>
              <a:t>Gbps</a:t>
            </a:r>
            <a:r>
              <a:rPr lang="en-US" baseline="0" dirty="0" smtClean="0">
                <a:latin typeface="Arial" pitchFamily="34" charset="0"/>
              </a:rPr>
              <a:t> per stack and the ERS 5600 offers 144 </a:t>
            </a:r>
            <a:r>
              <a:rPr lang="en-US" baseline="0" dirty="0" err="1" smtClean="0">
                <a:latin typeface="Arial" pitchFamily="34" charset="0"/>
              </a:rPr>
              <a:t>Gbps</a:t>
            </a:r>
            <a:r>
              <a:rPr lang="en-US" baseline="0" dirty="0" smtClean="0">
                <a:latin typeface="Arial" pitchFamily="34" charset="0"/>
              </a:rPr>
              <a:t> per switch or 1.152 </a:t>
            </a:r>
            <a:r>
              <a:rPr lang="en-US" baseline="0" dirty="0" err="1" smtClean="0">
                <a:latin typeface="Arial" pitchFamily="34" charset="0"/>
              </a:rPr>
              <a:t>Tbps</a:t>
            </a:r>
            <a:r>
              <a:rPr lang="en-US" baseline="0" dirty="0" smtClean="0">
                <a:latin typeface="Arial" pitchFamily="34" charset="0"/>
              </a:rPr>
              <a:t> per stack.  The 5500 and 5600 can be stacked together and in a mixed stack.  The VSP 7000 is a product that we sell for Data Center Top of Rack applications.  It offers a whopping 640 </a:t>
            </a:r>
            <a:r>
              <a:rPr lang="en-US" baseline="0" dirty="0" err="1" smtClean="0">
                <a:latin typeface="Arial" pitchFamily="34" charset="0"/>
              </a:rPr>
              <a:t>Gpbs</a:t>
            </a:r>
            <a:r>
              <a:rPr lang="en-US" baseline="0" dirty="0" smtClean="0">
                <a:latin typeface="Arial" pitchFamily="34" charset="0"/>
              </a:rPr>
              <a:t> of capacity per switch will deliver 5.12 Terabits of capacity per stack once we enable the stacking capabilities of the switch.</a:t>
            </a:r>
          </a:p>
          <a:p>
            <a:endParaRPr lang="en-US" baseline="0" dirty="0" smtClean="0">
              <a:latin typeface="Arial" pitchFamily="34" charset="0"/>
            </a:endParaRPr>
          </a:p>
          <a:p>
            <a:pPr>
              <a:buNone/>
            </a:pPr>
            <a:r>
              <a:rPr lang="en-US" baseline="0" dirty="0" smtClean="0">
                <a:latin typeface="Arial" pitchFamily="34" charset="0"/>
              </a:rPr>
              <a:t>The other thing to note is that stacking is not supported between portfolios.   All units come with stack ports are built in an 18” stacking cable comes standard with the units.  Longer cables are available through the ordering systems as well.  </a:t>
            </a:r>
            <a:endParaRPr lang="en-US" dirty="0" smtClean="0">
              <a:latin typeface="Arial" pitchFamily="34" charset="0"/>
            </a:endParaRP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Stackable Chassis Performance.  Our Stackable Chassis products combine non-blocking internal switching fabrics with a high-speed virtual backplane architecture to deliver a high performance solution that scales proportionally as new switches are added. The ERS 4000 Series scales up to 384Gbps of virtual backplane throughput by simply cabling together up to 8 units. To ensure wire-speed performance, our Stackable Chassis architecture is based on a shortest-path algorithm that delivers optimal data flow across the stack.  Again this is a technology that we have perfected over the number of years that we have been doing Staking.</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Based on </a:t>
            </a:r>
            <a:r>
              <a:rPr lang="en-US" sz="1200" kern="1200" baseline="0" dirty="0" err="1" smtClean="0">
                <a:solidFill>
                  <a:schemeClr val="tx1"/>
                </a:solidFill>
                <a:latin typeface="Arial" charset="0"/>
                <a:ea typeface="+mn-ea"/>
                <a:cs typeface="+mn-cs"/>
              </a:rPr>
              <a:t>Miercom</a:t>
            </a:r>
            <a:r>
              <a:rPr lang="en-US" sz="1200" kern="1200" baseline="0" dirty="0" smtClean="0">
                <a:solidFill>
                  <a:schemeClr val="tx1"/>
                </a:solidFill>
                <a:latin typeface="Arial" charset="0"/>
                <a:ea typeface="+mn-ea"/>
                <a:cs typeface="+mn-cs"/>
              </a:rPr>
              <a:t> research and validation, it was found that Avaya delivers 3-5x more virtual backplane capacity then the competitive solutions that were tested.. Making it much more of a viable solution to handle an enterprises future growth requirements.  </a:t>
            </a:r>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Energy efficiency is the next item that was tested.  New regulations and increasing cost of electrical power continue to keep energy efficiency top of mind. An innovator in this area, Avaya has built energy efficiency into many of its hardware products such as Call Servers, Gateways, Unified Messaging Servers and Gigabit IP Phones – and we’ve found that these products are typically more energy-efficient than competitive equipment.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When </a:t>
            </a:r>
            <a:r>
              <a:rPr lang="en-US" sz="1200" kern="1200" baseline="0" dirty="0" err="1" smtClean="0">
                <a:solidFill>
                  <a:schemeClr val="tx1"/>
                </a:solidFill>
                <a:latin typeface="Arial" charset="0"/>
                <a:ea typeface="+mn-ea"/>
                <a:cs typeface="+mn-cs"/>
              </a:rPr>
              <a:t>Miercom</a:t>
            </a:r>
            <a:r>
              <a:rPr lang="en-US" sz="1200" kern="1200" baseline="0" dirty="0" smtClean="0">
                <a:solidFill>
                  <a:schemeClr val="tx1"/>
                </a:solidFill>
                <a:latin typeface="Arial" charset="0"/>
                <a:ea typeface="+mn-ea"/>
                <a:cs typeface="+mn-cs"/>
              </a:rPr>
              <a:t> tested the ERS 4548GT-PWR Series, for example, they would found on average it was 20-25% more energy efficient the Cisco Catalyst 3750-X solution and the and HP E4500, and 50% more efficient than the Juniper EX 4200.   The fact that Juniper consumed so much power was surprising to us and it was revalidated in another report that HP conducted with </a:t>
            </a:r>
            <a:r>
              <a:rPr lang="en-US" sz="1200" kern="1200" baseline="0" dirty="0" err="1" smtClean="0">
                <a:solidFill>
                  <a:schemeClr val="tx1"/>
                </a:solidFill>
                <a:latin typeface="Arial" charset="0"/>
                <a:ea typeface="+mn-ea"/>
                <a:cs typeface="+mn-cs"/>
              </a:rPr>
              <a:t>Tolly</a:t>
            </a:r>
            <a:r>
              <a:rPr lang="en-US" sz="1200" kern="1200" baseline="0" dirty="0" smtClean="0">
                <a:solidFill>
                  <a:schemeClr val="tx1"/>
                </a:solidFill>
                <a:latin typeface="Arial" charset="0"/>
                <a:ea typeface="+mn-ea"/>
                <a:cs typeface="+mn-cs"/>
              </a:rPr>
              <a:t> measuring the same thing.  So a very interesting knock on Juniper in competitive bids.</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The most compelling quote here is that the testing showed that Avaya’s measurement at 100% load was less than the other switches’ usage at idle</a:t>
            </a:r>
            <a:r>
              <a:rPr lang="en-US" sz="1200" kern="1200" baseline="0" dirty="0" smtClean="0">
                <a:solidFill>
                  <a:schemeClr val="tx1"/>
                </a:solidFill>
                <a:latin typeface="Arial" charset="0"/>
                <a:ea typeface="+mn-ea"/>
                <a:cs typeface="+mn-cs"/>
              </a:rPr>
              <a:t>.  Due to the fact that most Ethernet Switches operate 24x7, a this reduction in energy use goes a long way toward reducing yearly total cost of ownership for an organization.</a:t>
            </a:r>
            <a:endParaRPr lang="en-US" sz="1200" b="0" baseline="0" dirty="0" smtClean="0">
              <a:solidFill>
                <a:schemeClr val="tx1"/>
              </a:solidFill>
              <a:cs typeface="Arial" charset="0"/>
            </a:endParaRPr>
          </a:p>
          <a:p>
            <a:endParaRPr lang="en-US" sz="1200" b="0" baseline="0" dirty="0" smtClean="0">
              <a:solidFill>
                <a:schemeClr val="tx1"/>
              </a:solidFill>
              <a:cs typeface="Arial" charset="0"/>
            </a:endParaRPr>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3927475" cy="259397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r>
              <a:rPr lang="en-US" sz="1200" b="0" baseline="0" dirty="0" smtClean="0">
                <a:solidFill>
                  <a:schemeClr val="tx1"/>
                </a:solidFill>
                <a:cs typeface="Arial" charset="0"/>
              </a:rPr>
              <a:t>Building on our energy efficiency story is energy management and we offer this through a feature called Avaya Energy Saver. Avaya Energy </a:t>
            </a:r>
            <a:r>
              <a:rPr lang="en-US" sz="1200" kern="1200" baseline="0" dirty="0" smtClean="0">
                <a:solidFill>
                  <a:schemeClr val="tx1"/>
                </a:solidFill>
                <a:latin typeface="Arial" charset="0"/>
                <a:ea typeface="+mn-ea"/>
                <a:cs typeface="+mn-cs"/>
              </a:rPr>
              <a:t>Saver aligns consumption of energy with attributes such as building occupancy. It essentially “dims” energy consumption during off-peak periods.  </a:t>
            </a:r>
            <a:r>
              <a:rPr lang="en-US" sz="1200" b="0" baseline="0" dirty="0" smtClean="0">
                <a:solidFill>
                  <a:schemeClr val="tx1"/>
                </a:solidFill>
                <a:cs typeface="Arial" charset="0"/>
              </a:rPr>
              <a:t>What it allows you to do is limit the bandwidth of a particular port so that it automatically draws less power.  This feature enables a schedule to be set so for example at 7:00 pm you can essentially dim the network by converting a Gigabit port down to 10 Mg port and then enable it back to full speed in the am. </a:t>
            </a:r>
            <a:r>
              <a:rPr lang="en-US" sz="1200" kern="1200" baseline="0" dirty="0" err="1" smtClean="0">
                <a:solidFill>
                  <a:schemeClr val="tx1"/>
                </a:solidFill>
                <a:latin typeface="Arial" charset="0"/>
                <a:ea typeface="+mn-ea"/>
                <a:cs typeface="+mn-cs"/>
              </a:rPr>
              <a:t>PoE</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PoE</a:t>
            </a:r>
            <a:r>
              <a:rPr lang="en-US" sz="1200" kern="1200" baseline="0" dirty="0" smtClean="0">
                <a:solidFill>
                  <a:schemeClr val="tx1"/>
                </a:solidFill>
                <a:latin typeface="Arial" charset="0"/>
                <a:ea typeface="+mn-ea"/>
                <a:cs typeface="+mn-cs"/>
              </a:rPr>
              <a:t>+ enabled devices can increase energy conservation because, when IP phones are connected to a </a:t>
            </a:r>
            <a:r>
              <a:rPr lang="en-US" sz="1200" kern="1200" baseline="0" dirty="0" err="1" smtClean="0">
                <a:solidFill>
                  <a:schemeClr val="tx1"/>
                </a:solidFill>
                <a:latin typeface="Arial" charset="0"/>
                <a:ea typeface="+mn-ea"/>
                <a:cs typeface="+mn-cs"/>
              </a:rPr>
              <a:t>PoE</a:t>
            </a:r>
            <a:r>
              <a:rPr lang="en-US" sz="1200" kern="1200" baseline="0" dirty="0" smtClean="0">
                <a:solidFill>
                  <a:schemeClr val="tx1"/>
                </a:solidFill>
                <a:latin typeface="Arial" charset="0"/>
                <a:ea typeface="+mn-ea"/>
                <a:cs typeface="+mn-cs"/>
              </a:rPr>
              <a:t> or </a:t>
            </a:r>
            <a:r>
              <a:rPr lang="en-US" sz="1200" kern="1200" baseline="0" dirty="0" err="1" smtClean="0">
                <a:solidFill>
                  <a:schemeClr val="tx1"/>
                </a:solidFill>
                <a:latin typeface="Arial" charset="0"/>
                <a:ea typeface="+mn-ea"/>
                <a:cs typeface="+mn-cs"/>
              </a:rPr>
              <a:t>PoE</a:t>
            </a:r>
            <a:r>
              <a:rPr lang="en-US" sz="1200" kern="1200" baseline="0" dirty="0" smtClean="0">
                <a:solidFill>
                  <a:schemeClr val="tx1"/>
                </a:solidFill>
                <a:latin typeface="Arial" charset="0"/>
                <a:ea typeface="+mn-ea"/>
                <a:cs typeface="+mn-cs"/>
              </a:rPr>
              <a:t>+ port, power consumption by the IP phone is reduced when the network is in dimmed operation mode.</a:t>
            </a:r>
            <a:endParaRPr lang="en-US" sz="1200" b="0" baseline="0" dirty="0" smtClean="0">
              <a:solidFill>
                <a:schemeClr val="tx1"/>
              </a:solidFill>
              <a:cs typeface="Arial" charset="0"/>
            </a:endParaRPr>
          </a:p>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endParaRPr lang="en-US" sz="1200" b="0" baseline="0" dirty="0" smtClean="0">
              <a:solidFill>
                <a:schemeClr val="tx1"/>
              </a:solidFill>
              <a:cs typeface="Arial" charset="0"/>
            </a:endParaRPr>
          </a:p>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r>
              <a:rPr lang="en-US" sz="1200" b="0" baseline="0" dirty="0" smtClean="0">
                <a:solidFill>
                  <a:schemeClr val="tx1"/>
                </a:solidFill>
                <a:cs typeface="Arial" charset="0"/>
              </a:rPr>
              <a:t>Note that unlike some of our competitors, our policy is never to turn off the ports. This is because if someone is in the building after hours and there is an emergency they need to be able to use phones.  If the ports are turned off  - connected IP phones won’t be able to function. </a:t>
            </a:r>
          </a:p>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endParaRPr lang="en-US" sz="1200" b="0" baseline="0" dirty="0" smtClean="0">
              <a:solidFill>
                <a:schemeClr val="tx1"/>
              </a:solidFill>
              <a:cs typeface="Arial" charset="0"/>
            </a:endParaRPr>
          </a:p>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r>
              <a:rPr lang="en-US" sz="1200" b="0" dirty="0" err="1" smtClean="0">
                <a:solidFill>
                  <a:schemeClr val="tx1"/>
                </a:solidFill>
              </a:rPr>
              <a:t>Miercom</a:t>
            </a:r>
            <a:r>
              <a:rPr lang="en-US" sz="1200" b="0" baseline="0" dirty="0" smtClean="0">
                <a:solidFill>
                  <a:schemeClr val="tx1"/>
                </a:solidFill>
              </a:rPr>
              <a:t> tested this functionality and validated that Avaya Energy Saver can contribute an additional 25% reduction in energy consumption when compared to full line rate.  </a:t>
            </a:r>
            <a:endParaRPr lang="en-US" sz="1200" b="0" dirty="0" smtClean="0">
              <a:solidFill>
                <a:schemeClr val="tx1"/>
              </a:solidFill>
            </a:endParaRPr>
          </a:p>
          <a:p>
            <a:pPr marL="0" marR="0" indent="0" algn="l" defTabSz="914400" rtl="0" eaLnBrk="0" fontAlgn="base" latinLnBrk="0" hangingPunct="0">
              <a:lnSpc>
                <a:spcPct val="106000"/>
              </a:lnSpc>
              <a:spcBef>
                <a:spcPct val="80000"/>
              </a:spcBef>
              <a:spcAft>
                <a:spcPct val="0"/>
              </a:spcAft>
              <a:buClr>
                <a:schemeClr val="tx1"/>
              </a:buClr>
              <a:buSzPct val="80000"/>
              <a:buFont typeface="Wingdings" pitchFamily="2" charset="2"/>
              <a:buNone/>
              <a:tabLst/>
              <a:defRPr/>
            </a:pPr>
            <a:r>
              <a:rPr lang="en-US" sz="1200" b="0" baseline="0" dirty="0" smtClean="0">
                <a:solidFill>
                  <a:schemeClr val="tx1"/>
                </a:solidFill>
                <a:cs typeface="Arial" charset="0"/>
              </a:rPr>
              <a:t> </a:t>
            </a:r>
          </a:p>
          <a:p>
            <a:pPr eaLnBrk="0" hangingPunct="0">
              <a:lnSpc>
                <a:spcPct val="106000"/>
              </a:lnSpc>
              <a:spcBef>
                <a:spcPct val="80000"/>
              </a:spcBef>
              <a:buClr>
                <a:schemeClr val="tx1"/>
              </a:buClr>
              <a:buSzPct val="80000"/>
              <a:buFont typeface="Wingdings" pitchFamily="2" charset="2"/>
              <a:buNone/>
              <a:defRPr/>
            </a:pPr>
            <a:endParaRPr lang="en-US" sz="1200" b="0" baseline="0" dirty="0" smtClean="0">
              <a:solidFill>
                <a:schemeClr val="tx1"/>
              </a:solidFill>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Finally the last attribute that was measured was TCO.  This is important because as a percentage of a network, the edge represents the vast majority of network devices and a significant percentage of network cost.  </a:t>
            </a:r>
            <a:r>
              <a:rPr lang="en-US" sz="1200" kern="1200" baseline="0" dirty="0" err="1" smtClean="0">
                <a:solidFill>
                  <a:schemeClr val="tx1"/>
                </a:solidFill>
                <a:latin typeface="Arial" charset="0"/>
                <a:ea typeface="+mn-ea"/>
                <a:cs typeface="+mn-cs"/>
              </a:rPr>
              <a:t>Miercom</a:t>
            </a:r>
            <a:r>
              <a:rPr lang="en-US" sz="1200" kern="1200" baseline="0" dirty="0" smtClean="0">
                <a:solidFill>
                  <a:schemeClr val="tx1"/>
                </a:solidFill>
                <a:latin typeface="Arial" charset="0"/>
                <a:ea typeface="+mn-ea"/>
                <a:cs typeface="+mn-cs"/>
              </a:rPr>
              <a:t> conducted a detailed analysis to compare the TCO of Avaya versus the other competitors.  They measured: energy expense, cooling costs to maintenance cost and purchase price over a five year time frame for a network of 10,000 ports.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ERS 4548GT-PWR because of its compelling cost and its compelling energy savings produced the lowest TCO. HP’ was basically on par with ours while Cisco and Juniper were roughly twice the TCO of Avaya’s number.  The one thing really killed Juniper was the power consumption and associated costs for the EX 4200.</a:t>
            </a:r>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3927475" cy="259397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r>
              <a:rPr lang="en-US" sz="1200" kern="1200" dirty="0" smtClean="0">
                <a:solidFill>
                  <a:schemeClr val="tx1"/>
                </a:solidFill>
                <a:latin typeface="Arial" charset="0"/>
                <a:ea typeface="+mn-ea"/>
                <a:cs typeface="+mn-cs"/>
              </a:rPr>
              <a:t>Also contributing</a:t>
            </a:r>
            <a:r>
              <a:rPr lang="en-US" sz="1200" kern="1200" baseline="0" dirty="0" smtClean="0">
                <a:solidFill>
                  <a:schemeClr val="tx1"/>
                </a:solidFill>
                <a:latin typeface="Arial" charset="0"/>
                <a:ea typeface="+mn-ea"/>
                <a:cs typeface="+mn-cs"/>
              </a:rPr>
              <a:t> to our low total cost of ownership is our lifetime warranty.  </a:t>
            </a:r>
            <a:r>
              <a:rPr lang="en-US" sz="1200" kern="1200" dirty="0" smtClean="0">
                <a:solidFill>
                  <a:schemeClr val="tx1"/>
                </a:solidFill>
                <a:latin typeface="Arial" charset="0"/>
                <a:ea typeface="+mn-ea"/>
                <a:cs typeface="+mn-cs"/>
              </a:rPr>
              <a:t>Avaya includes industry-leading warranty services for our portfolio of stackable switches.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warranty includes complimentary next-business-day advanced shipment of failed units and failed hardware including fans</a:t>
            </a:r>
            <a:r>
              <a:rPr lang="en-US" sz="1200" kern="1200" baseline="0" dirty="0" smtClean="0">
                <a:solidFill>
                  <a:schemeClr val="tx1"/>
                </a:solidFill>
                <a:latin typeface="Arial" charset="0"/>
                <a:ea typeface="+mn-ea"/>
                <a:cs typeface="+mn-cs"/>
              </a:rPr>
              <a:t> and power supplies</a:t>
            </a:r>
            <a:r>
              <a:rPr lang="en-US" sz="1200" kern="1200" dirty="0" smtClean="0">
                <a:solidFill>
                  <a:schemeClr val="tx1"/>
                </a:solidFill>
                <a:latin typeface="Arial" charset="0"/>
                <a:ea typeface="+mn-ea"/>
                <a:cs typeface="+mn-cs"/>
              </a:rPr>
              <a:t>, and basic technical support including Level 1 for the supported lifecycle of the product and up to Level 4 for the first 90 days after purchase.  Support for the shipped software version with an optional Software Release Service (to provide access to new feature releases) is also offered for a nominal</a:t>
            </a:r>
            <a:r>
              <a:rPr lang="en-US" sz="1200" kern="1200" baseline="0" dirty="0" smtClean="0">
                <a:solidFill>
                  <a:schemeClr val="tx1"/>
                </a:solidFill>
                <a:latin typeface="Arial" charset="0"/>
                <a:ea typeface="+mn-ea"/>
                <a:cs typeface="+mn-cs"/>
              </a:rPr>
              <a:t> charge</a:t>
            </a:r>
            <a:r>
              <a:rPr lang="en-US" sz="1200" kern="1200" dirty="0" smtClean="0">
                <a:solidFill>
                  <a:schemeClr val="tx1"/>
                </a:solidFill>
                <a:latin typeface="Arial"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Arial" charset="0"/>
                <a:ea typeface="+mn-ea"/>
                <a:cs typeface="+mn-cs"/>
              </a:rPr>
              <a:t>The ERS Stackable Chassis products offer a wide range of flexible security options to help ensure that only authorized personnel can access the LAN. Through IEEE 802.1x-based EAP client or device MAC Address, network administrators control authentication and authorization for access to network resources. Ethernet Routing Switch 4000 can support authentication of multiple devices/users on a single port.  For example, if a user’s PC connects into the network via an IP phone, the PC and the IP phone can be independently authenticated on the same port. And, if your company has visiting users, guest VLAN support allows non-authenticated users to use the network with access to predefined guest resources only, such as Internet access.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They also allows configuration of different servers to handle different RADIUS/ 802.1x functions.  When advanced, policy-based and centralized user/device authentication is required, the Avaya ERS 4000 can be used in conjunction with the innovative Avaya Identity Engines portfolio solution. This easy-to-deploy, policy-based solution assigns network access rights and permissions based on user role, where the user connects (local or remote) and now the user connects (wired or wireless). In this way, each connected device and user are known and are governed by device-specific security policies. For example, based on her network credentials, an employee using a corporate owned device will be granted full corporate access however, while using a non-corporate-owned device, she will be granted limited access. As the number of employee-owned devices increases, Identity Engines can help network operators retain control and, by running device health checks and verifying user and device credentials, Identity Engines helps ensure that network access permission levels are enforced and adhered to without undue effort on the part of the IT staff.</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Through advanced security services, the stackable chassis actively protects against malicious network attacks including protection from snooping of DHCP services, verification and filtering of ARP traffic via in-hardware processing (Dynamic ARP inspection), restriction of IP traffic to registered end devices (IP Source Guard), and control of Spanning Tree BPDU flow within the network (BPDU Filtering). Also supported, MAC Security and Static MAC address assignment have the ability to disable MAC learning if required.  The ERS 4000 supports advanced packet classification and deep packet filtering of up to 128 bytes, helping block unwanted network traffic while forwarding mission-critical traffic efficiently.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ERS Stackable Chassis </a:t>
            </a:r>
            <a:r>
              <a:rPr lang="en-US" sz="1200" kern="1200" baseline="0" dirty="0" err="1" smtClean="0">
                <a:solidFill>
                  <a:schemeClr val="tx1"/>
                </a:solidFill>
                <a:latin typeface="Arial" charset="0"/>
                <a:ea typeface="+mn-ea"/>
                <a:cs typeface="+mn-cs"/>
              </a:rPr>
              <a:t>modles</a:t>
            </a:r>
            <a:r>
              <a:rPr lang="en-US" sz="1200" kern="1200" baseline="0" dirty="0" smtClean="0">
                <a:solidFill>
                  <a:schemeClr val="tx1"/>
                </a:solidFill>
                <a:latin typeface="Arial" charset="0"/>
                <a:ea typeface="+mn-ea"/>
                <a:cs typeface="+mn-cs"/>
              </a:rPr>
              <a:t> supports Secure Shell (SSHv2) for strong authentication and encrypted communication and SSL, which is supported on our web-based Enterprise Device Manager. SNMPv3 provides user authentication and data encryption for secure configuration and monitoring while IP Manager List limits access to ERS 4000 management features via a list of IP Addresses or IP ranges/subnets, providing greater security and manageability.</a:t>
            </a:r>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14425" y="609600"/>
            <a:ext cx="4629150" cy="3055938"/>
          </a:xfrm>
          <a:ln/>
        </p:spPr>
      </p:sp>
      <p:sp>
        <p:nvSpPr>
          <p:cNvPr id="224259" name="Rectangle 3"/>
          <p:cNvSpPr>
            <a:spLocks noGrp="1" noChangeArrowheads="1"/>
          </p:cNvSpPr>
          <p:nvPr>
            <p:ph type="body" idx="1"/>
          </p:nvPr>
        </p:nvSpPr>
        <p:spPr>
          <a:noFill/>
          <a:ln/>
        </p:spPr>
        <p:txBody>
          <a:bodyPr/>
          <a:lstStyle/>
          <a:p>
            <a:pPr>
              <a:buNone/>
            </a:pPr>
            <a:r>
              <a:rPr lang="en-US" sz="1000" dirty="0" smtClean="0"/>
              <a:t>Another value added capability</a:t>
            </a:r>
            <a:r>
              <a:rPr lang="en-US" sz="1000" baseline="0" dirty="0" smtClean="0"/>
              <a:t> that is available on our Ethernet Switches is support for 802.1X for standards-based network authentication capabilities.  To provide centralized, policy-based network access control Avaya sells a product called Identity Engines that interworks with Avaya and other 3</a:t>
            </a:r>
            <a:r>
              <a:rPr lang="en-US" sz="1000" baseline="30000" dirty="0" smtClean="0"/>
              <a:t>rd</a:t>
            </a:r>
            <a:r>
              <a:rPr lang="en-US" sz="1000" baseline="0" dirty="0" smtClean="0"/>
              <a:t> party devices that support 802.1X.  This is a potential </a:t>
            </a:r>
            <a:r>
              <a:rPr lang="en-US" sz="1000" baseline="0" dirty="0" err="1" smtClean="0"/>
              <a:t>upsell</a:t>
            </a:r>
            <a:r>
              <a:rPr lang="en-US" sz="1000" baseline="0" dirty="0" smtClean="0"/>
              <a:t> capability for an Avaya Ethernet edge deployment.  </a:t>
            </a:r>
            <a:endParaRPr lang="en-US" sz="1000" dirty="0" smtClean="0"/>
          </a:p>
          <a:p>
            <a:pPr>
              <a:buNone/>
            </a:pPr>
            <a:endParaRPr lang="en-US" sz="1000" dirty="0" smtClean="0"/>
          </a:p>
          <a:p>
            <a:pPr>
              <a:buNone/>
            </a:pPr>
            <a:r>
              <a:rPr lang="en-US" sz="1000" dirty="0" smtClean="0"/>
              <a:t>Identity Engines </a:t>
            </a:r>
            <a:r>
              <a:rPr lang="en-US" sz="1000" kern="1200" dirty="0" smtClean="0">
                <a:solidFill>
                  <a:srgbClr val="000000"/>
                </a:solidFill>
                <a:latin typeface="Arial" pitchFamily="34" charset="0"/>
                <a:ea typeface="+mn-ea"/>
                <a:cs typeface="+mn-cs"/>
              </a:rPr>
              <a:t>provides standards-based, easy to use and cost effective authenticated network access for all end-points.  It assigns network access rights and permissions based on a user’s role, where they connect from (local or remote), and how they connect  (wired or wireless).  It ensures that every connected device is known and appropriately categorized.  We are</a:t>
            </a:r>
            <a:r>
              <a:rPr lang="en-US" sz="1000" kern="1200" baseline="0" dirty="0" smtClean="0">
                <a:solidFill>
                  <a:srgbClr val="000000"/>
                </a:solidFill>
                <a:latin typeface="Arial" pitchFamily="34" charset="0"/>
                <a:ea typeface="+mn-ea"/>
                <a:cs typeface="+mn-cs"/>
              </a:rPr>
              <a:t> really seeing the </a:t>
            </a:r>
            <a:r>
              <a:rPr lang="en-US" sz="1000" kern="1200" dirty="0" smtClean="0">
                <a:solidFill>
                  <a:srgbClr val="000000"/>
                </a:solidFill>
                <a:latin typeface="Arial" pitchFamily="34" charset="0"/>
                <a:ea typeface="+mn-ea"/>
                <a:cs typeface="+mn-cs"/>
              </a:rPr>
              <a:t>opportunities for this product grow as the number of employee-owned devices - like tablets</a:t>
            </a:r>
            <a:r>
              <a:rPr lang="en-US" sz="1000" kern="1200" baseline="0" dirty="0" smtClean="0">
                <a:solidFill>
                  <a:srgbClr val="000000"/>
                </a:solidFill>
                <a:latin typeface="Arial" pitchFamily="34" charset="0"/>
                <a:ea typeface="+mn-ea"/>
                <a:cs typeface="+mn-cs"/>
              </a:rPr>
              <a:t> and </a:t>
            </a:r>
            <a:r>
              <a:rPr lang="en-US" sz="1000" kern="1200" dirty="0" smtClean="0">
                <a:solidFill>
                  <a:srgbClr val="000000"/>
                </a:solidFill>
                <a:latin typeface="Arial" pitchFamily="34" charset="0"/>
                <a:ea typeface="+mn-ea"/>
                <a:cs typeface="+mn-cs"/>
              </a:rPr>
              <a:t>smart phones - on the network grows (i.e.). This product</a:t>
            </a:r>
            <a:r>
              <a:rPr lang="en-US" sz="1000" kern="1200" baseline="0" dirty="0" smtClean="0">
                <a:solidFill>
                  <a:srgbClr val="000000"/>
                </a:solidFill>
                <a:latin typeface="Arial" pitchFamily="34" charset="0"/>
                <a:ea typeface="+mn-ea"/>
                <a:cs typeface="+mn-cs"/>
              </a:rPr>
              <a:t> really help IT managers effectively deal with this challenge and ensure that all these devices are known, are in compliance with the companies security policies and are given the appropriate access to the network.</a:t>
            </a:r>
            <a:r>
              <a:rPr lang="en-US" sz="1000" kern="1200" dirty="0" smtClean="0">
                <a:solidFill>
                  <a:srgbClr val="000000"/>
                </a:solidFill>
                <a:latin typeface="Arial" pitchFamily="34" charset="0"/>
                <a:ea typeface="+mn-ea"/>
                <a:cs typeface="+mn-cs"/>
              </a:rPr>
              <a:t> </a:t>
            </a: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endParaRPr lang="en-US" sz="1000" kern="1200" dirty="0" smtClean="0">
              <a:solidFill>
                <a:srgbClr val="000000"/>
              </a:solidFill>
              <a:latin typeface="Arial" pitchFamily="34" charset="0"/>
              <a:ea typeface="+mn-ea"/>
              <a:cs typeface="+mn-cs"/>
            </a:endParaRP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None/>
              <a:tabLst/>
              <a:defRPr/>
            </a:pPr>
            <a:r>
              <a:rPr lang="en-US" sz="1000" kern="1200" dirty="0" smtClean="0">
                <a:solidFill>
                  <a:srgbClr val="000000"/>
                </a:solidFill>
                <a:latin typeface="Arial" pitchFamily="34" charset="0"/>
                <a:ea typeface="+mn-ea"/>
                <a:cs typeface="+mn-cs"/>
              </a:rPr>
              <a:t>The Identity Engines portfolio also</a:t>
            </a:r>
            <a:r>
              <a:rPr lang="en-US" sz="1000" kern="1200" baseline="0" dirty="0" smtClean="0">
                <a:solidFill>
                  <a:srgbClr val="000000"/>
                </a:solidFill>
                <a:latin typeface="Arial" pitchFamily="34" charset="0"/>
                <a:ea typeface="+mn-ea"/>
                <a:cs typeface="+mn-cs"/>
              </a:rPr>
              <a:t> can be deployed in conjunction with LLDP and ADAC to </a:t>
            </a:r>
            <a:r>
              <a:rPr lang="en-US" sz="1000" kern="1200" dirty="0" smtClean="0">
                <a:solidFill>
                  <a:srgbClr val="000000"/>
                </a:solidFill>
                <a:latin typeface="Arial" pitchFamily="34" charset="0"/>
                <a:ea typeface="+mn-ea"/>
                <a:cs typeface="+mn-cs"/>
              </a:rPr>
              <a:t>improve operational effectiveness and simplify network</a:t>
            </a:r>
            <a:r>
              <a:rPr lang="en-US" sz="1000" kern="1200" baseline="0" dirty="0" smtClean="0">
                <a:solidFill>
                  <a:srgbClr val="000000"/>
                </a:solidFill>
                <a:latin typeface="Arial" pitchFamily="34" charset="0"/>
                <a:ea typeface="+mn-ea"/>
                <a:cs typeface="+mn-cs"/>
              </a:rPr>
              <a:t> access </a:t>
            </a:r>
            <a:r>
              <a:rPr lang="en-US" sz="1000" kern="1200" dirty="0" smtClean="0">
                <a:solidFill>
                  <a:srgbClr val="000000"/>
                </a:solidFill>
                <a:latin typeface="Arial" pitchFamily="34" charset="0"/>
                <a:ea typeface="+mn-ea"/>
                <a:cs typeface="+mn-cs"/>
              </a:rPr>
              <a:t>by dynamically assigning the appropriate VLAN, </a:t>
            </a:r>
            <a:r>
              <a:rPr lang="en-US" sz="1000" kern="1200" dirty="0" err="1" smtClean="0">
                <a:solidFill>
                  <a:srgbClr val="000000"/>
                </a:solidFill>
                <a:latin typeface="Arial" pitchFamily="34" charset="0"/>
                <a:ea typeface="+mn-ea"/>
                <a:cs typeface="+mn-cs"/>
              </a:rPr>
              <a:t>QoS</a:t>
            </a:r>
            <a:r>
              <a:rPr lang="en-US" sz="1000" kern="1200" dirty="0" smtClean="0">
                <a:solidFill>
                  <a:srgbClr val="000000"/>
                </a:solidFill>
                <a:latin typeface="Arial" pitchFamily="34" charset="0"/>
                <a:ea typeface="+mn-ea"/>
                <a:cs typeface="+mn-cs"/>
              </a:rPr>
              <a:t>, and ACLs at the time of access based on the user’s credentials.  With this capability, IT no longer has to pre-assign each switch port to specific VLANs, filters, etc., and then, when devices move, manually re-configuring these ports.</a:t>
            </a:r>
            <a:r>
              <a:rPr lang="en-US" sz="1000" kern="1200" baseline="0" dirty="0" smtClean="0">
                <a:solidFill>
                  <a:srgbClr val="000000"/>
                </a:solidFill>
                <a:latin typeface="Arial" pitchFamily="34" charset="0"/>
                <a:ea typeface="+mn-ea"/>
                <a:cs typeface="+mn-cs"/>
              </a:rPr>
              <a:t>  </a:t>
            </a: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None/>
              <a:tabLst/>
              <a:defRPr/>
            </a:pPr>
            <a:endParaRPr lang="en-US" sz="1000" kern="1200" baseline="0" dirty="0" smtClean="0">
              <a:solidFill>
                <a:srgbClr val="000000"/>
              </a:solidFill>
              <a:latin typeface="Arial" pitchFamily="34" charset="0"/>
              <a:ea typeface="+mn-ea"/>
              <a:cs typeface="+mn-cs"/>
            </a:endParaRP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None/>
              <a:tabLst/>
              <a:defRPr/>
            </a:pPr>
            <a:r>
              <a:rPr lang="en-US" sz="1000" kern="1200" baseline="0" dirty="0" smtClean="0">
                <a:solidFill>
                  <a:srgbClr val="000000"/>
                </a:solidFill>
                <a:latin typeface="Arial" pitchFamily="34" charset="0"/>
                <a:ea typeface="+mn-ea"/>
                <a:cs typeface="+mn-cs"/>
              </a:rPr>
              <a:t>Identity Engines also really simplifies the creation of guest networks and guest access accounts, making it a very nice solution for hotels, convention centers etc, where the user base is constantly changing.</a:t>
            </a:r>
            <a:endParaRPr lang="en-GB" sz="1000" dirty="0" smtClean="0">
              <a:latin typeface="Arial" pitchFamily="34" charset="0"/>
            </a:endParaRPr>
          </a:p>
          <a:p>
            <a:pPr>
              <a:lnSpc>
                <a:spcPct val="70000"/>
              </a:lnSpc>
              <a:buFont typeface="Webdings" pitchFamily="18" charset="2"/>
              <a:buNone/>
            </a:pPr>
            <a:endParaRPr lang="en-GB" sz="100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Rot="1" noChangeAspect="1" noChangeArrowheads="1" noTextEdit="1"/>
          </p:cNvSpPr>
          <p:nvPr>
            <p:ph type="sldImg"/>
          </p:nvPr>
        </p:nvSpPr>
        <p:spPr>
          <a:xfrm>
            <a:off x="457200" y="685800"/>
            <a:ext cx="3927475" cy="2593975"/>
          </a:xfrm>
          <a:ln/>
        </p:spPr>
      </p:sp>
      <p:sp>
        <p:nvSpPr>
          <p:cNvPr id="30725" name="Rectangle 3"/>
          <p:cNvSpPr>
            <a:spLocks noGrp="1" noChangeArrowheads="1"/>
          </p:cNvSpPr>
          <p:nvPr>
            <p:ph type="body" idx="1"/>
          </p:nvPr>
        </p:nvSpPr>
        <p:spPr>
          <a:noFill/>
          <a:ln/>
        </p:spPr>
        <p:txBody>
          <a:bodyPr/>
          <a:lstStyle/>
          <a:p>
            <a:pPr>
              <a:buNone/>
            </a:pPr>
            <a:r>
              <a:rPr lang="en-US" dirty="0" smtClean="0">
                <a:latin typeface="Arial" charset="0"/>
              </a:rPr>
              <a:t>The Avaya Ethernet Routing Switch 4000 Series is a very broad</a:t>
            </a:r>
            <a:r>
              <a:rPr lang="en-US" baseline="0" dirty="0" smtClean="0">
                <a:latin typeface="Arial" charset="0"/>
              </a:rPr>
              <a:t> portfolio we currently have 17 models in the portfolio  - including the 6 new models which will be generally available at the end of November.  With the new model variants we now have a massive variety of port combinations including, POE, non POE and POE+, copper, SFP and SFP+ in every variety and port count that you could ever need in an edge closet switch.  All products offer advanced </a:t>
            </a:r>
            <a:r>
              <a:rPr lang="en-US" baseline="0" dirty="0" err="1" smtClean="0">
                <a:latin typeface="Arial" charset="0"/>
              </a:rPr>
              <a:t>QoS</a:t>
            </a:r>
            <a:r>
              <a:rPr lang="en-US" baseline="0" dirty="0" smtClean="0">
                <a:latin typeface="Arial" charset="0"/>
              </a:rPr>
              <a:t>, high speed switching and dynamic Layer 3 routing, integrated security, integrated access control and huge reliability at the network edge.</a:t>
            </a:r>
          </a:p>
          <a:p>
            <a:pPr>
              <a:buNone/>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92238" y="609600"/>
            <a:ext cx="4073525" cy="3055938"/>
          </a:xfrm>
          <a:ln/>
        </p:spPr>
      </p:sp>
      <p:sp>
        <p:nvSpPr>
          <p:cNvPr id="51204" name="Slide Number Placeholder 5"/>
          <p:cNvSpPr>
            <a:spLocks noGrp="1"/>
          </p:cNvSpPr>
          <p:nvPr>
            <p:ph type="sldNum" sz="quarter" idx="5"/>
          </p:nvPr>
        </p:nvSpPr>
        <p:spPr>
          <a:xfrm>
            <a:off x="3884027" y="8684926"/>
            <a:ext cx="2972421" cy="457513"/>
          </a:xfrm>
          <a:prstGeom prst="rect">
            <a:avLst/>
          </a:prstGeom>
          <a:noFill/>
        </p:spPr>
        <p:txBody>
          <a:bodyPr lIns="89730" tIns="44865" rIns="89730" bIns="44865"/>
          <a:lstStyle/>
          <a:p>
            <a:fld id="{003F9868-EE13-4298-A52B-DF7F8F78289F}" type="slidenum">
              <a:rPr lang="en-US" smtClean="0">
                <a:latin typeface="Arial" pitchFamily="34" charset="0"/>
              </a:rPr>
              <a:pPr/>
              <a:t>2</a:t>
            </a:fld>
            <a:endParaRPr lang="en-US" dirty="0" smtClean="0">
              <a:latin typeface="Arial" pitchFamily="34" charset="0"/>
            </a:endParaRPr>
          </a:p>
        </p:txBody>
      </p:sp>
      <p:sp>
        <p:nvSpPr>
          <p:cNvPr id="51205" name="Footer Placeholder 6"/>
          <p:cNvSpPr>
            <a:spLocks noGrp="1"/>
          </p:cNvSpPr>
          <p:nvPr>
            <p:ph type="ftr" sz="quarter" idx="4"/>
          </p:nvPr>
        </p:nvSpPr>
        <p:spPr>
          <a:xfrm>
            <a:off x="1" y="8684926"/>
            <a:ext cx="2972421" cy="457513"/>
          </a:xfrm>
          <a:prstGeom prst="rect">
            <a:avLst/>
          </a:prstGeom>
          <a:noFill/>
        </p:spPr>
        <p:txBody>
          <a:bodyPr lIns="89730" tIns="44865" rIns="89730" bIns="44865"/>
          <a:lstStyle/>
          <a:p>
            <a:r>
              <a:rPr lang="en-US" dirty="0" smtClean="0">
                <a:latin typeface="Arial" pitchFamily="34" charset="0"/>
              </a:rPr>
              <a:t>© 2011 Avaya Inc. All rights reserved.</a:t>
            </a:r>
          </a:p>
        </p:txBody>
      </p:sp>
      <p:sp>
        <p:nvSpPr>
          <p:cNvPr id="6" name="Notes Placeholder 5"/>
          <p:cNvSpPr>
            <a:spLocks noGrp="1"/>
          </p:cNvSpPr>
          <p:nvPr>
            <p:ph type="body" sz="quarter" idx="10"/>
          </p:nvPr>
        </p:nvSpPr>
        <p:spPr/>
        <p:txBody>
          <a:bodyPr>
            <a:normAutofit/>
          </a:bodyPr>
          <a:lstStyle/>
          <a:p>
            <a:pPr marL="0" indent="0">
              <a:buFont typeface="Webdings" pitchFamily="18" charset="2"/>
              <a:buNone/>
            </a:pPr>
            <a:r>
              <a:rPr lang="en-GB" baseline="0" dirty="0" smtClean="0">
                <a:latin typeface="Arial" charset="0"/>
              </a:rPr>
              <a:t>Before we dive into the Campus Edge discussion, I first of all wanted to set the context on the Avaya Networking portfolio.  We have an extremely broad portfolio and have solutions for the entire Enterprise market from the enterprise campus to the data </a:t>
            </a:r>
            <a:r>
              <a:rPr lang="en-GB" baseline="0" dirty="0" err="1" smtClean="0">
                <a:latin typeface="Arial" charset="0"/>
              </a:rPr>
              <a:t>center</a:t>
            </a:r>
            <a:r>
              <a:rPr lang="en-GB" baseline="0" dirty="0" smtClean="0">
                <a:latin typeface="Arial" charset="0"/>
              </a:rPr>
              <a:t> to the remote branch offices.  </a:t>
            </a:r>
          </a:p>
          <a:p>
            <a:pPr marL="0" indent="0">
              <a:buFont typeface="Webdings" pitchFamily="18" charset="2"/>
              <a:buNone/>
            </a:pPr>
            <a:endParaRPr lang="en-GB" baseline="0" dirty="0" smtClean="0">
              <a:latin typeface="Arial" charset="0"/>
            </a:endParaRPr>
          </a:p>
          <a:p>
            <a:pPr marL="0" indent="0">
              <a:buFont typeface="Webdings" pitchFamily="18" charset="2"/>
              <a:buNone/>
            </a:pPr>
            <a:r>
              <a:rPr lang="en-GB" baseline="0" dirty="0" smtClean="0">
                <a:latin typeface="Arial" charset="0"/>
              </a:rPr>
              <a:t>In terms of our specific portfolio our products can be broken into the following categories:</a:t>
            </a:r>
            <a:endParaRPr lang="en-GB" dirty="0" smtClean="0">
              <a:latin typeface="Arial" charset="0"/>
            </a:endParaRPr>
          </a:p>
          <a:p>
            <a:pPr marL="0" indent="0"/>
            <a:r>
              <a:rPr lang="en-GB" dirty="0" smtClean="0">
                <a:latin typeface="Arial" charset="0"/>
              </a:rPr>
              <a:t>Ethernet Switching – here we have a range of Modular &amp; Stackable Chassis LAN Switches for Data centre, Core, Edge, and Branch applications</a:t>
            </a:r>
          </a:p>
          <a:p>
            <a:pPr marL="0" indent="0"/>
            <a:r>
              <a:rPr lang="en-GB" dirty="0" smtClean="0">
                <a:latin typeface="Arial" charset="0"/>
              </a:rPr>
              <a:t>Wireless Networking – a complete solution enabling Enterprises to deploy Wireless coverage with a secure, cost-effective and highly scalable infrastructure</a:t>
            </a:r>
          </a:p>
          <a:p>
            <a:pPr marL="0" indent="0"/>
            <a:r>
              <a:rPr lang="en-GB" dirty="0" smtClean="0">
                <a:latin typeface="Arial" charset="0"/>
              </a:rPr>
              <a:t>Unified Branch – a range of Routers and VPN Appliances that provide secure remote connectivity and application support for branches and individuals</a:t>
            </a:r>
          </a:p>
          <a:p>
            <a:pPr marL="0" indent="0"/>
            <a:r>
              <a:rPr lang="en-GB" dirty="0" smtClean="0">
                <a:latin typeface="Arial" charset="0"/>
              </a:rPr>
              <a:t>Access Control – solutions that integrate with current multivendor network infrastructures to provide the central policy decisions to enforce role-based Access Control to the network</a:t>
            </a:r>
          </a:p>
          <a:p>
            <a:pPr marL="0" indent="0"/>
            <a:r>
              <a:rPr lang="en-GB" dirty="0" smtClean="0">
                <a:latin typeface="Arial" charset="0"/>
              </a:rPr>
              <a:t>Network Management – provides support for data and voice networks as well as multivendor network infrastructures, simplifying the requirements associated with managing faults, configuration, accounting, performance and security</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xfrm>
            <a:off x="692150" y="685800"/>
            <a:ext cx="3457575" cy="2593975"/>
          </a:xfrm>
          <a:ln/>
        </p:spPr>
      </p:sp>
      <p:sp>
        <p:nvSpPr>
          <p:cNvPr id="3" name="Notes Placeholder 2"/>
          <p:cNvSpPr>
            <a:spLocks noGrp="1"/>
          </p:cNvSpPr>
          <p:nvPr>
            <p:ph type="body" idx="1"/>
          </p:nvPr>
        </p:nvSpPr>
        <p:spPr/>
        <p:txBody>
          <a:bodyPr>
            <a:normAutofit fontScale="85000" lnSpcReduction="20000"/>
          </a:bodyPr>
          <a:lstStyle/>
          <a:p>
            <a:pPr>
              <a:buFont typeface="Webdings" pitchFamily="18" charset="2"/>
              <a:buNone/>
              <a:defRPr/>
            </a:pPr>
            <a:r>
              <a:rPr lang="en-GB" dirty="0" smtClean="0"/>
              <a:t>In terms of the new</a:t>
            </a:r>
            <a:r>
              <a:rPr lang="en-GB" baseline="0" dirty="0" smtClean="0"/>
              <a:t> models... we are introducing 2 ERS 4500 </a:t>
            </a:r>
            <a:r>
              <a:rPr lang="en-GB" baseline="0" dirty="0" err="1" smtClean="0"/>
              <a:t>PoE</a:t>
            </a:r>
            <a:r>
              <a:rPr lang="en-GB" baseline="0" dirty="0" smtClean="0"/>
              <a:t>+ Models – a 24 and 48 port </a:t>
            </a:r>
            <a:r>
              <a:rPr lang="en-GB" baseline="0" dirty="0" err="1" smtClean="0"/>
              <a:t>PoE</a:t>
            </a:r>
            <a:r>
              <a:rPr lang="en-GB" baseline="0" dirty="0" smtClean="0"/>
              <a:t>/</a:t>
            </a:r>
            <a:r>
              <a:rPr lang="en-GB" baseline="0" dirty="0" err="1" smtClean="0"/>
              <a:t>PoE</a:t>
            </a:r>
            <a:r>
              <a:rPr lang="en-GB" baseline="0" dirty="0" smtClean="0"/>
              <a:t>+ product supporting 10/100 connected endpoints.  We are also introducing 4 new 4800 Models in 24 and 48 port variants supporting 10/100/1000 connected endpoints – and we’ll have both powered and unpowered versions of these products.  </a:t>
            </a:r>
          </a:p>
          <a:p>
            <a:pPr>
              <a:buFont typeface="Webdings" pitchFamily="18" charset="2"/>
              <a:buNone/>
              <a:defRPr/>
            </a:pPr>
            <a:endParaRPr lang="en-GB" baseline="0" dirty="0" smtClean="0"/>
          </a:p>
          <a:p>
            <a:pPr>
              <a:buFont typeface="Webdings" pitchFamily="18" charset="2"/>
              <a:buNone/>
              <a:defRPr/>
            </a:pPr>
            <a:r>
              <a:rPr lang="en-GB" baseline="0" dirty="0" smtClean="0"/>
              <a:t>In terms of the highlights,  we will be supporting IEEE 802.3at Power over Ethernet Plus.  We are seeing this as a requirement for edge opportunities and for some customers even if their end points don’t warrant the additional power that </a:t>
            </a:r>
            <a:r>
              <a:rPr lang="en-GB" baseline="0" dirty="0" err="1" smtClean="0"/>
              <a:t>PoE</a:t>
            </a:r>
            <a:r>
              <a:rPr lang="en-GB" baseline="0" dirty="0" smtClean="0"/>
              <a:t>+ delivers, they want it for investment protection.  </a:t>
            </a:r>
          </a:p>
          <a:p>
            <a:pPr>
              <a:buFont typeface="Webdings" pitchFamily="18" charset="2"/>
              <a:buNone/>
              <a:defRPr/>
            </a:pPr>
            <a:endParaRPr lang="en-GB" baseline="0" dirty="0" smtClean="0"/>
          </a:p>
          <a:p>
            <a:pPr>
              <a:buFont typeface="Webdings" pitchFamily="18" charset="2"/>
              <a:buNone/>
              <a:defRPr/>
            </a:pPr>
            <a:r>
              <a:rPr lang="en-GB" baseline="0" dirty="0" smtClean="0"/>
              <a:t>Another highlight - specific to the ERS 4800 Series models - is the ability to configure either 1 or 10 Gig uplinks with SFP+ ports.  Each 4800 unit offers 2 of these ports for uplinks.  </a:t>
            </a:r>
          </a:p>
          <a:p>
            <a:pPr>
              <a:buFont typeface="Webdings" pitchFamily="18" charset="2"/>
              <a:buNone/>
              <a:defRPr/>
            </a:pPr>
            <a:endParaRPr lang="en-GB" baseline="0" dirty="0" smtClean="0"/>
          </a:p>
          <a:p>
            <a:pPr>
              <a:buFont typeface="Webdings" pitchFamily="18" charset="2"/>
              <a:buNone/>
              <a:defRPr/>
            </a:pPr>
            <a:r>
              <a:rPr lang="en-GB" baseline="0" dirty="0" smtClean="0"/>
              <a:t>All of the new units offer integrated redundant field-replaceable AC power supplies.  With the existing ERS 4500 series products, redundant power was delivered through an external device called the RPS15 – which took up valuable rack space. So this is a nice enhancement for the portfolio</a:t>
            </a:r>
          </a:p>
          <a:p>
            <a:pPr>
              <a:buFont typeface="Webdings" pitchFamily="18" charset="2"/>
              <a:buNone/>
              <a:defRPr/>
            </a:pPr>
            <a:endParaRPr lang="en-GB" baseline="0" dirty="0" smtClean="0"/>
          </a:p>
          <a:p>
            <a:pPr>
              <a:buFont typeface="Webdings" pitchFamily="18" charset="2"/>
              <a:buNone/>
              <a:defRPr/>
            </a:pPr>
            <a:r>
              <a:rPr lang="en-GB" baseline="0" dirty="0" smtClean="0"/>
              <a:t>The next major point is that for those of you who have customers with the existing ERS 4500 series products, these new models offer full “Stackable Chassis” compatibility –so any ERS 4000 product can be stacked with any other ERS 4000 product – giving your customer investment protection on what they already have installed. </a:t>
            </a:r>
          </a:p>
          <a:p>
            <a:pPr>
              <a:buFont typeface="Webdings" pitchFamily="18" charset="2"/>
              <a:buNone/>
              <a:defRPr/>
            </a:pPr>
            <a:endParaRPr lang="en-GB" baseline="0" dirty="0" smtClean="0"/>
          </a:p>
          <a:p>
            <a:pPr>
              <a:buFont typeface="Webdings" pitchFamily="18" charset="2"/>
              <a:buNone/>
              <a:defRPr/>
            </a:pPr>
            <a:r>
              <a:rPr lang="en-GB" baseline="0" dirty="0" smtClean="0"/>
              <a:t>Finally the last highlight - with the ERS 4800 specifically – is it is hardware-ready to support advanced services such as Wireless Split-Plane and the Avaya Virtual Services Fabric, this will ultimately enable the deployment of virtualized services from the Data </a:t>
            </a:r>
            <a:r>
              <a:rPr lang="en-GB" baseline="0" dirty="0" err="1" smtClean="0"/>
              <a:t>Center</a:t>
            </a:r>
            <a:r>
              <a:rPr lang="en-GB" baseline="0" dirty="0" smtClean="0"/>
              <a:t> all the way to the Campus Edge.  </a:t>
            </a:r>
          </a:p>
          <a:p>
            <a:pPr>
              <a:buFont typeface="Webdings" pitchFamily="18" charset="2"/>
              <a:buNone/>
              <a:defRPr/>
            </a:pPr>
            <a:endParaRPr lang="en-GB" baseline="0" dirty="0" smtClean="0"/>
          </a:p>
          <a:p>
            <a:pPr>
              <a:buFont typeface="Webdings" pitchFamily="18" charset="2"/>
              <a:buNone/>
              <a:defRPr/>
            </a:pPr>
            <a:r>
              <a:rPr lang="en-GB" baseline="0" dirty="0" smtClean="0"/>
              <a:t>The last thing that I wanted to make clear is that these new models do not replace the existing ERS 4500 models; they are intended to broaden the portfolio.  The ERS 4800 will suit customers looking for more advanced functionality while the existing ERS 4500 series products will suit customers who do not require the advanced feature set and are more cost conscious.  This portfolio now has 17 models to suite a whole range of connectivity requirements.</a:t>
            </a:r>
          </a:p>
          <a:p>
            <a:pPr>
              <a:buFont typeface="Webdings" pitchFamily="18" charset="2"/>
              <a:buNone/>
              <a:defRPr/>
            </a:pPr>
            <a:endParaRPr lang="en-GB" baseline="0" dirty="0" smtClean="0"/>
          </a:p>
          <a:p>
            <a:pPr>
              <a:buFont typeface="Webdings" pitchFamily="18" charset="2"/>
              <a:buNone/>
              <a:defRPr/>
            </a:pPr>
            <a:r>
              <a:rPr lang="en-GB" baseline="0" dirty="0" smtClean="0"/>
              <a:t>In addition to the availability of the new models., v5.6 for the ERS 4000 series also brings in a suite of software enhancements including Equal Cost Multipath, ICMPv3 Snooping and Proxy and a whole range of enhancements related to our VLAN capabilities, management and security capabilities.  </a:t>
            </a:r>
            <a:endParaRPr lang="en-GB" dirty="0" smtClean="0"/>
          </a:p>
          <a:p>
            <a:pPr>
              <a:buFont typeface="Webdings" pitchFamily="18" charset="2"/>
              <a:buNone/>
              <a:defRPr/>
            </a:pP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r>
              <a:rPr lang="en-US" dirty="0" smtClean="0"/>
              <a:t>Because there are now</a:t>
            </a:r>
            <a:r>
              <a:rPr lang="en-US" baseline="0" dirty="0" smtClean="0"/>
              <a:t> 17 different models to choose from in this portfolio alone, this matrix provides some of the key distinguishing features to help you determine what model family to choose from.  For example if you require POE+ connectivity for Fast Ethernet connected devices you would choose one of the ERS 4500 POE+ models.  If you had a customer that you were selling a VENA architecture into – you might want to pitch the ERS 4800 since this product is hardware capable of supporting Shortest Path Bridging in the future.  If you require 10 Gig uplinks you could look at the ERS 4800 or the traditional ERS 4500 models if the customer is ok with XFP connectors.  The other attribute to keep in mind is price points.  The ERS 4800 and ERS 4500 POE+ models are priced slightly higher than the traditional ERS 4500 models.  </a:t>
            </a:r>
          </a:p>
          <a:p>
            <a:endParaRPr lang="en-US" baseline="0" dirty="0" smtClean="0"/>
          </a:p>
          <a:p>
            <a:r>
              <a:rPr lang="en-US" baseline="0" dirty="0" smtClean="0"/>
              <a:t>We’ll now look at each of the models in each of these families in detail.  </a:t>
            </a:r>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lnSpcReduction="10000"/>
          </a:bodyPr>
          <a:lstStyle/>
          <a:p>
            <a:pPr marL="287338" lvl="0" indent="-287338" eaLnBrk="0" hangingPunct="0">
              <a:lnSpc>
                <a:spcPct val="100000"/>
              </a:lnSpc>
              <a:spcBef>
                <a:spcPts val="600"/>
              </a:spcBef>
              <a:spcAft>
                <a:spcPts val="600"/>
              </a:spcAft>
              <a:buClr>
                <a:schemeClr val="bg1"/>
              </a:buClr>
              <a:buSzPct val="90000"/>
              <a:buFont typeface="Webdings" pitchFamily="18" charset="2"/>
              <a:buNone/>
              <a:defRPr/>
            </a:pPr>
            <a:r>
              <a:rPr lang="en-US" dirty="0" smtClean="0"/>
              <a:t>Starting with the </a:t>
            </a:r>
            <a:r>
              <a:rPr lang="en-US" baseline="0" dirty="0" smtClean="0"/>
              <a:t>ERS 4500 products.  </a:t>
            </a:r>
            <a:r>
              <a:rPr lang="en-US" dirty="0" smtClean="0"/>
              <a:t>In</a:t>
            </a:r>
            <a:r>
              <a:rPr lang="en-US" baseline="0" dirty="0" smtClean="0"/>
              <a:t> terms of the specific models we will have 7 models that provide Fast Ethernet connectivity.  We have the ERS 4526 which comes in 4 variants depending on whether the customer wants 24 ports of 100BaseX or 100 </a:t>
            </a:r>
            <a:r>
              <a:rPr lang="en-US" baseline="0" dirty="0" err="1" smtClean="0"/>
              <a:t>BaseT</a:t>
            </a:r>
            <a:r>
              <a:rPr lang="en-US" baseline="0" dirty="0" smtClean="0"/>
              <a:t> connectivity, and then POE or POE and POE+ with the ERS 4526T-PWR+.</a:t>
            </a:r>
          </a:p>
          <a:p>
            <a:pPr marL="287338" lvl="0" indent="-287338" eaLnBrk="0" hangingPunct="0">
              <a:lnSpc>
                <a:spcPct val="100000"/>
              </a:lnSpc>
              <a:spcBef>
                <a:spcPts val="600"/>
              </a:spcBef>
              <a:spcAft>
                <a:spcPts val="600"/>
              </a:spcAft>
              <a:buClr>
                <a:schemeClr val="bg1"/>
              </a:buClr>
              <a:buSzPct val="90000"/>
              <a:buFont typeface="Webdings" pitchFamily="18" charset="2"/>
              <a:buNone/>
              <a:defRPr/>
            </a:pPr>
            <a:endParaRPr lang="en-US" baseline="0" dirty="0" smtClean="0"/>
          </a:p>
          <a:p>
            <a:pPr marL="287338" marR="0" lvl="0" indent="-287338" algn="l" defTabSz="914400" rtl="0" eaLnBrk="0" fontAlgn="base" latinLnBrk="0" hangingPunct="0">
              <a:lnSpc>
                <a:spcPct val="100000"/>
              </a:lnSpc>
              <a:spcBef>
                <a:spcPts val="600"/>
              </a:spcBef>
              <a:spcAft>
                <a:spcPts val="600"/>
              </a:spcAft>
              <a:buClr>
                <a:schemeClr val="bg1"/>
              </a:buClr>
              <a:buSzPct val="90000"/>
              <a:buFont typeface="Webdings" pitchFamily="18" charset="2"/>
              <a:buNone/>
              <a:tabLst/>
              <a:defRPr/>
            </a:pPr>
            <a:r>
              <a:rPr lang="en-US" baseline="0" dirty="0" smtClean="0"/>
              <a:t>The ERS 4550 is the other Fast Ethernet product family and it offers 48 ports of 10/100 </a:t>
            </a:r>
            <a:r>
              <a:rPr lang="en-US" baseline="0" dirty="0" err="1" smtClean="0"/>
              <a:t>BaseT</a:t>
            </a:r>
            <a:r>
              <a:rPr lang="en-US" baseline="0" dirty="0" smtClean="0"/>
              <a:t> connectivity in non powered, POE and POE/POE+ variants.  Like the ERS 4526T-PWR+ the 4550T-PWR+ was introduced in November. </a:t>
            </a:r>
            <a:r>
              <a:rPr kumimoji="0" lang="en-US" sz="1200" b="0" i="0" u="none" strike="noStrike" cap="none" normalizeH="0" baseline="0" dirty="0" smtClean="0">
                <a:ln>
                  <a:noFill/>
                </a:ln>
                <a:solidFill>
                  <a:schemeClr val="tx1"/>
                </a:solidFill>
                <a:effectLst/>
                <a:latin typeface="Arial" pitchFamily="34" charset="0"/>
              </a:rPr>
              <a:t> In addition to support for POE+ these 2 new models offer integrated field replaceable power supplies, a large CPU and FLASH memory and an </a:t>
            </a:r>
            <a:r>
              <a:rPr lang="en-GB" sz="1200" kern="0" dirty="0" smtClean="0">
                <a:solidFill>
                  <a:schemeClr val="bg1"/>
                </a:solidFill>
              </a:rPr>
              <a:t>RJ45 console port.  They also provide full stacking compatibility</a:t>
            </a:r>
            <a:r>
              <a:rPr lang="en-GB" sz="1200" kern="0" baseline="0" dirty="0" smtClean="0">
                <a:solidFill>
                  <a:schemeClr val="bg1"/>
                </a:solidFill>
              </a:rPr>
              <a:t> with all of the other ERS 4000 series products.</a:t>
            </a:r>
            <a:endParaRPr lang="en-GB" sz="1200" kern="0" dirty="0" smtClean="0">
              <a:solidFill>
                <a:schemeClr val="bg1"/>
              </a:solidFill>
            </a:endParaRPr>
          </a:p>
          <a:p>
            <a:pPr marL="287338" lvl="0" indent="-287338" eaLnBrk="0" hangingPunct="0">
              <a:lnSpc>
                <a:spcPct val="100000"/>
              </a:lnSpc>
              <a:spcBef>
                <a:spcPts val="600"/>
              </a:spcBef>
              <a:spcAft>
                <a:spcPts val="600"/>
              </a:spcAft>
              <a:buClr>
                <a:schemeClr val="bg1"/>
              </a:buClr>
              <a:buSzPct val="90000"/>
              <a:buFont typeface="Webdings" pitchFamily="18" charset="2"/>
              <a:buChar char="4"/>
              <a:defRPr/>
            </a:pPr>
            <a:endParaRPr lang="en-US" baseline="0" dirty="0" smtClean="0"/>
          </a:p>
          <a:p>
            <a:pPr marL="287338" lvl="0" indent="-287338" eaLnBrk="0" hangingPunct="0">
              <a:lnSpc>
                <a:spcPct val="100000"/>
              </a:lnSpc>
              <a:spcBef>
                <a:spcPts val="600"/>
              </a:spcBef>
              <a:spcAft>
                <a:spcPts val="600"/>
              </a:spcAft>
              <a:buClr>
                <a:schemeClr val="bg1"/>
              </a:buClr>
              <a:buSzPct val="90000"/>
              <a:buFont typeface="Webdings" pitchFamily="18" charset="2"/>
              <a:buChar char="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DA5DE71-4D06-4B8D-957B-C5C4F4F8E2F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pPr marL="287338" lvl="0" indent="-287338" eaLnBrk="0" hangingPunct="0">
              <a:lnSpc>
                <a:spcPct val="100000"/>
              </a:lnSpc>
              <a:spcBef>
                <a:spcPts val="600"/>
              </a:spcBef>
              <a:spcAft>
                <a:spcPts val="600"/>
              </a:spcAft>
              <a:buClr>
                <a:schemeClr val="bg1"/>
              </a:buClr>
              <a:buSzPct val="90000"/>
              <a:buFont typeface="Webdings" pitchFamily="18" charset="2"/>
              <a:buNone/>
              <a:defRPr/>
            </a:pPr>
            <a:r>
              <a:rPr lang="en-US" dirty="0" smtClean="0"/>
              <a:t>For Gigabit</a:t>
            </a:r>
            <a:r>
              <a:rPr lang="en-US" baseline="0" dirty="0" smtClean="0"/>
              <a:t> Ethernet connectivity we offer 4500 series products as well as the new 4800 series products.  Starting with the 4500 series, we offer both the ERS 4524 and the ERS 4526 products – these all offer 24 ports of 10/100/1000 BASE-T with 4 shared SFP ports - with the 4526 products featuring 2 10 Gig uplinks.   The 4548 products support 48 ports of 10/100/1000 BASE-T connectivity with 4 shared SFP ports.  </a:t>
            </a:r>
          </a:p>
          <a:p>
            <a:pPr marL="287338" lvl="0" indent="-287338" eaLnBrk="0" hangingPunct="0">
              <a:lnSpc>
                <a:spcPct val="100000"/>
              </a:lnSpc>
              <a:spcBef>
                <a:spcPts val="600"/>
              </a:spcBef>
              <a:spcAft>
                <a:spcPts val="600"/>
              </a:spcAft>
              <a:buClr>
                <a:schemeClr val="bg1"/>
              </a:buClr>
              <a:buSzPct val="90000"/>
              <a:buFont typeface="Webdings" pitchFamily="18" charset="2"/>
              <a:buChar char="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DA5DE71-4D06-4B8D-957B-C5C4F4F8E2F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a:bodyPr>
          <a:lstStyle/>
          <a:p>
            <a:pPr marL="111125" marR="0" lvl="1" indent="-111125"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r>
              <a:rPr lang="en-US" dirty="0" smtClean="0"/>
              <a:t>The new ERS 4800 series products offer 4 new models – we have the 4826</a:t>
            </a:r>
            <a:r>
              <a:rPr lang="en-US" baseline="0" dirty="0" smtClean="0"/>
              <a:t> which offers 24 ports of 10/100/1000Base-T with and without POE and POE+ and the 4850 which offers 48 ports of 10/100/1000Base-T with and without POE and POE+.   </a:t>
            </a:r>
            <a:r>
              <a:rPr lang="en-GB" sz="1400" b="0" kern="0" dirty="0" smtClean="0">
                <a:solidFill>
                  <a:schemeClr val="tx1"/>
                </a:solidFill>
              </a:rPr>
              <a:t>Uplink ports on all units provide 2 x 1/10Gig SFP+ ports (not shared) and 2 shared 10/100/1000/SFP ports.  In addition to supporting POE+ and</a:t>
            </a:r>
            <a:r>
              <a:rPr lang="en-GB" sz="1400" b="0" kern="0" baseline="0" dirty="0" smtClean="0">
                <a:solidFill>
                  <a:schemeClr val="tx1"/>
                </a:solidFill>
              </a:rPr>
              <a:t> SFP+ - these products </a:t>
            </a:r>
            <a:r>
              <a:rPr kumimoji="0" lang="en-US" sz="1400" b="0" i="0" u="none" strike="noStrike" cap="none" normalizeH="0" baseline="0" dirty="0" smtClean="0">
                <a:ln>
                  <a:noFill/>
                </a:ln>
                <a:solidFill>
                  <a:schemeClr val="tx1"/>
                </a:solidFill>
                <a:effectLst/>
                <a:latin typeface="Arial" pitchFamily="34" charset="0"/>
              </a:rPr>
              <a:t>offer integrated field replaceable power supplies, a large CPU and FLASH memory and an </a:t>
            </a:r>
            <a:r>
              <a:rPr lang="en-GB" sz="1400" kern="0" dirty="0" smtClean="0">
                <a:solidFill>
                  <a:schemeClr val="bg1"/>
                </a:solidFill>
              </a:rPr>
              <a:t>RJ45 console port.  They also provide full stacking compatibility</a:t>
            </a:r>
            <a:r>
              <a:rPr lang="en-GB" sz="1400" kern="0" baseline="0" dirty="0" smtClean="0">
                <a:solidFill>
                  <a:schemeClr val="bg1"/>
                </a:solidFill>
              </a:rPr>
              <a:t> with all of the other ERS 4000 series products.</a:t>
            </a:r>
            <a:endParaRPr lang="en-GB" sz="1400" b="0" kern="0" dirty="0" smtClean="0">
              <a:solidFill>
                <a:schemeClr val="tx1"/>
              </a:solidFill>
            </a:endParaRPr>
          </a:p>
          <a:p>
            <a:endParaRPr lang="en-US" b="0" dirty="0"/>
          </a:p>
        </p:txBody>
      </p:sp>
      <p:sp>
        <p:nvSpPr>
          <p:cNvPr id="4" name="Slide Number Placeholder 3"/>
          <p:cNvSpPr>
            <a:spLocks noGrp="1"/>
          </p:cNvSpPr>
          <p:nvPr>
            <p:ph type="sldNum" sz="quarter" idx="10"/>
          </p:nvPr>
        </p:nvSpPr>
        <p:spPr/>
        <p:txBody>
          <a:bodyPr/>
          <a:lstStyle/>
          <a:p>
            <a:pPr>
              <a:defRPr/>
            </a:pPr>
            <a:fld id="{0DA5DE71-4D06-4B8D-957B-C5C4F4F8E2F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From a software perspective</a:t>
            </a:r>
            <a:r>
              <a:rPr lang="en-US" baseline="0" dirty="0" smtClean="0"/>
              <a:t> there </a:t>
            </a:r>
            <a:r>
              <a:rPr lang="en-US" dirty="0" smtClean="0"/>
              <a:t>is an options to purchase additional</a:t>
            </a:r>
            <a:r>
              <a:rPr lang="en-US" baseline="0" dirty="0" smtClean="0"/>
              <a:t> licenses to take advantage of advanced functionality.  ERS 2500 for example can be purchased as a standalone unit or with stacking enabled.  If a </a:t>
            </a:r>
            <a:r>
              <a:rPr lang="en-US" baseline="0" dirty="0" err="1" smtClean="0"/>
              <a:t>cutomer</a:t>
            </a:r>
            <a:r>
              <a:rPr lang="en-US" baseline="0" dirty="0" smtClean="0"/>
              <a:t> starts with a standalone unit and they want to enable stacking later, they have the ability to purchase a stacking license in order to activate the stacking capabilities on the switch.  With the ERS 4000/5500 and 5600 series products – all the units </a:t>
            </a:r>
            <a:r>
              <a:rPr lang="en-US" baseline="0" dirty="0" err="1" smtClean="0"/>
              <a:t>autmatically</a:t>
            </a:r>
            <a:r>
              <a:rPr lang="en-US" baseline="0" dirty="0" smtClean="0"/>
              <a:t> come with stacking enabled; however, there is an ability to purchase an advanced feature license to take advantage of advanced functionality. </a:t>
            </a:r>
          </a:p>
          <a:p>
            <a:pPr>
              <a:buFont typeface="Arial" pitchFamily="34" charset="0"/>
              <a:buNone/>
            </a:pPr>
            <a:endParaRPr lang="en-US" sz="1200" baseline="0" dirty="0" smtClean="0">
              <a:solidFill>
                <a:schemeClr val="tx1"/>
              </a:solidFill>
            </a:endParaRPr>
          </a:p>
          <a:p>
            <a:pPr>
              <a:buFont typeface="Arial" pitchFamily="34" charset="0"/>
              <a:buNone/>
            </a:pPr>
            <a:r>
              <a:rPr lang="en-US" sz="1200" dirty="0" smtClean="0">
                <a:solidFill>
                  <a:schemeClr val="tx1"/>
                </a:solidFill>
              </a:rPr>
              <a:t>Unlike competitive solutions where</a:t>
            </a:r>
            <a:r>
              <a:rPr lang="en-US" sz="1200" baseline="0" dirty="0" smtClean="0">
                <a:solidFill>
                  <a:schemeClr val="tx1"/>
                </a:solidFill>
              </a:rPr>
              <a:t> licensing is changed per unit, with the ERS Stackable Chassis products licensing costs are on a per IP address basis – meaning a stack of 8 units is the same price as a standalone unit.  </a:t>
            </a:r>
          </a:p>
          <a:p>
            <a:pPr>
              <a:buFont typeface="Arial" pitchFamily="34" charset="0"/>
              <a:buNone/>
            </a:pPr>
            <a:endParaRPr lang="en-US" sz="1200" baseline="0" dirty="0" smtClean="0">
              <a:solidFill>
                <a:schemeClr val="tx1"/>
              </a:solidFill>
            </a:endParaRPr>
          </a:p>
          <a:p>
            <a:pPr>
              <a:buFont typeface="Arial" pitchFamily="34" charset="0"/>
              <a:buNone/>
            </a:pPr>
            <a:r>
              <a:rPr lang="en-US" sz="1200" baseline="0" dirty="0" smtClean="0">
                <a:solidFill>
                  <a:schemeClr val="tx1"/>
                </a:solidFill>
              </a:rPr>
              <a:t>With the ERS 2500 there is an option to purchase on a stacking license if a standalone unit was initially purchased.</a:t>
            </a:r>
          </a:p>
          <a:p>
            <a:pPr>
              <a:buFont typeface="Arial" pitchFamily="34" charset="0"/>
              <a:buNone/>
            </a:pPr>
            <a:endParaRPr lang="en-US" sz="1200" baseline="0" dirty="0" smtClean="0">
              <a:solidFill>
                <a:schemeClr val="tx1"/>
              </a:solidFill>
            </a:endParaRPr>
          </a:p>
          <a:p>
            <a:pPr marL="0" marR="0" lvl="1" indent="0" algn="l" defTabSz="914400" rtl="0" eaLnBrk="0" fontAlgn="base" latinLnBrk="0" hangingPunct="0">
              <a:lnSpc>
                <a:spcPct val="90000"/>
              </a:lnSpc>
              <a:spcBef>
                <a:spcPct val="45000"/>
              </a:spcBef>
              <a:spcAft>
                <a:spcPct val="0"/>
              </a:spcAft>
              <a:buClr>
                <a:schemeClr val="tx1"/>
              </a:buClr>
              <a:buSzPct val="90000"/>
              <a:buFont typeface="Arial" pitchFamily="34" charset="0"/>
              <a:buNone/>
              <a:tabLst/>
              <a:defRPr/>
            </a:pPr>
            <a:r>
              <a:rPr lang="en-US" sz="1600" dirty="0" smtClean="0"/>
              <a:t>ERS 2500</a:t>
            </a:r>
            <a:r>
              <a:rPr lang="en-US" sz="1600" baseline="0" dirty="0" smtClean="0"/>
              <a:t> Base </a:t>
            </a:r>
            <a:r>
              <a:rPr lang="en-US" sz="1600" dirty="0" smtClean="0"/>
              <a:t>Features: 802.1AB LLDP, 802.1X SHSA/MHMA/MHSA/NEAP/GVLAN, MLT/DMLT/LAG/DLAG, VLACP, 802.1AB, ADAC, 802.3ad, DHCP snooping, ARP </a:t>
            </a:r>
            <a:r>
              <a:rPr lang="en-US" sz="1600" dirty="0" err="1" smtClean="0"/>
              <a:t>Insp</a:t>
            </a:r>
            <a:r>
              <a:rPr lang="en-US" sz="1600" dirty="0" smtClean="0"/>
              <a:t>, IP Source Guard, Advanced </a:t>
            </a:r>
            <a:r>
              <a:rPr lang="en-US" sz="1600" dirty="0" err="1" smtClean="0"/>
              <a:t>QoS</a:t>
            </a:r>
            <a:r>
              <a:rPr lang="en-US" sz="1600" dirty="0" smtClean="0"/>
              <a:t>, IGMPv1/2/3, IPv6 Management</a:t>
            </a:r>
            <a:r>
              <a:rPr lang="en-US" sz="1600" dirty="0" smtClean="0">
                <a:solidFill>
                  <a:schemeClr val="tx1"/>
                </a:solidFill>
              </a:rPr>
              <a:t>, </a:t>
            </a:r>
            <a:r>
              <a:rPr lang="en-US" sz="1600" dirty="0" smtClean="0"/>
              <a:t>Local and Static routing, DHCP Server.</a:t>
            </a:r>
          </a:p>
          <a:p>
            <a:pPr marL="0" marR="0" lvl="1" indent="0" algn="l" defTabSz="914400" rtl="0" eaLnBrk="0" fontAlgn="base" latinLnBrk="0" hangingPunct="0">
              <a:lnSpc>
                <a:spcPct val="90000"/>
              </a:lnSpc>
              <a:spcBef>
                <a:spcPct val="45000"/>
              </a:spcBef>
              <a:spcAft>
                <a:spcPct val="0"/>
              </a:spcAft>
              <a:buClr>
                <a:schemeClr val="tx1"/>
              </a:buClr>
              <a:buSzPct val="90000"/>
              <a:buFont typeface="Arial" pitchFamily="34" charset="0"/>
              <a:buNone/>
              <a:tabLst/>
              <a:defRPr/>
            </a:pPr>
            <a:endParaRPr lang="en-US" sz="1600" dirty="0" smtClean="0"/>
          </a:p>
          <a:p>
            <a:pPr marL="0" marR="0" lvl="1" indent="0" algn="l" defTabSz="914400" rtl="0" eaLnBrk="0" fontAlgn="base" latinLnBrk="0" hangingPunct="0">
              <a:lnSpc>
                <a:spcPct val="90000"/>
              </a:lnSpc>
              <a:spcBef>
                <a:spcPct val="45000"/>
              </a:spcBef>
              <a:spcAft>
                <a:spcPct val="0"/>
              </a:spcAft>
              <a:buClr>
                <a:schemeClr val="tx1"/>
              </a:buClr>
              <a:buSzPct val="90000"/>
              <a:buFont typeface="Arial" pitchFamily="34" charset="0"/>
              <a:buNone/>
              <a:tabLst/>
              <a:defRPr/>
            </a:pPr>
            <a:r>
              <a:rPr lang="en-US" sz="1600" dirty="0" smtClean="0"/>
              <a:t>ERS 4000 Base Features:</a:t>
            </a:r>
            <a:r>
              <a:rPr lang="en-US" sz="1600" baseline="0" dirty="0" smtClean="0"/>
              <a:t> </a:t>
            </a:r>
            <a:r>
              <a:rPr lang="en-US" sz="1800" dirty="0" smtClean="0"/>
              <a:t> 802.1AB LLDP, 802.1X SHSA/MHMA/MHSA/NEAP/GVLAN, MLT/DMLT, 802.3ad LACP (LAG/DLAG), VLACP, 802.1AB, ADAC, DHCP snooping, ARP </a:t>
            </a:r>
            <a:r>
              <a:rPr lang="en-US" sz="1800" dirty="0" err="1" smtClean="0"/>
              <a:t>Insp</a:t>
            </a:r>
            <a:r>
              <a:rPr lang="en-US" sz="1800" dirty="0" smtClean="0"/>
              <a:t>, IP Source Guard, Advanced </a:t>
            </a:r>
            <a:r>
              <a:rPr lang="en-US" sz="1800" dirty="0" err="1" smtClean="0"/>
              <a:t>QoS</a:t>
            </a:r>
            <a:r>
              <a:rPr lang="en-US" sz="1800" dirty="0" smtClean="0"/>
              <a:t>, IPFIX, IPv6 Management</a:t>
            </a:r>
            <a:r>
              <a:rPr lang="en-US" sz="1800" dirty="0" smtClean="0">
                <a:solidFill>
                  <a:schemeClr val="tx1"/>
                </a:solidFill>
              </a:rPr>
              <a:t>, </a:t>
            </a:r>
            <a:r>
              <a:rPr lang="en-US" sz="1800" dirty="0" smtClean="0"/>
              <a:t>Local /Static routing, </a:t>
            </a:r>
            <a:r>
              <a:rPr lang="en-US" sz="1800" dirty="0" smtClean="0">
                <a:solidFill>
                  <a:schemeClr val="tx1"/>
                </a:solidFill>
              </a:rPr>
              <a:t>RIPv1/v2 routing</a:t>
            </a:r>
            <a:r>
              <a:rPr lang="en-US" sz="1800" i="1" dirty="0" smtClean="0">
                <a:solidFill>
                  <a:schemeClr val="tx1"/>
                </a:solidFill>
              </a:rPr>
              <a:t>.</a:t>
            </a:r>
          </a:p>
          <a:p>
            <a:pPr marL="0" marR="0" lvl="1" indent="0" algn="l" defTabSz="914400" rtl="0" eaLnBrk="0" fontAlgn="base" latinLnBrk="0" hangingPunct="0">
              <a:lnSpc>
                <a:spcPct val="90000"/>
              </a:lnSpc>
              <a:spcBef>
                <a:spcPct val="45000"/>
              </a:spcBef>
              <a:spcAft>
                <a:spcPct val="0"/>
              </a:spcAft>
              <a:buClr>
                <a:schemeClr val="tx1"/>
              </a:buClr>
              <a:buSzPct val="90000"/>
              <a:buFont typeface="Arial" pitchFamily="34" charset="0"/>
              <a:buNone/>
              <a:tabLst/>
              <a:defRPr/>
            </a:pPr>
            <a:endParaRPr lang="en-US" sz="1800" i="1" dirty="0" smtClean="0">
              <a:solidFill>
                <a:schemeClr val="tx1"/>
              </a:solidFill>
            </a:endParaRPr>
          </a:p>
          <a:p>
            <a:pPr marL="0" marR="0" lvl="1" indent="0" algn="l" defTabSz="914400" rtl="0" eaLnBrk="0" fontAlgn="base" latinLnBrk="0" hangingPunct="0">
              <a:lnSpc>
                <a:spcPct val="90000"/>
              </a:lnSpc>
              <a:spcBef>
                <a:spcPct val="45000"/>
              </a:spcBef>
              <a:spcAft>
                <a:spcPct val="0"/>
              </a:spcAft>
              <a:buClr>
                <a:schemeClr val="tx1"/>
              </a:buClr>
              <a:buSzPct val="90000"/>
              <a:buFont typeface="Arial" pitchFamily="34" charset="0"/>
              <a:buNone/>
              <a:tabLst/>
              <a:defRPr/>
            </a:pPr>
            <a:r>
              <a:rPr lang="en-US" sz="1800" i="0" dirty="0" smtClean="0">
                <a:solidFill>
                  <a:schemeClr val="tx1"/>
                </a:solidFill>
              </a:rPr>
              <a:t>ERS 5000 Base Features: </a:t>
            </a:r>
            <a:r>
              <a:rPr lang="en-US" sz="1800" i="0" dirty="0" smtClean="0"/>
              <a:t>802.1AB LLDP, 802.1X SHSA/MHMA/MHSA/NEAP/GVLAN, MLT/DMLT, 802.3ad LAG/DLAG, VLACP, 802.1AB, ADAC, DHCP snooping, ARP </a:t>
            </a:r>
            <a:r>
              <a:rPr lang="en-US" sz="1800" i="0" dirty="0" err="1" smtClean="0"/>
              <a:t>Insp</a:t>
            </a:r>
            <a:r>
              <a:rPr lang="en-US" sz="1800" i="0" dirty="0" smtClean="0"/>
              <a:t>, IP Source Guard, Advanced </a:t>
            </a:r>
            <a:r>
              <a:rPr lang="en-US" sz="1800" i="0" dirty="0" err="1" smtClean="0"/>
              <a:t>QoS</a:t>
            </a:r>
            <a:r>
              <a:rPr lang="en-US" sz="1800" i="0" dirty="0" smtClean="0"/>
              <a:t>, IPFIX, IPv6 Management</a:t>
            </a:r>
            <a:r>
              <a:rPr lang="en-US" sz="1800" i="0" dirty="0" smtClean="0">
                <a:solidFill>
                  <a:schemeClr val="tx1"/>
                </a:solidFill>
              </a:rPr>
              <a:t>, </a:t>
            </a:r>
            <a:r>
              <a:rPr lang="en-US" sz="1800" i="0" dirty="0" smtClean="0"/>
              <a:t>Local /Static routing, </a:t>
            </a:r>
            <a:r>
              <a:rPr lang="en-US" sz="1800" i="0" dirty="0" smtClean="0">
                <a:solidFill>
                  <a:schemeClr val="tx1"/>
                </a:solidFill>
              </a:rPr>
              <a:t>RIPv1/v2 routing.</a:t>
            </a:r>
            <a:endParaRPr lang="en-US" sz="1800" i="0" dirty="0" smtClean="0"/>
          </a:p>
          <a:p>
            <a:pPr>
              <a:buFont typeface="Arial" pitchFamily="34" charset="0"/>
              <a:buNone/>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692150" y="685800"/>
            <a:ext cx="3459163" cy="2593975"/>
          </a:xfrm>
          <a:ln/>
        </p:spPr>
      </p:sp>
      <p:sp>
        <p:nvSpPr>
          <p:cNvPr id="188419" name="Notes Placeholder 2"/>
          <p:cNvSpPr>
            <a:spLocks noGrp="1"/>
          </p:cNvSpPr>
          <p:nvPr>
            <p:ph type="body" idx="1"/>
          </p:nvPr>
        </p:nvSpPr>
        <p:spPr>
          <a:noFill/>
          <a:ln/>
        </p:spPr>
        <p:txBody>
          <a:bodyPr/>
          <a:lstStyle/>
          <a:p>
            <a:r>
              <a:rPr lang="en-US" baseline="0" dirty="0" smtClean="0">
                <a:latin typeface="Arial" charset="0"/>
              </a:rPr>
              <a:t>In terms of management Avaya offers a suite of tools through the UCM framework.  For configuration specifically, Avaya offers 2 tools.  </a:t>
            </a:r>
          </a:p>
          <a:p>
            <a:endParaRPr lang="en-US" baseline="0" dirty="0" smtClean="0">
              <a:latin typeface="Arial" charset="0"/>
            </a:endParaRPr>
          </a:p>
          <a:p>
            <a:r>
              <a:rPr lang="en-US" baseline="0" dirty="0" smtClean="0">
                <a:latin typeface="Arial" charset="0"/>
              </a:rPr>
              <a:t>EDM is a GUI based </a:t>
            </a:r>
            <a:r>
              <a:rPr lang="en-US" dirty="0" smtClean="0">
                <a:latin typeface="Arial" charset="0"/>
              </a:rPr>
              <a:t>element</a:t>
            </a:r>
            <a:r>
              <a:rPr lang="en-US" baseline="0" dirty="0" smtClean="0">
                <a:latin typeface="Arial" charset="0"/>
              </a:rPr>
              <a:t> management tool – that comes with our Ethernet switches.  It’s a nice easy to use tool that doesn’t require any software downloads you simply activate up a browser – choose a switch or a stack of switches – the tool then builds a nice GUI picture where you can make your configuration changes right on the switch. </a:t>
            </a:r>
            <a:r>
              <a:rPr lang="en-US" sz="1200" kern="1200" baseline="0" dirty="0" smtClean="0">
                <a:solidFill>
                  <a:schemeClr val="tx1"/>
                </a:solidFill>
                <a:latin typeface="Arial" charset="0"/>
                <a:ea typeface="+mn-ea"/>
                <a:cs typeface="+mn-cs"/>
              </a:rPr>
              <a:t> </a:t>
            </a:r>
          </a:p>
          <a:p>
            <a:endParaRPr lang="en-US" sz="1200" kern="1200" baseline="0" dirty="0" smtClean="0">
              <a:solidFill>
                <a:schemeClr val="tx1"/>
              </a:solidFill>
              <a:latin typeface="Arial" charset="0"/>
              <a:ea typeface="+mn-ea"/>
              <a:cs typeface="+mn-cs"/>
            </a:endParaRPr>
          </a:p>
          <a:p>
            <a:pPr indent="0">
              <a:buNone/>
            </a:pPr>
            <a:r>
              <a:rPr lang="en-US" sz="1200" b="0" kern="1200" baseline="0" dirty="0" smtClean="0">
                <a:solidFill>
                  <a:srgbClr val="000000"/>
                </a:solidFill>
                <a:latin typeface="Arial" pitchFamily="34" charset="0"/>
                <a:ea typeface="+mn-ea"/>
                <a:cs typeface="+mn-cs"/>
              </a:rPr>
              <a:t>COM </a:t>
            </a:r>
            <a:r>
              <a:rPr lang="en-US" sz="1200" b="0" kern="1200" dirty="0" smtClean="0">
                <a:solidFill>
                  <a:srgbClr val="000000"/>
                </a:solidFill>
                <a:latin typeface="Arial" pitchFamily="34" charset="0"/>
                <a:ea typeface="+mn-ea"/>
                <a:cs typeface="+mn-cs"/>
              </a:rPr>
              <a:t>is a real-time web-based network management solution for the enterprise network.  It can view, configure and troubleshoot Avaya networks and devices, including Avaya Ethernet Routing Switches and Wireless LAN devices.  Its toolkit includes configuration tools, network topology views, wizards to simplify device configuration by offering best practice configurations, sub-managers for specific tasks and/or network protocols (e.g., Bulk Configuration, VLANs, Routing), and off-box element device management.  </a:t>
            </a:r>
            <a:endParaRPr lang="en-US" baseline="0" dirty="0" smtClean="0">
              <a:latin typeface="Arial" charset="0"/>
            </a:endParaRPr>
          </a:p>
          <a:p>
            <a:pPr indent="0">
              <a:buNone/>
            </a:pPr>
            <a:endParaRPr lang="en-US" baseline="0" dirty="0" smtClean="0">
              <a:latin typeface="Arial" charset="0"/>
            </a:endParaRPr>
          </a:p>
          <a:p>
            <a:pPr indent="0">
              <a:buNone/>
            </a:pPr>
            <a:r>
              <a:rPr lang="en-US" baseline="0" dirty="0" smtClean="0">
                <a:latin typeface="Arial" charset="0"/>
              </a:rPr>
              <a:t>Bulk </a:t>
            </a:r>
            <a:r>
              <a:rPr lang="en-US" baseline="0" dirty="0" err="1" smtClean="0">
                <a:latin typeface="Arial" charset="0"/>
              </a:rPr>
              <a:t>configurtaion</a:t>
            </a:r>
            <a:r>
              <a:rPr lang="en-US" baseline="0" dirty="0" smtClean="0">
                <a:latin typeface="Arial" charset="0"/>
              </a:rPr>
              <a:t> tool set to allow us to do scheduled back-ups and restore and schedule software upgrades out to multiple devices.  It also provides a topology of the network for easy visualization.</a:t>
            </a:r>
            <a:endParaRPr lang="en-US" dirty="0" smtClean="0">
              <a:latin typeface="Arial" charset="0"/>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r>
              <a:rPr lang="en-US" dirty="0" smtClean="0">
                <a:latin typeface="Arial" charset="0"/>
              </a:rPr>
              <a:t>Finally the last tool is Enterprise Device</a:t>
            </a:r>
            <a:r>
              <a:rPr lang="en-US" baseline="0" dirty="0" smtClean="0">
                <a:latin typeface="Arial" charset="0"/>
              </a:rPr>
              <a:t> Manager or </a:t>
            </a:r>
            <a:r>
              <a:rPr lang="en-US" dirty="0" smtClean="0">
                <a:latin typeface="Arial" charset="0"/>
              </a:rPr>
              <a:t>EDM .</a:t>
            </a:r>
            <a:r>
              <a:rPr lang="en-US" baseline="0" dirty="0" smtClean="0">
                <a:latin typeface="Arial" charset="0"/>
              </a:rPr>
              <a:t>  EDM is a GUI based </a:t>
            </a:r>
            <a:r>
              <a:rPr lang="en-US" dirty="0" smtClean="0">
                <a:latin typeface="Arial" charset="0"/>
              </a:rPr>
              <a:t>element</a:t>
            </a:r>
            <a:r>
              <a:rPr lang="en-US" baseline="0" dirty="0" smtClean="0">
                <a:latin typeface="Arial" charset="0"/>
              </a:rPr>
              <a:t> management tool – that comes with our Ethernet switches.  It’s a nice easy to use tool that doesn’t require any software downloads you simply activate up a browser – choose a switch or a stack of switches – the tool then builds a nice GUI picture where you can make your configuration changes right on the switch.  </a:t>
            </a:r>
          </a:p>
          <a:p>
            <a:endParaRPr lang="en-US" dirty="0" smtClean="0">
              <a:latin typeface="Arial" charset="0"/>
            </a:endParaRPr>
          </a:p>
        </p:txBody>
      </p:sp>
      <p:sp>
        <p:nvSpPr>
          <p:cNvPr id="188420" name="Slide Number Placeholder 3"/>
          <p:cNvSpPr txBox="1">
            <a:spLocks noGrp="1"/>
          </p:cNvSpPr>
          <p:nvPr/>
        </p:nvSpPr>
        <p:spPr bwMode="auto">
          <a:xfrm>
            <a:off x="6432552" y="8748714"/>
            <a:ext cx="163513" cy="106362"/>
          </a:xfrm>
          <a:prstGeom prst="rect">
            <a:avLst/>
          </a:prstGeom>
          <a:noFill/>
          <a:ln w="9525" algn="ctr">
            <a:noFill/>
            <a:miter lim="800000"/>
            <a:headEnd/>
            <a:tailEnd/>
          </a:ln>
        </p:spPr>
        <p:txBody>
          <a:bodyPr lIns="0" tIns="0" rIns="0" bIns="0"/>
          <a:lstStyle/>
          <a:p>
            <a:pPr defTabSz="896938">
              <a:lnSpc>
                <a:spcPct val="100000"/>
              </a:lnSpc>
            </a:pPr>
            <a:fld id="{F16854B4-7C4C-46BF-911E-C316608AA8B7}" type="slidenum">
              <a:rPr lang="en-US" sz="800">
                <a:solidFill>
                  <a:srgbClr val="988888"/>
                </a:solidFill>
              </a:rPr>
              <a:pPr defTabSz="896938">
                <a:lnSpc>
                  <a:spcPct val="100000"/>
                </a:lnSpc>
              </a:pPr>
              <a:t>29</a:t>
            </a:fld>
            <a:endParaRPr lang="en-US" sz="800">
              <a:solidFill>
                <a:srgbClr val="988888"/>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Avaya offers a broader range of</a:t>
            </a:r>
            <a:r>
              <a:rPr lang="en-GB" baseline="0" dirty="0" smtClean="0"/>
              <a:t> services to maximize a customers investment in networking.  We have a suite of professional service offers to help IT managers plan, design and implement their new infrastructure.  We have a full suite of support services to ensure that any issues are resolved quickly and efficiently.  Finally we offer a full suite of operations services which enable customers who might not have in house networking expertise to manage and operate their network infrastructure.</a:t>
            </a:r>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33438" y="701675"/>
            <a:ext cx="5192712" cy="3429000"/>
          </a:xfrm>
          <a:ln/>
        </p:spPr>
      </p:sp>
      <p:sp>
        <p:nvSpPr>
          <p:cNvPr id="19459" name="Rectangle 3"/>
          <p:cNvSpPr>
            <a:spLocks noGrp="1" noChangeArrowheads="1"/>
          </p:cNvSpPr>
          <p:nvPr>
            <p:ph type="body" idx="1"/>
          </p:nvPr>
        </p:nvSpPr>
        <p:spPr>
          <a:xfrm>
            <a:off x="1053617" y="4320603"/>
            <a:ext cx="4774497" cy="4344025"/>
          </a:xfrm>
          <a:noFill/>
          <a:ln/>
        </p:spPr>
        <p:txBody>
          <a:bodyPr/>
          <a:lstStyle/>
          <a:p>
            <a:pPr marL="0" indent="0">
              <a:spcBef>
                <a:spcPts val="297"/>
              </a:spcBef>
              <a:buClr>
                <a:schemeClr val="accent1"/>
              </a:buClr>
              <a:buNone/>
            </a:pPr>
            <a:r>
              <a:rPr lang="en-US" sz="1100" b="0" dirty="0" smtClean="0">
                <a:ea typeface="ヒラギノ角ゴ Pro W3"/>
                <a:cs typeface="Arial" pitchFamily="34" charset="0"/>
              </a:rPr>
              <a:t>The first customer I wanted to talk about is Hawaii Medical Center.  This</a:t>
            </a:r>
            <a:r>
              <a:rPr lang="en-US" sz="1100" b="0" baseline="0" dirty="0" smtClean="0">
                <a:ea typeface="ヒラギノ角ゴ Pro W3"/>
                <a:cs typeface="Arial" pitchFamily="34" charset="0"/>
              </a:rPr>
              <a:t> customer is really the poster child customer for an end to end Avaya Network.  They were a loyal voice customer who decided to displace their Cisco data and WLAN infrastructure with an Avaya networking infrastructure.</a:t>
            </a:r>
          </a:p>
          <a:p>
            <a:pPr marL="0" indent="0">
              <a:spcBef>
                <a:spcPts val="297"/>
              </a:spcBef>
              <a:buClr>
                <a:schemeClr val="accent1"/>
              </a:buClr>
              <a:buNone/>
            </a:pPr>
            <a:endParaRPr lang="en-US" sz="1100" b="0" baseline="0" dirty="0" smtClean="0">
              <a:ea typeface="ヒラギノ角ゴ Pro W3"/>
              <a:cs typeface="Arial" pitchFamily="34" charset="0"/>
            </a:endParaRPr>
          </a:p>
          <a:p>
            <a:pPr marL="0" marR="0" indent="0" algn="l" defTabSz="914400" rtl="0" eaLnBrk="0" fontAlgn="base" latinLnBrk="0" hangingPunct="0">
              <a:lnSpc>
                <a:spcPct val="90000"/>
              </a:lnSpc>
              <a:spcBef>
                <a:spcPts val="297"/>
              </a:spcBef>
              <a:spcAft>
                <a:spcPct val="0"/>
              </a:spcAft>
              <a:buClr>
                <a:schemeClr val="accent1"/>
              </a:buClr>
              <a:buSzPct val="90000"/>
              <a:buFont typeface="Webdings" pitchFamily="18" charset="2"/>
              <a:buNone/>
              <a:tabLst/>
              <a:defRPr/>
            </a:pPr>
            <a:r>
              <a:rPr lang="en-US" sz="1100" dirty="0" smtClean="0">
                <a:solidFill>
                  <a:schemeClr val="bg1"/>
                </a:solidFill>
              </a:rPr>
              <a:t>The main drivers</a:t>
            </a:r>
            <a:r>
              <a:rPr lang="en-US" sz="1100" baseline="0" dirty="0" smtClean="0">
                <a:solidFill>
                  <a:schemeClr val="bg1"/>
                </a:solidFill>
              </a:rPr>
              <a:t> behind HMC’s decision to upgrade was that they needed </a:t>
            </a:r>
            <a:r>
              <a:rPr lang="en-US" sz="1100" dirty="0" smtClean="0">
                <a:solidFill>
                  <a:schemeClr val="bg1"/>
                </a:solidFill>
              </a:rPr>
              <a:t>a stable and robust data network in order to implement a vital  Electronic Medical Records (EMR) system.  They also wanted to rollout a suite of collaboration applications  and had concerns</a:t>
            </a:r>
            <a:r>
              <a:rPr lang="en-US" sz="1100" baseline="0" dirty="0" smtClean="0">
                <a:solidFill>
                  <a:schemeClr val="bg1"/>
                </a:solidFill>
              </a:rPr>
              <a:t> about doing this on their existing infrastructure.  They also were spending a lot of time and money managing and maintaining their older </a:t>
            </a:r>
            <a:r>
              <a:rPr lang="en-US" sz="1100" baseline="0" dirty="0" err="1" smtClean="0">
                <a:solidFill>
                  <a:schemeClr val="bg1"/>
                </a:solidFill>
              </a:rPr>
              <a:t>hogpodge</a:t>
            </a:r>
            <a:r>
              <a:rPr lang="en-US" sz="1100" baseline="0" dirty="0" smtClean="0">
                <a:solidFill>
                  <a:schemeClr val="bg1"/>
                </a:solidFill>
              </a:rPr>
              <a:t> network.  Finally they had a requirement for a mobility solution to support advanced bedside patient care.  </a:t>
            </a:r>
          </a:p>
          <a:p>
            <a:pPr marL="0" marR="0" indent="0" algn="l" defTabSz="914400" rtl="0" eaLnBrk="0" fontAlgn="base" latinLnBrk="0" hangingPunct="0">
              <a:lnSpc>
                <a:spcPct val="90000"/>
              </a:lnSpc>
              <a:spcBef>
                <a:spcPts val="297"/>
              </a:spcBef>
              <a:spcAft>
                <a:spcPct val="0"/>
              </a:spcAft>
              <a:buClr>
                <a:schemeClr val="accent1"/>
              </a:buClr>
              <a:buSzPct val="90000"/>
              <a:buFont typeface="Webdings" pitchFamily="18" charset="2"/>
              <a:buNone/>
              <a:tabLst/>
              <a:defRPr/>
            </a:pPr>
            <a:endParaRPr lang="en-US" sz="1100" baseline="0" dirty="0" smtClean="0">
              <a:solidFill>
                <a:schemeClr val="bg1"/>
              </a:solidFill>
            </a:endParaRPr>
          </a:p>
          <a:p>
            <a:pPr marL="0" marR="0" indent="0" algn="l" defTabSz="914400" rtl="0" eaLnBrk="0" fontAlgn="base" latinLnBrk="0" hangingPunct="0">
              <a:lnSpc>
                <a:spcPct val="90000"/>
              </a:lnSpc>
              <a:spcBef>
                <a:spcPts val="297"/>
              </a:spcBef>
              <a:spcAft>
                <a:spcPct val="0"/>
              </a:spcAft>
              <a:buClr>
                <a:schemeClr val="accent1"/>
              </a:buClr>
              <a:buSzPct val="90000"/>
              <a:buFont typeface="Webdings" pitchFamily="18" charset="2"/>
              <a:buNone/>
              <a:tabLst/>
              <a:defRPr/>
            </a:pPr>
            <a:r>
              <a:rPr lang="en-US" sz="1100" baseline="0" dirty="0" smtClean="0">
                <a:solidFill>
                  <a:schemeClr val="bg1"/>
                </a:solidFill>
              </a:rPr>
              <a:t>In terms of results..</a:t>
            </a:r>
            <a:endParaRPr lang="en-US" sz="1100" dirty="0" smtClean="0">
              <a:solidFill>
                <a:schemeClr val="bg1"/>
              </a:solidFill>
            </a:endParaRPr>
          </a:p>
          <a:p>
            <a:pPr marL="0" indent="0">
              <a:spcBef>
                <a:spcPts val="297"/>
              </a:spcBef>
              <a:buClr>
                <a:schemeClr val="accent1"/>
              </a:buClr>
              <a:buNone/>
            </a:pPr>
            <a:endParaRPr lang="en-US" sz="1100" b="0" baseline="0" dirty="0" smtClean="0">
              <a:ea typeface="ヒラギノ角ゴ Pro W3"/>
              <a:cs typeface="Arial" pitchFamily="34" charset="0"/>
            </a:endParaRPr>
          </a:p>
          <a:p>
            <a:r>
              <a:rPr lang="en-US" sz="1200" b="1" kern="1200" dirty="0" smtClean="0">
                <a:solidFill>
                  <a:schemeClr val="tx1"/>
                </a:solidFill>
                <a:latin typeface="Arial" charset="0"/>
                <a:ea typeface="+mn-ea"/>
                <a:cs typeface="+mn-cs"/>
              </a:rPr>
              <a:t>The Avaya implementation enables doctors and nurses to focus less on administrative tasks and more on delivering high-quality patient care.  </a:t>
            </a:r>
            <a:r>
              <a:rPr lang="en-US" sz="1200" kern="1200" dirty="0" smtClean="0">
                <a:solidFill>
                  <a:schemeClr val="tx1"/>
                </a:solidFill>
                <a:latin typeface="Arial" charset="0"/>
                <a:ea typeface="+mn-ea"/>
                <a:cs typeface="+mn-cs"/>
              </a:rPr>
              <a:t>The campus wide rollout of the wireless network enables doctors and nurses to access patient records at the patient’s bedside and be able to input critical information (</a:t>
            </a:r>
            <a:r>
              <a:rPr lang="en-US" sz="1200" kern="1200" dirty="0" err="1" smtClean="0">
                <a:solidFill>
                  <a:schemeClr val="tx1"/>
                </a:solidFill>
                <a:latin typeface="Arial" charset="0"/>
                <a:ea typeface="+mn-ea"/>
                <a:cs typeface="+mn-cs"/>
              </a:rPr>
              <a:t>ie</a:t>
            </a:r>
            <a:r>
              <a:rPr lang="en-US" sz="1200" kern="1200" dirty="0" smtClean="0">
                <a:solidFill>
                  <a:schemeClr val="tx1"/>
                </a:solidFill>
                <a:latin typeface="Arial" charset="0"/>
                <a:ea typeface="+mn-ea"/>
                <a:cs typeface="+mn-cs"/>
              </a:rPr>
              <a:t>. drug distribution) through wirelessly connected computers on wheels.  In addition, key medical devices such as EKG machines, blood pressure devices etc, have wireless interfaces so that test results are directly input into the patient’s electronic file – both reducing error (since results do not have to be manually entered) and saving time.  </a:t>
            </a:r>
          </a:p>
          <a:p>
            <a:r>
              <a:rPr lang="en-US" sz="1200" b="1"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Leading edge technology is allowing HMC to achieve a competitive advantage.  </a:t>
            </a:r>
            <a:r>
              <a:rPr lang="en-US" sz="1200" kern="1200" dirty="0" smtClean="0">
                <a:solidFill>
                  <a:schemeClr val="tx1"/>
                </a:solidFill>
                <a:latin typeface="Arial" charset="0"/>
                <a:ea typeface="+mn-ea"/>
                <a:cs typeface="+mn-cs"/>
              </a:rPr>
              <a:t>By deploying technologies such as the wireless infrastructure, video conferencing, and the Avaya Flare Experience, doctors and nurses are able to save time, increase their efficiency and collaborate more effectively.  This in turn generates revenue for Hawaii Medical since it draws physicians with their patients into the facility.  Hawaii is a relatively small and competitive market and the Avaya implementation is allowing them to effectively use IT as a competitive differentiator.</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Having an end-to-end Avaya network is enabling HMC to reduce costs and simplify management.  </a:t>
            </a:r>
            <a:r>
              <a:rPr lang="en-US" sz="1200" kern="1200" dirty="0" smtClean="0">
                <a:solidFill>
                  <a:schemeClr val="tx1"/>
                </a:solidFill>
                <a:latin typeface="Arial" charset="0"/>
                <a:ea typeface="+mn-ea"/>
                <a:cs typeface="+mn-cs"/>
              </a:rPr>
              <a:t>Before the Avaya deployment, there were multiple different vendors deployed.  Having a single end-to-end integrated solution based on Avaya has dramatically simplified the network and enhanced its manageability.</a:t>
            </a:r>
          </a:p>
          <a:p>
            <a:r>
              <a:rPr lang="en-US" sz="1200" kern="1200" dirty="0" smtClean="0">
                <a:solidFill>
                  <a:schemeClr val="tx1"/>
                </a:solidFill>
                <a:latin typeface="Arial" charset="0"/>
                <a:ea typeface="+mn-ea"/>
                <a:cs typeface="+mn-cs"/>
              </a:rPr>
              <a:t> </a:t>
            </a:r>
          </a:p>
          <a:p>
            <a:r>
              <a:rPr lang="en-US" sz="1200" b="1" kern="1200" dirty="0" smtClean="0">
                <a:solidFill>
                  <a:schemeClr val="tx1"/>
                </a:solidFill>
                <a:latin typeface="Arial" charset="0"/>
                <a:ea typeface="+mn-ea"/>
                <a:cs typeface="+mn-cs"/>
              </a:rPr>
              <a:t>The Avaya implementation gives HMC the stability and dependability required for the critical nature of their business.  </a:t>
            </a:r>
            <a:r>
              <a:rPr lang="en-US" sz="1200" kern="1200" dirty="0" smtClean="0">
                <a:solidFill>
                  <a:schemeClr val="tx1"/>
                </a:solidFill>
                <a:latin typeface="Arial" charset="0"/>
                <a:ea typeface="+mn-ea"/>
                <a:cs typeface="+mn-cs"/>
              </a:rPr>
              <a:t>Since the network has been </a:t>
            </a:r>
            <a:r>
              <a:rPr lang="en-US" sz="1200" kern="1200" dirty="0" err="1" smtClean="0">
                <a:solidFill>
                  <a:schemeClr val="tx1"/>
                </a:solidFill>
                <a:latin typeface="Arial" charset="0"/>
                <a:ea typeface="+mn-ea"/>
                <a:cs typeface="+mn-cs"/>
              </a:rPr>
              <a:t>deployed,it</a:t>
            </a:r>
            <a:r>
              <a:rPr lang="en-US" sz="1200" kern="1200" dirty="0" smtClean="0">
                <a:solidFill>
                  <a:schemeClr val="tx1"/>
                </a:solidFill>
                <a:latin typeface="Arial" charset="0"/>
                <a:ea typeface="+mn-ea"/>
                <a:cs typeface="+mn-cs"/>
              </a:rPr>
              <a:t> has been running 24/7 with 100% uptime - giving Hawaii Medical Center the stability required for its critical communications.</a:t>
            </a:r>
            <a:endParaRPr lang="en-US" sz="1100" b="0" baseline="0" dirty="0" smtClean="0">
              <a:ea typeface="ヒラギノ角ゴ Pro W3"/>
              <a:cs typeface="Arial" pitchFamily="34" charset="0"/>
            </a:endParaRPr>
          </a:p>
        </p:txBody>
      </p:sp>
      <p:sp>
        <p:nvSpPr>
          <p:cNvPr id="19460" name="TextBox 2"/>
          <p:cNvSpPr txBox="1">
            <a:spLocks noChangeArrowheads="1"/>
          </p:cNvSpPr>
          <p:nvPr/>
        </p:nvSpPr>
        <p:spPr bwMode="auto">
          <a:xfrm>
            <a:off x="1257696" y="2826271"/>
            <a:ext cx="982426" cy="370070"/>
          </a:xfrm>
          <a:prstGeom prst="rect">
            <a:avLst/>
          </a:prstGeom>
          <a:noFill/>
          <a:ln w="9525">
            <a:noFill/>
            <a:miter lim="800000"/>
            <a:headEnd/>
            <a:tailEnd/>
          </a:ln>
        </p:spPr>
        <p:txBody>
          <a:bodyPr lIns="91438" tIns="45719" rIns="91438" bIns="45719">
            <a:sp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33438" y="701675"/>
            <a:ext cx="5192712" cy="3429000"/>
          </a:xfrm>
          <a:ln/>
        </p:spPr>
      </p:sp>
      <p:sp>
        <p:nvSpPr>
          <p:cNvPr id="19459" name="Rectangle 3"/>
          <p:cNvSpPr>
            <a:spLocks noGrp="1" noChangeArrowheads="1"/>
          </p:cNvSpPr>
          <p:nvPr>
            <p:ph type="body" idx="1"/>
          </p:nvPr>
        </p:nvSpPr>
        <p:spPr>
          <a:xfrm>
            <a:off x="1053617" y="4320603"/>
            <a:ext cx="4774497" cy="4344025"/>
          </a:xfrm>
          <a:noFill/>
          <a:ln/>
        </p:spPr>
        <p:txBody>
          <a:bodyPr/>
          <a:lstStyle/>
          <a:p>
            <a:pPr marL="233363" indent="-233363">
              <a:lnSpc>
                <a:spcPct val="95000"/>
              </a:lnSpc>
              <a:spcBef>
                <a:spcPts val="900"/>
              </a:spcBef>
              <a:buFont typeface="Webdings" pitchFamily="18" charset="2"/>
              <a:buNone/>
            </a:pPr>
            <a:r>
              <a:rPr lang="en-US" sz="1100" dirty="0" smtClean="0">
                <a:solidFill>
                  <a:schemeClr val="bg1"/>
                </a:solidFill>
              </a:rPr>
              <a:t>The next customer that I wanted to talk about is earth</a:t>
            </a:r>
            <a:r>
              <a:rPr lang="en-US" sz="1100" baseline="0" dirty="0" smtClean="0">
                <a:solidFill>
                  <a:schemeClr val="bg1"/>
                </a:solidFill>
              </a:rPr>
              <a:t> Rangers.  They are a non for profit organization in Canada that teaches kids about environmental issues.  They had a d</a:t>
            </a:r>
            <a:r>
              <a:rPr lang="en-US" sz="1100" dirty="0" smtClean="0">
                <a:solidFill>
                  <a:schemeClr val="bg1"/>
                </a:solidFill>
              </a:rPr>
              <a:t>esire to build Canada’s Greenest Data Center.  They also wanted to improve productivity of staff and reduce their carbon footprint by enabling the ability to work from home and from the road and of course being a not for profit</a:t>
            </a:r>
            <a:r>
              <a:rPr lang="en-US" sz="1100" baseline="0" dirty="0" smtClean="0">
                <a:solidFill>
                  <a:schemeClr val="bg1"/>
                </a:solidFill>
              </a:rPr>
              <a:t> organization they wanted to deliver an infrastructure that is cost effective to operate and maintain.  </a:t>
            </a:r>
          </a:p>
          <a:p>
            <a:pPr marL="233363" indent="-233363">
              <a:lnSpc>
                <a:spcPct val="95000"/>
              </a:lnSpc>
              <a:spcBef>
                <a:spcPts val="900"/>
              </a:spcBef>
              <a:buFont typeface="Webdings" pitchFamily="18" charset="2"/>
              <a:buNone/>
            </a:pPr>
            <a:endParaRPr lang="en-US" sz="1100" baseline="0" dirty="0" smtClean="0">
              <a:solidFill>
                <a:schemeClr val="bg1"/>
              </a:solidFill>
            </a:endParaRPr>
          </a:p>
          <a:p>
            <a:pPr marL="233363" indent="-233363">
              <a:lnSpc>
                <a:spcPct val="95000"/>
              </a:lnSpc>
              <a:spcBef>
                <a:spcPts val="900"/>
              </a:spcBef>
              <a:buFont typeface="Webdings" pitchFamily="18" charset="2"/>
              <a:buNone/>
            </a:pPr>
            <a:r>
              <a:rPr lang="en-US" sz="1100" baseline="0" dirty="0" smtClean="0">
                <a:solidFill>
                  <a:schemeClr val="bg1"/>
                </a:solidFill>
              </a:rPr>
              <a:t>They deployed the Avaya Ethernet Routing Switches 4000 Series, the Avaya </a:t>
            </a:r>
            <a:r>
              <a:rPr lang="en-US" sz="1100" dirty="0" smtClean="0">
                <a:ea typeface="ヒラギノ角ゴ Pro W3"/>
                <a:cs typeface="ヒラギノ角ゴ Pro W3"/>
              </a:rPr>
              <a:t>Virtual Private Network Gateway,</a:t>
            </a:r>
            <a:r>
              <a:rPr lang="en-US" sz="1100" baseline="0" dirty="0" smtClean="0">
                <a:ea typeface="ヒラギノ角ゴ Pro W3"/>
                <a:cs typeface="ヒラギノ角ゴ Pro W3"/>
              </a:rPr>
              <a:t> Avaya VoIP and were looking at the Avaya </a:t>
            </a:r>
            <a:r>
              <a:rPr lang="en-US" sz="1100" baseline="0" dirty="0" err="1" smtClean="0">
                <a:ea typeface="ヒラギノ角ゴ Pro W3"/>
                <a:cs typeface="ヒラギノ角ゴ Pro W3"/>
              </a:rPr>
              <a:t>Web.alive</a:t>
            </a:r>
            <a:r>
              <a:rPr lang="en-US" sz="1100" baseline="0" dirty="0" smtClean="0">
                <a:ea typeface="ヒラギノ角ゴ Pro W3"/>
                <a:cs typeface="ヒラギノ角ゴ Pro W3"/>
              </a:rPr>
              <a:t> solution for interacting with kids and teens on their website.    </a:t>
            </a:r>
          </a:p>
          <a:p>
            <a:pPr marL="233363" indent="-233363">
              <a:lnSpc>
                <a:spcPct val="95000"/>
              </a:lnSpc>
              <a:spcBef>
                <a:spcPts val="900"/>
              </a:spcBef>
              <a:buFont typeface="Webdings" pitchFamily="18" charset="2"/>
              <a:buNone/>
            </a:pPr>
            <a:endParaRPr lang="en-US" sz="1100" baseline="0" dirty="0" smtClean="0">
              <a:solidFill>
                <a:schemeClr val="bg1"/>
              </a:solidFill>
            </a:endParaRPr>
          </a:p>
          <a:p>
            <a:pPr marL="233363" indent="-233363">
              <a:lnSpc>
                <a:spcPct val="95000"/>
              </a:lnSpc>
              <a:spcBef>
                <a:spcPts val="900"/>
              </a:spcBef>
              <a:buFont typeface="Webdings" pitchFamily="18" charset="2"/>
              <a:buNone/>
            </a:pPr>
            <a:r>
              <a:rPr lang="en-US" sz="1100" baseline="0" dirty="0" smtClean="0">
                <a:solidFill>
                  <a:schemeClr val="bg1"/>
                </a:solidFill>
              </a:rPr>
              <a:t>In terms of business value…</a:t>
            </a:r>
          </a:p>
          <a:p>
            <a:pPr>
              <a:lnSpc>
                <a:spcPct val="100000"/>
              </a:lnSpc>
              <a:spcBef>
                <a:spcPts val="300"/>
              </a:spcBef>
              <a:buFont typeface="Arial" pitchFamily="34" charset="0"/>
              <a:buChar char="•"/>
            </a:pPr>
            <a:r>
              <a:rPr lang="en-US" sz="1100" dirty="0" err="1" smtClean="0">
                <a:solidFill>
                  <a:schemeClr val="tx1"/>
                </a:solidFill>
              </a:rPr>
              <a:t>Teleworking</a:t>
            </a:r>
            <a:r>
              <a:rPr lang="en-US" sz="1100" dirty="0" smtClean="0">
                <a:solidFill>
                  <a:schemeClr val="tx1"/>
                </a:solidFill>
              </a:rPr>
              <a:t> shrinks commuters’ carbon footprint by 30%</a:t>
            </a:r>
          </a:p>
          <a:p>
            <a:pPr>
              <a:lnSpc>
                <a:spcPct val="100000"/>
              </a:lnSpc>
              <a:spcBef>
                <a:spcPts val="300"/>
              </a:spcBef>
            </a:pPr>
            <a:r>
              <a:rPr lang="en-US" sz="1100" dirty="0" smtClean="0">
                <a:solidFill>
                  <a:schemeClr val="tx1"/>
                </a:solidFill>
              </a:rPr>
              <a:t>• Energy efficient Switches save $3,500 per year</a:t>
            </a:r>
          </a:p>
          <a:p>
            <a:pPr>
              <a:lnSpc>
                <a:spcPct val="100000"/>
              </a:lnSpc>
              <a:spcBef>
                <a:spcPts val="300"/>
              </a:spcBef>
            </a:pPr>
            <a:r>
              <a:rPr lang="en-US" sz="1100" dirty="0" smtClean="0">
                <a:solidFill>
                  <a:schemeClr val="tx1"/>
                </a:solidFill>
              </a:rPr>
              <a:t>• IP infrastructure reduced wiring costs by $44,400</a:t>
            </a:r>
          </a:p>
          <a:p>
            <a:pPr>
              <a:lnSpc>
                <a:spcPct val="100000"/>
              </a:lnSpc>
              <a:spcBef>
                <a:spcPts val="300"/>
              </a:spcBef>
            </a:pPr>
            <a:r>
              <a:rPr lang="en-US" sz="1100" dirty="0" smtClean="0">
                <a:solidFill>
                  <a:schemeClr val="tx1"/>
                </a:solidFill>
              </a:rPr>
              <a:t>• IP telephony cuts tolls by $2,400 per year</a:t>
            </a:r>
          </a:p>
          <a:p>
            <a:pPr>
              <a:lnSpc>
                <a:spcPct val="100000"/>
              </a:lnSpc>
              <a:spcBef>
                <a:spcPts val="300"/>
              </a:spcBef>
            </a:pPr>
            <a:r>
              <a:rPr lang="en-US" sz="1100" dirty="0" smtClean="0">
                <a:solidFill>
                  <a:schemeClr val="tx1"/>
                </a:solidFill>
              </a:rPr>
              <a:t>• Seamless collaboration keeps employees connected and innovative</a:t>
            </a:r>
          </a:p>
          <a:p>
            <a:pPr>
              <a:lnSpc>
                <a:spcPct val="100000"/>
              </a:lnSpc>
              <a:spcBef>
                <a:spcPts val="300"/>
              </a:spcBef>
            </a:pPr>
            <a:r>
              <a:rPr lang="en-US" sz="1100" dirty="0" smtClean="0">
                <a:solidFill>
                  <a:schemeClr val="tx1"/>
                </a:solidFill>
              </a:rPr>
              <a:t>• Stable network supports critical operations</a:t>
            </a:r>
          </a:p>
          <a:p>
            <a:pPr>
              <a:lnSpc>
                <a:spcPct val="100000"/>
              </a:lnSpc>
              <a:spcBef>
                <a:spcPts val="300"/>
              </a:spcBef>
            </a:pPr>
            <a:r>
              <a:rPr lang="en-US" sz="1100" dirty="0" smtClean="0">
                <a:solidFill>
                  <a:schemeClr val="tx1"/>
                </a:solidFill>
              </a:rPr>
              <a:t>• Finally the implementation of earth rangers Green data center won international recognition</a:t>
            </a:r>
          </a:p>
          <a:p>
            <a:pPr marL="233363" indent="-233363">
              <a:lnSpc>
                <a:spcPct val="95000"/>
              </a:lnSpc>
              <a:spcBef>
                <a:spcPts val="900"/>
              </a:spcBef>
              <a:buFont typeface="Webdings" pitchFamily="18" charset="2"/>
              <a:buNone/>
            </a:pPr>
            <a:endParaRPr lang="en-US" sz="1100" dirty="0" smtClean="0">
              <a:solidFill>
                <a:schemeClr val="bg1"/>
              </a:solidFill>
            </a:endParaRPr>
          </a:p>
        </p:txBody>
      </p:sp>
      <p:sp>
        <p:nvSpPr>
          <p:cNvPr id="19460" name="TextBox 2"/>
          <p:cNvSpPr txBox="1">
            <a:spLocks noChangeArrowheads="1"/>
          </p:cNvSpPr>
          <p:nvPr/>
        </p:nvSpPr>
        <p:spPr bwMode="auto">
          <a:xfrm>
            <a:off x="1257696" y="2826271"/>
            <a:ext cx="982426" cy="370070"/>
          </a:xfrm>
          <a:prstGeom prst="rect">
            <a:avLst/>
          </a:prstGeom>
          <a:noFill/>
          <a:ln w="9525">
            <a:noFill/>
            <a:miter lim="800000"/>
            <a:headEnd/>
            <a:tailEnd/>
          </a:ln>
        </p:spPr>
        <p:txBody>
          <a:bodyPr lIns="91438" tIns="45719" rIns="91438" bIns="45719">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1392238" y="609600"/>
            <a:ext cx="4073525" cy="3055938"/>
          </a:xfrm>
          <a:ln/>
        </p:spPr>
      </p:sp>
      <p:sp>
        <p:nvSpPr>
          <p:cNvPr id="316419" name="Rectangle 3"/>
          <p:cNvSpPr>
            <a:spLocks noGrp="1" noChangeArrowheads="1"/>
          </p:cNvSpPr>
          <p:nvPr>
            <p:ph type="body" idx="1"/>
          </p:nvPr>
        </p:nvSpPr>
        <p:spPr>
          <a:noFill/>
          <a:ln/>
        </p:spPr>
        <p:txBody>
          <a:bodyPr/>
          <a:lstStyle/>
          <a:p>
            <a:pPr>
              <a:lnSpc>
                <a:spcPct val="70000"/>
              </a:lnSpc>
              <a:buFont typeface="Webdings" pitchFamily="18" charset="2"/>
              <a:buNone/>
            </a:pPr>
            <a:r>
              <a:rPr lang="en-GB" dirty="0" smtClean="0"/>
              <a:t>Narrowing in on</a:t>
            </a:r>
            <a:r>
              <a:rPr lang="en-GB" baseline="0" dirty="0" smtClean="0"/>
              <a:t> our Ethernet Switching portfolio, w</a:t>
            </a:r>
            <a:r>
              <a:rPr lang="en-GB" dirty="0" smtClean="0">
                <a:latin typeface="Arial" charset="0"/>
              </a:rPr>
              <a:t>e have a number of products,</a:t>
            </a:r>
            <a:r>
              <a:rPr lang="en-GB" baseline="0" dirty="0" smtClean="0">
                <a:latin typeface="Arial" charset="0"/>
              </a:rPr>
              <a:t> </a:t>
            </a:r>
            <a:r>
              <a:rPr lang="en-GB" dirty="0" smtClean="0">
                <a:latin typeface="Arial" charset="0"/>
              </a:rPr>
              <a:t> providing complete coverage, ranging from entry-level Branch Office, to high-performance Wiring closet through to Campus Core and Data </a:t>
            </a:r>
            <a:r>
              <a:rPr lang="en-GB" dirty="0" err="1" smtClean="0">
                <a:latin typeface="Arial" charset="0"/>
              </a:rPr>
              <a:t>Center</a:t>
            </a:r>
            <a:r>
              <a:rPr lang="en-GB" dirty="0" smtClean="0">
                <a:latin typeface="Arial" charset="0"/>
              </a:rPr>
              <a:t> Core and Top of Rack applications.  This product line is the most important</a:t>
            </a:r>
            <a:r>
              <a:rPr lang="en-GB" baseline="0" dirty="0" smtClean="0">
                <a:latin typeface="Arial" charset="0"/>
              </a:rPr>
              <a:t> product line within the networking business unit and is responsible for approximately 80% of our total revenue.  </a:t>
            </a:r>
            <a:endParaRPr lang="en-GB" dirty="0" smtClean="0">
              <a:latin typeface="Arial" charset="0"/>
            </a:endParaRPr>
          </a:p>
          <a:p>
            <a:pPr>
              <a:lnSpc>
                <a:spcPct val="70000"/>
              </a:lnSpc>
              <a:buFont typeface="Webdings" pitchFamily="18" charset="2"/>
              <a:buNone/>
            </a:pPr>
            <a:endParaRPr lang="en-GB" dirty="0" smtClean="0">
              <a:latin typeface="Arial" charset="0"/>
            </a:endParaRPr>
          </a:p>
          <a:p>
            <a:pPr>
              <a:lnSpc>
                <a:spcPct val="70000"/>
              </a:lnSpc>
              <a:buFont typeface="Webdings" pitchFamily="18" charset="2"/>
              <a:buNone/>
            </a:pPr>
            <a:r>
              <a:rPr lang="en-GB" dirty="0" smtClean="0">
                <a:latin typeface="Arial" charset="0"/>
              </a:rPr>
              <a:t>With</a:t>
            </a:r>
            <a:r>
              <a:rPr lang="en-GB" baseline="0" dirty="0" smtClean="0">
                <a:latin typeface="Arial" charset="0"/>
              </a:rPr>
              <a:t> regards to why the product has had success, one of the key reasons is that we were pioneers of a solution called </a:t>
            </a:r>
            <a:r>
              <a:rPr lang="en-GB" dirty="0" smtClean="0">
                <a:latin typeface="Arial" charset="0"/>
              </a:rPr>
              <a:t>“Switch Clustering”  - this technology </a:t>
            </a:r>
            <a:r>
              <a:rPr lang="en-GB" baseline="0" dirty="0" smtClean="0">
                <a:latin typeface="Arial" charset="0"/>
              </a:rPr>
              <a:t>virtualizes the network core &amp; offers </a:t>
            </a:r>
            <a:r>
              <a:rPr lang="en-GB" dirty="0" smtClean="0">
                <a:latin typeface="Arial" charset="0"/>
              </a:rPr>
              <a:t>sub-second recovery from failures with</a:t>
            </a:r>
            <a:r>
              <a:rPr lang="en-GB" baseline="0" dirty="0" smtClean="0">
                <a:latin typeface="Arial" charset="0"/>
              </a:rPr>
              <a:t> the ability to utilize all available links</a:t>
            </a:r>
            <a:r>
              <a:rPr lang="en-GB" dirty="0" smtClean="0">
                <a:latin typeface="Arial" charset="0"/>
              </a:rPr>
              <a:t>.  The other</a:t>
            </a:r>
            <a:r>
              <a:rPr lang="en-GB" baseline="0" dirty="0" smtClean="0">
                <a:latin typeface="Arial" charset="0"/>
              </a:rPr>
              <a:t> thing that had made us successful is our stacking technology. We were the first to come to market with stacking back in 1998 and have been perfecting our technology ever since. </a:t>
            </a:r>
            <a:endParaRPr lang="en-GB" dirty="0" smtClean="0">
              <a:latin typeface="Arial" charset="0"/>
            </a:endParaRPr>
          </a:p>
          <a:p>
            <a:pPr>
              <a:lnSpc>
                <a:spcPct val="70000"/>
              </a:lnSpc>
              <a:buFont typeface="Webdings" pitchFamily="18" charset="2"/>
              <a:buNone/>
            </a:pPr>
            <a:endParaRPr lang="en-GB" dirty="0" smtClean="0">
              <a:latin typeface="Arial" charset="0"/>
            </a:endParaRPr>
          </a:p>
          <a:p>
            <a:pPr>
              <a:lnSpc>
                <a:spcPct val="70000"/>
              </a:lnSpc>
              <a:buFont typeface="Webdings" pitchFamily="18" charset="2"/>
              <a:buNone/>
            </a:pPr>
            <a:r>
              <a:rPr lang="en-GB" dirty="0" smtClean="0">
                <a:latin typeface="Arial" charset="0"/>
              </a:rPr>
              <a:t>With regards</a:t>
            </a:r>
            <a:r>
              <a:rPr lang="en-GB" baseline="0" dirty="0" smtClean="0">
                <a:latin typeface="Arial" charset="0"/>
              </a:rPr>
              <a:t> to our Campus Edge stackable portfolio we have currently have 3 product families for the Campus Edge -  the ERS 5000 series for large edge deployments.  It also plays a role in small cores, or data </a:t>
            </a:r>
            <a:r>
              <a:rPr lang="en-GB" baseline="0" dirty="0" err="1" smtClean="0">
                <a:latin typeface="Arial" charset="0"/>
              </a:rPr>
              <a:t>center</a:t>
            </a:r>
            <a:r>
              <a:rPr lang="en-GB" baseline="0" dirty="0" smtClean="0">
                <a:latin typeface="Arial" charset="0"/>
              </a:rPr>
              <a:t> top of rack deployments.  The ERS 4000 which is the focus of our session today and the ERS 2500  which is targeted to branch offices and other small deployments.  All of these products are fixed format 10/100 or 10/100/1000 switches </a:t>
            </a:r>
            <a:r>
              <a:rPr lang="en-US" baseline="0" dirty="0" smtClean="0"/>
              <a:t>Ethernet Routing switches </a:t>
            </a:r>
            <a:r>
              <a:rPr lang="en-US" sz="1200" kern="1200" baseline="0" dirty="0" smtClean="0">
                <a:solidFill>
                  <a:srgbClr val="000000"/>
                </a:solidFill>
                <a:latin typeface="Arial" pitchFamily="34" charset="0"/>
                <a:ea typeface="+mn-ea"/>
                <a:cs typeface="+mn-cs"/>
              </a:rPr>
              <a:t>that deliver high-performance secure and resilient Ethernet switching connectivity for the network edge or wiring closet</a:t>
            </a:r>
            <a:endParaRPr lang="en-GB" baseline="0" dirty="0" smtClean="0">
              <a:latin typeface="Arial" charset="0"/>
            </a:endParaRPr>
          </a:p>
          <a:p>
            <a:pPr>
              <a:lnSpc>
                <a:spcPct val="70000"/>
              </a:lnSpc>
              <a:buFont typeface="Webdings" pitchFamily="18" charset="2"/>
              <a:buNone/>
            </a:pPr>
            <a:endParaRPr lang="en-GB" baseline="0" dirty="0" smtClean="0"/>
          </a:p>
          <a:p>
            <a:pPr>
              <a:lnSpc>
                <a:spcPct val="70000"/>
              </a:lnSpc>
              <a:buFont typeface="Webdings" pitchFamily="18" charset="2"/>
              <a:buNone/>
            </a:pPr>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1143000" y="701675"/>
            <a:ext cx="4572000" cy="3429000"/>
          </a:xfrm>
          <a:ln/>
        </p:spPr>
      </p:sp>
      <p:sp>
        <p:nvSpPr>
          <p:cNvPr id="344067" name="Rectangle 3"/>
          <p:cNvSpPr>
            <a:spLocks noGrp="1" noChangeArrowheads="1"/>
          </p:cNvSpPr>
          <p:nvPr>
            <p:ph type="body" idx="1"/>
          </p:nvPr>
        </p:nvSpPr>
        <p:spPr>
          <a:xfrm>
            <a:off x="517525" y="4321175"/>
            <a:ext cx="6073775" cy="4343400"/>
          </a:xfrm>
          <a:noFill/>
          <a:ln/>
        </p:spPr>
        <p:txBody>
          <a:bodyPr/>
          <a:lstStyle/>
          <a:p>
            <a:pPr marL="168275" indent="-168275">
              <a:lnSpc>
                <a:spcPct val="100000"/>
              </a:lnSpc>
              <a:spcBef>
                <a:spcPts val="600"/>
              </a:spcBef>
              <a:buFont typeface="Webdings" pitchFamily="18" charset="2"/>
              <a:buNone/>
              <a:defRPr/>
            </a:pPr>
            <a:r>
              <a:rPr lang="en-US" sz="1000" dirty="0" smtClean="0">
                <a:solidFill>
                  <a:srgbClr val="F8F8F8"/>
                </a:solidFill>
              </a:rPr>
              <a:t>The next customer I wanted to talk about is University of Connecticut's School of Business.  This customer needed</a:t>
            </a:r>
            <a:r>
              <a:rPr lang="en-US" sz="1000" baseline="0" dirty="0" smtClean="0">
                <a:solidFill>
                  <a:srgbClr val="F8F8F8"/>
                </a:solidFill>
              </a:rPr>
              <a:t> a </a:t>
            </a:r>
            <a:r>
              <a:rPr lang="en-US" sz="1000" dirty="0" smtClean="0">
                <a:solidFill>
                  <a:srgbClr val="F8F8F8"/>
                </a:solidFill>
              </a:rPr>
              <a:t>major infrastructure upgrade to support multiple on-site business and research applications and online education programs.</a:t>
            </a:r>
            <a:r>
              <a:rPr lang="en-US" sz="1000" baseline="0" dirty="0" smtClean="0">
                <a:solidFill>
                  <a:srgbClr val="F8F8F8"/>
                </a:solidFill>
              </a:rPr>
              <a:t>  Specifically they required a data infrastructure that would support all the applications that the students would </a:t>
            </a:r>
            <a:r>
              <a:rPr lang="en-US" sz="1000" dirty="0" smtClean="0">
                <a:solidFill>
                  <a:srgbClr val="F8F8F8"/>
                </a:solidFill>
              </a:rPr>
              <a:t>use in business.  They needed greater speed and throughput for </a:t>
            </a:r>
            <a:r>
              <a:rPr lang="en-US" sz="1000" spc="-30" dirty="0" smtClean="0">
                <a:solidFill>
                  <a:srgbClr val="F8F8F8"/>
                </a:solidFill>
              </a:rPr>
              <a:t>consolidation and expanded integration with the school’s </a:t>
            </a:r>
            <a:r>
              <a:rPr lang="en-US" sz="1000" dirty="0" smtClean="0">
                <a:solidFill>
                  <a:srgbClr val="F8F8F8"/>
                </a:solidFill>
              </a:rPr>
              <a:t>portfolio of Microsoft</a:t>
            </a:r>
            <a:r>
              <a:rPr lang="en-US" sz="1000" baseline="30000" dirty="0" smtClean="0">
                <a:solidFill>
                  <a:srgbClr val="F8F8F8"/>
                </a:solidFill>
              </a:rPr>
              <a:t>®</a:t>
            </a:r>
            <a:r>
              <a:rPr lang="en-US" sz="1000" dirty="0" smtClean="0">
                <a:solidFill>
                  <a:srgbClr val="F8F8F8"/>
                </a:solidFill>
              </a:rPr>
              <a:t> products</a:t>
            </a:r>
          </a:p>
          <a:p>
            <a:pPr marL="0" indent="0">
              <a:spcBef>
                <a:spcPts val="300"/>
              </a:spcBef>
              <a:buClr>
                <a:schemeClr val="accent1"/>
              </a:buClr>
              <a:buFont typeface="Webdings" pitchFamily="18" charset="2"/>
              <a:buNone/>
            </a:pPr>
            <a:endParaRPr lang="en-US" sz="1000" dirty="0" smtClean="0">
              <a:solidFill>
                <a:schemeClr val="tx1"/>
              </a:solidFill>
              <a:latin typeface="Arial" charset="0"/>
            </a:endParaRPr>
          </a:p>
          <a:p>
            <a:pPr marL="225425" indent="-225425">
              <a:spcBef>
                <a:spcPts val="600"/>
              </a:spcBef>
            </a:pPr>
            <a:r>
              <a:rPr lang="en-US" sz="1000" dirty="0" smtClean="0"/>
              <a:t>In terms of what they deployed,</a:t>
            </a:r>
            <a:r>
              <a:rPr lang="en-US" sz="1000" baseline="0" dirty="0" smtClean="0"/>
              <a:t> t</a:t>
            </a:r>
            <a:r>
              <a:rPr lang="en-US" sz="1000" dirty="0" smtClean="0"/>
              <a:t>hey deployed the Avaya Ethernet Routing Switch 8800, the Avaya Ethernet Routing Switch 5600</a:t>
            </a:r>
            <a:r>
              <a:rPr lang="en-US" sz="1000" baseline="0" dirty="0" smtClean="0"/>
              <a:t> with</a:t>
            </a:r>
            <a:r>
              <a:rPr lang="en-US" sz="1000" dirty="0" smtClean="0"/>
              <a:t> Dual 10 Gigabit Distributed Multilink Trunks</a:t>
            </a:r>
            <a:r>
              <a:rPr lang="en-US" sz="1000" baseline="0" dirty="0" smtClean="0"/>
              <a:t> from the edge to the core,</a:t>
            </a:r>
            <a:r>
              <a:rPr lang="en-US" sz="1000" dirty="0" smtClean="0"/>
              <a:t> the Avaya Communication Server 1000E</a:t>
            </a:r>
            <a:r>
              <a:rPr lang="en-US" sz="1000" baseline="0" dirty="0" smtClean="0"/>
              <a:t> and </a:t>
            </a:r>
            <a:r>
              <a:rPr lang="en-US" sz="1000" dirty="0" smtClean="0"/>
              <a:t>Avaya’s Meeting Exchange.</a:t>
            </a:r>
          </a:p>
          <a:p>
            <a:pPr marL="225425" indent="-225425">
              <a:spcBef>
                <a:spcPts val="600"/>
              </a:spcBef>
            </a:pPr>
            <a:endParaRPr lang="en-US" sz="1000" dirty="0" smtClean="0"/>
          </a:p>
          <a:p>
            <a:pPr marL="233363" marR="0" indent="-233363" algn="l" defTabSz="914400" rtl="0" eaLnBrk="0" fontAlgn="base" latinLnBrk="0" hangingPunct="0">
              <a:lnSpc>
                <a:spcPct val="100000"/>
              </a:lnSpc>
              <a:spcBef>
                <a:spcPts val="600"/>
              </a:spcBef>
              <a:spcAft>
                <a:spcPct val="0"/>
              </a:spcAft>
              <a:buClr>
                <a:schemeClr val="tx1"/>
              </a:buClr>
              <a:buSzPct val="90000"/>
              <a:buFont typeface="Webdings" pitchFamily="18" charset="2"/>
              <a:buNone/>
              <a:tabLst/>
              <a:defRPr/>
            </a:pPr>
            <a:r>
              <a:rPr lang="en-US" sz="1000" dirty="0" smtClean="0"/>
              <a:t>In terms</a:t>
            </a:r>
            <a:r>
              <a:rPr lang="en-US" sz="1000" baseline="0" dirty="0" smtClean="0"/>
              <a:t> of the business value the n</a:t>
            </a:r>
            <a:r>
              <a:rPr lang="en-US" sz="1000" dirty="0" smtClean="0"/>
              <a:t>ew Avaya data network solution has delivered high performance and throughput with low latency, ultra high-speed connections, and full virtualization capabilities.  The solution supports a wide range of applications for 3,000 live data ports supporting 4,000 students on two campuses with a full mock financial trading floor and an Avaya Communication Server 1000 IP Telephony system. </a:t>
            </a:r>
          </a:p>
          <a:p>
            <a:pPr marL="233363" marR="0" indent="-233363" algn="l" defTabSz="914400" rtl="0" eaLnBrk="0" fontAlgn="base" latinLnBrk="0" hangingPunct="0">
              <a:lnSpc>
                <a:spcPct val="100000"/>
              </a:lnSpc>
              <a:spcBef>
                <a:spcPts val="600"/>
              </a:spcBef>
              <a:spcAft>
                <a:spcPct val="0"/>
              </a:spcAft>
              <a:buClr>
                <a:schemeClr val="tx1"/>
              </a:buClr>
              <a:buSzPct val="90000"/>
              <a:buFont typeface="Webdings" pitchFamily="18" charset="2"/>
              <a:buNone/>
              <a:tabLst/>
              <a:defRPr/>
            </a:pPr>
            <a:endParaRPr lang="en-US" sz="1000" dirty="0" smtClean="0"/>
          </a:p>
          <a:p>
            <a:pPr marL="233363" marR="0" indent="-233363" algn="l" defTabSz="914400" rtl="0" eaLnBrk="0" fontAlgn="base" latinLnBrk="0" hangingPunct="0">
              <a:lnSpc>
                <a:spcPct val="100000"/>
              </a:lnSpc>
              <a:spcBef>
                <a:spcPts val="600"/>
              </a:spcBef>
              <a:spcAft>
                <a:spcPct val="0"/>
              </a:spcAft>
              <a:buClr>
                <a:schemeClr val="tx1"/>
              </a:buClr>
              <a:buSzPct val="90000"/>
              <a:buFont typeface="Webdings" pitchFamily="18" charset="2"/>
              <a:buNone/>
              <a:tabLst/>
              <a:defRPr/>
            </a:pPr>
            <a:r>
              <a:rPr lang="en-US" sz="1000" dirty="0" smtClean="0"/>
              <a:t>And in terms of quantitative</a:t>
            </a:r>
            <a:r>
              <a:rPr lang="en-US" sz="1000" baseline="0" dirty="0" smtClean="0"/>
              <a:t> results, u</a:t>
            </a:r>
            <a:r>
              <a:rPr lang="en-US" sz="1000" dirty="0" smtClean="0"/>
              <a:t>pgrades and maintenance have been reduced by 25%; estimated savings of 20% on hardware and 5% on electricity resulted in important cost savings on equipment and troubleshooting time.</a:t>
            </a:r>
          </a:p>
          <a:p>
            <a:pPr marL="0" indent="0">
              <a:spcBef>
                <a:spcPts val="300"/>
              </a:spcBef>
              <a:buClr>
                <a:schemeClr val="accent1"/>
              </a:buClr>
              <a:buFont typeface="Webdings" pitchFamily="18" charset="2"/>
              <a:buNone/>
            </a:pPr>
            <a:endParaRPr lang="en-US" sz="1000" dirty="0" smtClean="0">
              <a:solidFill>
                <a:schemeClr val="tx1"/>
              </a:solidFill>
              <a:latin typeface="Arial" charset="0"/>
            </a:endParaRPr>
          </a:p>
        </p:txBody>
      </p:sp>
      <p:sp>
        <p:nvSpPr>
          <p:cNvPr id="344068" name="TextBox 2"/>
          <p:cNvSpPr txBox="1">
            <a:spLocks noChangeArrowheads="1"/>
          </p:cNvSpPr>
          <p:nvPr/>
        </p:nvSpPr>
        <p:spPr bwMode="auto">
          <a:xfrm>
            <a:off x="1257300" y="2827338"/>
            <a:ext cx="982663" cy="368300"/>
          </a:xfrm>
          <a:prstGeom prst="rect">
            <a:avLst/>
          </a:prstGeom>
          <a:noFill/>
          <a:ln w="9525">
            <a:noFill/>
            <a:miter lim="800000"/>
            <a:headEnd/>
            <a:tailEnd/>
          </a:ln>
        </p:spPr>
        <p:txBody>
          <a:bodyPr>
            <a:spAutoFit/>
          </a:bodyPr>
          <a:lstStyle/>
          <a:p>
            <a:pPr>
              <a:lnSpc>
                <a:spcPct val="100000"/>
              </a:lnSpc>
            </a:pPr>
            <a:endParaRPr lang="en-US" smtClean="0">
              <a:solidFill>
                <a:srgbClr val="1F497D"/>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txBox="1">
            <a:spLocks noGrp="1" noChangeArrowheads="1"/>
          </p:cNvSpPr>
          <p:nvPr/>
        </p:nvSpPr>
        <p:spPr bwMode="auto">
          <a:xfrm>
            <a:off x="0" y="8685213"/>
            <a:ext cx="3886200" cy="457200"/>
          </a:xfrm>
          <a:prstGeom prst="rect">
            <a:avLst/>
          </a:prstGeom>
          <a:noFill/>
          <a:ln w="9525">
            <a:noFill/>
            <a:miter lim="800000"/>
            <a:headEnd/>
            <a:tailEnd/>
          </a:ln>
        </p:spPr>
        <p:txBody>
          <a:bodyPr anchor="b"/>
          <a:lstStyle/>
          <a:p>
            <a:r>
              <a:rPr lang="en-GB" sz="800">
                <a:solidFill>
                  <a:srgbClr val="000000"/>
                </a:solidFill>
              </a:rPr>
              <a:t>2010 Avaya Inc. All rights reserved.</a:t>
            </a:r>
          </a:p>
        </p:txBody>
      </p:sp>
      <p:sp>
        <p:nvSpPr>
          <p:cNvPr id="18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2F536C7-620B-4866-8518-32BF263D4C41}" type="slidenum">
              <a:rPr lang="en-GB" sz="800" b="1">
                <a:solidFill>
                  <a:srgbClr val="000000"/>
                </a:solidFill>
              </a:rPr>
              <a:pPr algn="r"/>
              <a:t>37</a:t>
            </a:fld>
            <a:endParaRPr lang="en-GB" sz="800" b="1">
              <a:solidFill>
                <a:srgbClr val="000000"/>
              </a:solidFill>
            </a:endParaRPr>
          </a:p>
        </p:txBody>
      </p:sp>
      <p:sp>
        <p:nvSpPr>
          <p:cNvPr id="18435" name="Rectangle 2"/>
          <p:cNvSpPr>
            <a:spLocks noGrp="1" noRot="1" noChangeAspect="1" noChangeArrowheads="1" noTextEdit="1"/>
          </p:cNvSpPr>
          <p:nvPr>
            <p:ph type="sldImg"/>
          </p:nvPr>
        </p:nvSpPr>
        <p:spPr>
          <a:xfrm>
            <a:off x="692150" y="685800"/>
            <a:ext cx="3459163" cy="2593975"/>
          </a:xfrm>
          <a:ln/>
        </p:spPr>
      </p:sp>
      <p:sp>
        <p:nvSpPr>
          <p:cNvPr id="18436" name="Rectangle 3"/>
          <p:cNvSpPr>
            <a:spLocks noGrp="1" noChangeArrowheads="1"/>
          </p:cNvSpPr>
          <p:nvPr>
            <p:ph type="body" idx="1"/>
          </p:nvPr>
        </p:nvSpPr>
        <p:spPr>
          <a:xfrm>
            <a:off x="692150" y="3563938"/>
            <a:ext cx="5616575" cy="4968875"/>
          </a:xfrm>
          <a:noFill/>
          <a:ln/>
        </p:spPr>
        <p:txBody>
          <a:bodyPr/>
          <a:lstStyle/>
          <a:p>
            <a:endParaRPr lang="en-GB"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457200" y="685800"/>
            <a:ext cx="3927475" cy="2593975"/>
          </a:xfrm>
          <a:ln/>
        </p:spPr>
      </p:sp>
      <p:sp>
        <p:nvSpPr>
          <p:cNvPr id="238595" name="Rectangle 3"/>
          <p:cNvSpPr>
            <a:spLocks noGrp="1" noChangeArrowheads="1"/>
          </p:cNvSpPr>
          <p:nvPr>
            <p:ph type="body" idx="1"/>
          </p:nvPr>
        </p:nvSpPr>
        <p:spPr>
          <a:noFill/>
          <a:ln/>
        </p:spPr>
        <p:txBody>
          <a:bodyPr/>
          <a:lstStyle/>
          <a:p>
            <a:pPr>
              <a:buFont typeface="Webdings" pitchFamily="18" charset="2"/>
              <a:buNone/>
            </a:pPr>
            <a:r>
              <a:rPr lang="en-GB" dirty="0" smtClean="0">
                <a:latin typeface="Arial" pitchFamily="34" charset="0"/>
              </a:rPr>
              <a:t>Finally before we conclude this part of the section I wanted to talk about what’s next for the </a:t>
            </a:r>
            <a:r>
              <a:rPr lang="en-GB" dirty="0" err="1" smtClean="0">
                <a:latin typeface="Arial" pitchFamily="34" charset="0"/>
              </a:rPr>
              <a:t>stackables</a:t>
            </a:r>
            <a:r>
              <a:rPr lang="en-GB" dirty="0" smtClean="0">
                <a:latin typeface="Arial" pitchFamily="34" charset="0"/>
              </a:rPr>
              <a:t> portfolio because we do have a very exciting</a:t>
            </a:r>
            <a:r>
              <a:rPr lang="en-GB" baseline="0" dirty="0" smtClean="0">
                <a:latin typeface="Arial" pitchFamily="34" charset="0"/>
              </a:rPr>
              <a:t> future.  You may have heard of the Avaya split plane architecture where we are separating the control plane from the data plane for wireless traffic and integrating the data path traffic directly into our Ethernet Switches.  You’ll see this capability introduced first on our 8800 product and then extended to the edge on the new 4800 products and new 5800 series products.  We also talked at the beginning of the deck about the extension of the VENA Virtual Services Fabric into the wiring closet.  This is another major development that will be part of the new ERS 4800 products and potentially the new ERS 5800 products as they are brought to market.  </a:t>
            </a:r>
          </a:p>
          <a:p>
            <a:pPr>
              <a:buFont typeface="Webdings" pitchFamily="18" charset="2"/>
              <a:buNone/>
            </a:pPr>
            <a:endParaRPr lang="en-GB" baseline="0" dirty="0" smtClean="0">
              <a:latin typeface="Arial" pitchFamily="34" charset="0"/>
            </a:endParaRPr>
          </a:p>
          <a:p>
            <a:pPr>
              <a:buFont typeface="Webdings" pitchFamily="18" charset="2"/>
              <a:buNone/>
            </a:pPr>
            <a:r>
              <a:rPr lang="en-GB" baseline="0" dirty="0" smtClean="0">
                <a:latin typeface="Arial" pitchFamily="34" charset="0"/>
              </a:rPr>
              <a:t>The ERS 3500 will be out in the new year with critical features such as higher stack bandwidth, POE+ and </a:t>
            </a:r>
            <a:r>
              <a:rPr lang="en-GB" baseline="0" dirty="0" err="1" smtClean="0">
                <a:latin typeface="Arial" pitchFamily="34" charset="0"/>
              </a:rPr>
              <a:t>fanless</a:t>
            </a:r>
            <a:r>
              <a:rPr lang="en-GB" baseline="0" dirty="0" smtClean="0">
                <a:latin typeface="Arial" pitchFamily="34" charset="0"/>
              </a:rPr>
              <a:t> operations.  The edge is very strategic for Avaya moving into the next year and beyond.    </a:t>
            </a:r>
          </a:p>
          <a:p>
            <a:pPr>
              <a:buFont typeface="Webdings" pitchFamily="18" charset="2"/>
              <a:buNone/>
            </a:pPr>
            <a:endParaRPr lang="en-GB" baseline="0" dirty="0" smtClean="0">
              <a:latin typeface="Arial" pitchFamily="34" charset="0"/>
            </a:endParaRPr>
          </a:p>
          <a:p>
            <a:pPr>
              <a:buFont typeface="Webdings" pitchFamily="18" charset="2"/>
              <a:buNone/>
            </a:pPr>
            <a:endParaRPr lang="en-GB"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xfrm>
            <a:off x="692150" y="685800"/>
            <a:ext cx="3457575" cy="2593975"/>
          </a:xfrm>
          <a:ln/>
        </p:spPr>
      </p:sp>
      <p:sp>
        <p:nvSpPr>
          <p:cNvPr id="131074" name="Rectangle 3"/>
          <p:cNvSpPr>
            <a:spLocks noGrp="1" noChangeArrowheads="1"/>
          </p:cNvSpPr>
          <p:nvPr>
            <p:ph type="body" idx="1"/>
          </p:nvPr>
        </p:nvSpPr>
        <p:spPr>
          <a:noFill/>
          <a:ln/>
        </p:spPr>
        <p:txBody>
          <a:bodyPr/>
          <a:lstStyle/>
          <a:p>
            <a:pPr indent="0">
              <a:buNone/>
            </a:pPr>
            <a:r>
              <a:rPr lang="en-US" sz="1200" kern="1200" dirty="0" smtClean="0">
                <a:solidFill>
                  <a:schemeClr val="tx1"/>
                </a:solidFill>
                <a:latin typeface="Arial" pitchFamily="34" charset="0"/>
                <a:ea typeface="+mn-ea"/>
                <a:cs typeface="+mn-cs"/>
              </a:rPr>
              <a:t>First – a quick review of what</a:t>
            </a:r>
            <a:r>
              <a:rPr lang="en-US" sz="1200" kern="1200" baseline="0" dirty="0" smtClean="0">
                <a:solidFill>
                  <a:schemeClr val="tx1"/>
                </a:solidFill>
                <a:latin typeface="Arial" pitchFamily="34" charset="0"/>
                <a:ea typeface="+mn-ea"/>
                <a:cs typeface="+mn-cs"/>
              </a:rPr>
              <a:t> VENA is.   VENA is an end-to-end architecture that will to enable the deployment of a private cloud and deliver a simplified network that offers customers better time to service with less complexity by creating a more dynamic network environment where provisioning is done only at the edge of the network.  </a:t>
            </a:r>
            <a:endParaRPr lang="en-US" sz="1200" kern="1200" dirty="0" smtClean="0">
              <a:solidFill>
                <a:schemeClr val="tx1"/>
              </a:solidFill>
              <a:latin typeface="Arial" pitchFamily="34" charset="0"/>
              <a:ea typeface="+mn-ea"/>
              <a:cs typeface="+mn-cs"/>
            </a:endParaRPr>
          </a:p>
          <a:p>
            <a:pPr indent="0">
              <a:buNone/>
            </a:pPr>
            <a:endParaRPr lang="en-US" sz="1200" kern="1200" baseline="0" dirty="0" smtClean="0">
              <a:solidFill>
                <a:schemeClr val="tx1"/>
              </a:solidFill>
              <a:latin typeface="Arial" pitchFamily="34" charset="0"/>
              <a:ea typeface="+mn-ea"/>
              <a:cs typeface="+mn-cs"/>
            </a:endParaRPr>
          </a:p>
          <a:p>
            <a:pPr indent="0">
              <a:buNone/>
            </a:pPr>
            <a:r>
              <a:rPr lang="en-US" sz="1200" kern="1200" baseline="0" dirty="0" smtClean="0">
                <a:solidFill>
                  <a:schemeClr val="tx1"/>
                </a:solidFill>
                <a:latin typeface="Arial" pitchFamily="34" charset="0"/>
                <a:ea typeface="+mn-ea"/>
                <a:cs typeface="+mn-cs"/>
              </a:rPr>
              <a:t>The VENA architecture will ultimately be a complete enterprise wide network virtualization strategy.  We are the only vendor talking about simplifying the network end-to-end.  We announced our Data Center strategy a year ago, we announced the extension of virtualization into the Campus Core in February and now we will be talking about the future extension of VENA into the edge closet with the introduction of the ERS 4800.</a:t>
            </a:r>
          </a:p>
          <a:p>
            <a:pPr indent="0">
              <a:buNone/>
            </a:pPr>
            <a:endParaRPr lang="en-US" sz="1200" kern="1200" baseline="0" dirty="0" smtClean="0">
              <a:solidFill>
                <a:schemeClr val="tx1"/>
              </a:solidFill>
              <a:latin typeface="Arial" pitchFamily="34" charset="0"/>
              <a:ea typeface="+mn-ea"/>
              <a:cs typeface="+mn-cs"/>
            </a:endParaRPr>
          </a:p>
          <a:p>
            <a:pPr indent="0">
              <a:buNone/>
            </a:pPr>
            <a:r>
              <a:rPr lang="en-US" sz="1200" kern="1200" baseline="0" dirty="0" smtClean="0">
                <a:solidFill>
                  <a:schemeClr val="tx1"/>
                </a:solidFill>
                <a:latin typeface="Arial" pitchFamily="34" charset="0"/>
                <a:ea typeface="+mn-ea"/>
                <a:cs typeface="+mn-cs"/>
              </a:rPr>
              <a:t>The last piece of what the VENA architecture will deliver is around business grade mobility and our ability to manage the mobile device explosion – by having a wireless architecture optimized for real-time traffic and by allowing for true scaling of wireless traffic with our unique split plane architecture.  </a:t>
            </a:r>
            <a:endParaRPr lang="en-US" sz="1200" kern="1200" dirty="0" smtClean="0">
              <a:solidFill>
                <a:schemeClr val="tx1"/>
              </a:solidFill>
              <a:latin typeface="Arial" pitchFamily="34"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t>2010 Avaya Inc. All rights reserved.</a:t>
            </a:r>
          </a:p>
        </p:txBody>
      </p:sp>
      <p:sp>
        <p:nvSpPr>
          <p:cNvPr id="5" name="Rectangle 7"/>
          <p:cNvSpPr>
            <a:spLocks noGrp="1" noChangeArrowheads="1"/>
          </p:cNvSpPr>
          <p:nvPr>
            <p:ph type="sldNum" sz="quarter" idx="5"/>
          </p:nvPr>
        </p:nvSpPr>
        <p:spPr>
          <a:xfrm>
            <a:off x="3886200" y="8686800"/>
            <a:ext cx="2971800" cy="457200"/>
          </a:xfrm>
          <a:prstGeom prst="rect">
            <a:avLst/>
          </a:prstGeom>
          <a:ln/>
        </p:spPr>
        <p:txBody>
          <a:bodyPr/>
          <a:lstStyle/>
          <a:p>
            <a:fld id="{2003FD78-AC40-4523-BF88-AA3DE22D35D6}" type="slidenum">
              <a:rPr lang="en-GB"/>
              <a:pPr/>
              <a:t>40</a:t>
            </a:fld>
            <a:endParaRPr lang="en-GB"/>
          </a:p>
        </p:txBody>
      </p:sp>
      <p:sp>
        <p:nvSpPr>
          <p:cNvPr id="142340" name="Rectangle 4"/>
          <p:cNvSpPr>
            <a:spLocks noGrp="1" noRot="1" noChangeAspect="1" noChangeArrowheads="1" noTextEdit="1"/>
          </p:cNvSpPr>
          <p:nvPr>
            <p:ph type="sldImg"/>
          </p:nvPr>
        </p:nvSpPr>
        <p:spPr>
          <a:ln/>
        </p:spPr>
      </p:sp>
      <p:sp>
        <p:nvSpPr>
          <p:cNvPr id="142341" name="Rectangle 5"/>
          <p:cNvSpPr>
            <a:spLocks noGrp="1" noChangeArrowheads="1"/>
          </p:cNvSpPr>
          <p:nvPr>
            <p:ph type="body" idx="1"/>
          </p:nvPr>
        </p:nvSpPr>
        <p:spPr>
          <a:noFill/>
          <a:ln/>
        </p:spPr>
        <p:txBody>
          <a:bodyPr/>
          <a:lstStyle/>
          <a:p>
            <a:r>
              <a:rPr lang="en-US" dirty="0" smtClean="0">
                <a:latin typeface="Arial" charset="0"/>
              </a:rPr>
              <a:t>This slide represents</a:t>
            </a:r>
            <a:r>
              <a:rPr lang="en-US" baseline="0" dirty="0" smtClean="0">
                <a:latin typeface="Arial" charset="0"/>
              </a:rPr>
              <a:t> the pictorial view of the extension of the Avaya VENA Virtual Services Fabric into the network campus.  We can do this today with the ERS 8800 and will be able to do it in the future in large campus environments with the VSP9000.  This extends the dynamic, simplified, error free network from the Data Center to the Campus.  It also provides a more efficient interconnect model for the increase in peer to peer traffic that is occurring right now in networks with UC applications becoming more commonplace.  This architecture also simplifies  how to keep traffic isolated and separate within the campus either for regulatory reasons, for multi-tenant implementations or to just have the ability to view and separately manage independent application specific networks like voice or video.  </a:t>
            </a:r>
            <a:endParaRPr 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t>2010 Avaya Inc. All rights reserved.</a:t>
            </a:r>
          </a:p>
        </p:txBody>
      </p:sp>
      <p:sp>
        <p:nvSpPr>
          <p:cNvPr id="5" name="Rectangle 7"/>
          <p:cNvSpPr>
            <a:spLocks noGrp="1" noChangeArrowheads="1"/>
          </p:cNvSpPr>
          <p:nvPr>
            <p:ph type="sldNum" sz="quarter" idx="5"/>
          </p:nvPr>
        </p:nvSpPr>
        <p:spPr>
          <a:xfrm>
            <a:off x="3886200" y="8686800"/>
            <a:ext cx="2971800" cy="457200"/>
          </a:xfrm>
          <a:prstGeom prst="rect">
            <a:avLst/>
          </a:prstGeom>
          <a:ln/>
        </p:spPr>
        <p:txBody>
          <a:bodyPr/>
          <a:lstStyle/>
          <a:p>
            <a:fld id="{2003FD78-AC40-4523-BF88-AA3DE22D35D6}" type="slidenum">
              <a:rPr lang="en-GB"/>
              <a:pPr/>
              <a:t>41</a:t>
            </a:fld>
            <a:endParaRPr lang="en-GB"/>
          </a:p>
        </p:txBody>
      </p:sp>
      <p:sp>
        <p:nvSpPr>
          <p:cNvPr id="142340" name="Rectangle 4"/>
          <p:cNvSpPr>
            <a:spLocks noGrp="1" noRot="1" noChangeAspect="1" noChangeArrowheads="1" noTextEdit="1"/>
          </p:cNvSpPr>
          <p:nvPr>
            <p:ph type="sldImg"/>
          </p:nvPr>
        </p:nvSpPr>
        <p:spPr>
          <a:ln/>
        </p:spPr>
      </p:sp>
      <p:sp>
        <p:nvSpPr>
          <p:cNvPr id="142341" name="Rectangle 5"/>
          <p:cNvSpPr>
            <a:spLocks noGrp="1" noChangeArrowheads="1"/>
          </p:cNvSpPr>
          <p:nvPr>
            <p:ph type="body" idx="1"/>
          </p:nvPr>
        </p:nvSpPr>
        <p:spPr>
          <a:noFill/>
          <a:ln/>
        </p:spPr>
        <p:txBody>
          <a:bodyPr/>
          <a:lstStyle/>
          <a:p>
            <a:r>
              <a:rPr lang="en-US" dirty="0" smtClean="0">
                <a:latin typeface="Arial" charset="0"/>
              </a:rPr>
              <a:t>The future evolution of the ERS 4800 is to extend the reach of</a:t>
            </a:r>
            <a:r>
              <a:rPr lang="en-US" baseline="0" dirty="0" smtClean="0">
                <a:latin typeface="Arial" charset="0"/>
              </a:rPr>
              <a:t> the Virtual Services Fabric and Virtual Services Networks right into the edge closet.  We are hardware capable of doing this today  and we are looking at the 2013 timeframe to bring this capability to market.  And why I wanted to bring this to everyone’s attention is because there will be some positioning around this with press and analysts next week when we make our </a:t>
            </a:r>
            <a:r>
              <a:rPr lang="en-US" baseline="0" dirty="0" err="1" smtClean="0">
                <a:latin typeface="Arial" charset="0"/>
              </a:rPr>
              <a:t>announcment</a:t>
            </a:r>
            <a:r>
              <a:rPr lang="en-US" baseline="0" dirty="0" smtClean="0">
                <a:latin typeface="Arial" charset="0"/>
              </a:rPr>
              <a:t> on the upcoming availability of the ERS 4800.</a:t>
            </a:r>
          </a:p>
          <a:p>
            <a:endParaRPr lang="en-US" baseline="0" dirty="0" smtClean="0">
              <a:latin typeface="Arial" charset="0"/>
            </a:endParaRPr>
          </a:p>
          <a:p>
            <a:r>
              <a:rPr lang="en-US" baseline="0" dirty="0" smtClean="0">
                <a:latin typeface="Arial" charset="0"/>
              </a:rPr>
              <a:t>With this implementation, we are essentially extending the private cloud from the Data Center core all the way to the edge of the campus network.  This provides ultimate simplicity, resiliency and brings one consistent architecture from Data Center all the way to the Campus edge wiring closet.  We are the only vendor to talk about doing this.  So we have a very unique solution that we need to bring forward to customers.</a:t>
            </a:r>
          </a:p>
          <a:p>
            <a:endParaRPr lang="en-US" baseline="0" dirty="0" smtClean="0">
              <a:latin typeface="Arial" charset="0"/>
            </a:endParaRPr>
          </a:p>
          <a:p>
            <a:r>
              <a:rPr lang="en-US" baseline="0" dirty="0" smtClean="0">
                <a:latin typeface="Arial" charset="0"/>
              </a:rPr>
              <a:t>Identity Engines will also continue to play a key role – authenticating users and dynamically placing them in the correct Virtual Service Network.  </a:t>
            </a:r>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dirty="0"/>
              <a:t>2010 Avaya Inc. All rights reserved.</a:t>
            </a:r>
          </a:p>
        </p:txBody>
      </p:sp>
      <p:sp>
        <p:nvSpPr>
          <p:cNvPr id="5" name="Rectangle 7"/>
          <p:cNvSpPr>
            <a:spLocks noGrp="1" noChangeArrowheads="1"/>
          </p:cNvSpPr>
          <p:nvPr>
            <p:ph type="sldNum" sz="quarter" idx="5"/>
          </p:nvPr>
        </p:nvSpPr>
        <p:spPr>
          <a:xfrm>
            <a:off x="3886200" y="8686800"/>
            <a:ext cx="2971800" cy="457200"/>
          </a:xfrm>
          <a:prstGeom prst="rect">
            <a:avLst/>
          </a:prstGeom>
          <a:ln/>
        </p:spPr>
        <p:txBody>
          <a:bodyPr/>
          <a:lstStyle/>
          <a:p>
            <a:fld id="{2003FD78-AC40-4523-BF88-AA3DE22D35D6}" type="slidenum">
              <a:rPr lang="en-GB"/>
              <a:pPr/>
              <a:t>4</a:t>
            </a:fld>
            <a:endParaRPr lang="en-GB" dirty="0"/>
          </a:p>
        </p:txBody>
      </p:sp>
      <p:sp>
        <p:nvSpPr>
          <p:cNvPr id="142340" name="Rectangle 4"/>
          <p:cNvSpPr>
            <a:spLocks noGrp="1" noRot="1" noChangeAspect="1" noChangeArrowheads="1" noTextEdit="1"/>
          </p:cNvSpPr>
          <p:nvPr>
            <p:ph type="sldImg"/>
          </p:nvPr>
        </p:nvSpPr>
        <p:spPr>
          <a:ln/>
        </p:spPr>
      </p:sp>
      <p:sp>
        <p:nvSpPr>
          <p:cNvPr id="142341" name="Rectangle 5"/>
          <p:cNvSpPr>
            <a:spLocks noGrp="1" noChangeArrowheads="1"/>
          </p:cNvSpPr>
          <p:nvPr>
            <p:ph type="body" idx="1"/>
          </p:nvPr>
        </p:nvSpPr>
        <p:spPr>
          <a:noFill/>
          <a:ln/>
        </p:spPr>
        <p:txBody>
          <a:bodyPr/>
          <a:lstStyle/>
          <a:p>
            <a:r>
              <a:rPr lang="en-GB" dirty="0" smtClean="0">
                <a:latin typeface="Arial" charset="0"/>
              </a:rPr>
              <a:t>This slide gets into our resilient Campus Switching</a:t>
            </a:r>
            <a:r>
              <a:rPr lang="en-GB" baseline="0" dirty="0" smtClean="0">
                <a:latin typeface="Arial" charset="0"/>
              </a:rPr>
              <a:t> Architecture that encompasses both Switch Clustering and our Stackable Chassis implementation.  At the core we have the VSP 9000 for very large campus networks, the ERS 8800 for mid sized campuses and the ERS 5000 series for small campuses.  Some organizations may choose to have a distribution network.  It is optional in this design.  But typically if there was a distribution network, either the ERS 5000 or the ERS 8800 would be used.  At the edge we would typically have our high performance stackable products the ERS 5000/4000 and 2500 series.  </a:t>
            </a:r>
          </a:p>
          <a:p>
            <a:endParaRPr lang="en-GB" baseline="0" dirty="0" smtClean="0">
              <a:latin typeface="Arial" charset="0"/>
            </a:endParaRPr>
          </a:p>
          <a:p>
            <a:r>
              <a:rPr lang="en-GB" baseline="0" dirty="0" smtClean="0">
                <a:latin typeface="Arial" charset="0"/>
              </a:rPr>
              <a:t>As I mentioned before, Avaya led the industry in providing resilient Ethernet networking with Switch Clustering and Stackable Chassis.  Although the competition has worked on similar implementations we still do have some areas of differentiation.  The first thing that makes our implementation different from the competition is our ability to support this not only on our high-end core Ethernet products but across the Ethernet portfolio - allowing customers to </a:t>
            </a:r>
            <a:r>
              <a:rPr lang="en-GB" dirty="0" smtClean="0">
                <a:latin typeface="Arial" charset="0"/>
              </a:rPr>
              <a:t>cost-effectively deploy resilient solutions for small, medium and large network sizes. The other important</a:t>
            </a:r>
            <a:r>
              <a:rPr lang="en-GB" baseline="0" dirty="0" smtClean="0">
                <a:latin typeface="Arial" charset="0"/>
              </a:rPr>
              <a:t> differentiator for Avaya is that </a:t>
            </a:r>
            <a:r>
              <a:rPr lang="en-GB" dirty="0" smtClean="0">
                <a:latin typeface="Arial" charset="0"/>
              </a:rPr>
              <a:t>high-availability is not limited to only the Switching network but to the total network; extending</a:t>
            </a:r>
            <a:r>
              <a:rPr lang="en-GB" baseline="0" dirty="0" smtClean="0">
                <a:latin typeface="Arial" charset="0"/>
              </a:rPr>
              <a:t> </a:t>
            </a:r>
            <a:r>
              <a:rPr lang="en-GB" dirty="0" smtClean="0">
                <a:latin typeface="Arial" charset="0"/>
              </a:rPr>
              <a:t>to attached Servers, Appliances, and WAN Routers, etc</a:t>
            </a:r>
            <a:r>
              <a:rPr lang="en-GB" baseline="0" dirty="0" smtClean="0">
                <a:latin typeface="Arial" charset="0"/>
              </a:rPr>
              <a:t> through our ability to interoperate with standards-based MLT; which is something Cisco cannot do with their Spanning Tree based implementation. </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lnSpcReduction="10000"/>
          </a:bodyPr>
          <a:lstStyle/>
          <a:p>
            <a:pPr>
              <a:buFont typeface="Webdings" pitchFamily="18" charset="2"/>
              <a:buNone/>
            </a:pPr>
            <a:r>
              <a:rPr lang="en-GB" dirty="0" smtClean="0"/>
              <a:t>Digging</a:t>
            </a:r>
            <a:r>
              <a:rPr lang="en-GB" baseline="0" dirty="0" smtClean="0"/>
              <a:t> now into our Stackable Chassis products since they are the focus of this particular session.</a:t>
            </a:r>
            <a:endParaRPr lang="en-GB" dirty="0" smtClean="0"/>
          </a:p>
          <a:p>
            <a:pPr>
              <a:buFont typeface="Webdings" pitchFamily="18" charset="2"/>
              <a:buNone/>
            </a:pPr>
            <a:endParaRPr lang="en-GB" dirty="0" smtClean="0"/>
          </a:p>
          <a:p>
            <a:pPr>
              <a:buFont typeface="Webdings" pitchFamily="18" charset="2"/>
              <a:buNone/>
            </a:pPr>
            <a:r>
              <a:rPr lang="en-GB" dirty="0" smtClean="0"/>
              <a:t>Starting with</a:t>
            </a:r>
            <a:r>
              <a:rPr lang="en-GB" baseline="0" dirty="0" smtClean="0"/>
              <a:t> the </a:t>
            </a:r>
            <a:r>
              <a:rPr lang="en-GB" dirty="0" smtClean="0"/>
              <a:t>ERS 4000 Series, featuring the new ERS 4800 Gigabit models and new ERS 4500 models with </a:t>
            </a:r>
            <a:r>
              <a:rPr lang="en-GB" dirty="0" err="1" smtClean="0"/>
              <a:t>PoE</a:t>
            </a:r>
            <a:r>
              <a:rPr lang="en-GB" dirty="0" smtClean="0"/>
              <a:t>+, is the primary focus of the Stackable portfolio in terms of the Wiring Closet role.  This product portfolio should satisfy 80% of the typical Enterprise requirements.  It’s an extremely versatile product line, now with a total of 17 different models available with options for Fast Ethernet, Gigabit Ethernet, with additional options for 10GbE Uplinks, and of course </a:t>
            </a:r>
            <a:r>
              <a:rPr lang="en-GB" dirty="0" err="1" smtClean="0"/>
              <a:t>PoE</a:t>
            </a:r>
            <a:r>
              <a:rPr lang="en-GB" dirty="0" smtClean="0"/>
              <a:t> and </a:t>
            </a:r>
            <a:r>
              <a:rPr lang="en-GB" dirty="0" err="1" smtClean="0"/>
              <a:t>PoE</a:t>
            </a:r>
            <a:r>
              <a:rPr lang="en-GB" dirty="0" smtClean="0"/>
              <a:t>+ capabilities to support the high-intensity converged deployments.</a:t>
            </a:r>
            <a:r>
              <a:rPr lang="en-GB" baseline="0" dirty="0" smtClean="0"/>
              <a:t>  </a:t>
            </a:r>
            <a:endParaRPr lang="en-GB" dirty="0" smtClean="0"/>
          </a:p>
          <a:p>
            <a:pPr>
              <a:buFont typeface="Webdings" pitchFamily="18" charset="2"/>
              <a:buNone/>
            </a:pPr>
            <a:endParaRPr lang="en-GB" dirty="0" smtClean="0"/>
          </a:p>
          <a:p>
            <a:pPr>
              <a:buFont typeface="Webdings" pitchFamily="18" charset="2"/>
              <a:buNone/>
            </a:pPr>
            <a:r>
              <a:rPr lang="en-GB" dirty="0" smtClean="0"/>
              <a:t>If your customers requires increased Gigabit</a:t>
            </a:r>
            <a:r>
              <a:rPr lang="en-GB" baseline="0" dirty="0" smtClean="0"/>
              <a:t> to the desktop densities, additional 10 Gig ports, higher virtual backplane capacity or more advanced routing functionality, you might want to position the ERS 5000 series products.  The ERS 5600 is well suited for the wiring closet in large enterprise implementations.  It is also important to note that the ERS 5600 can also play a role as a a</a:t>
            </a:r>
            <a:r>
              <a:rPr lang="en-GB" dirty="0" smtClean="0"/>
              <a:t>s a fibre aggregation Switch when there’s a need for the Distribution Layer, as a cost-effective option for the Core Switch in smaller networks and as</a:t>
            </a:r>
            <a:r>
              <a:rPr lang="en-GB" baseline="0" dirty="0" smtClean="0"/>
              <a:t> a </a:t>
            </a:r>
            <a:r>
              <a:rPr lang="en-GB" dirty="0" smtClean="0"/>
              <a:t>high-performance 1GbE/ Top-of-Rack Switch in the Data Centre, integrating into a Horizontal Stacking/Switch Cluster solution.</a:t>
            </a:r>
          </a:p>
          <a:p>
            <a:pPr>
              <a:buFont typeface="Webdings" pitchFamily="18" charset="2"/>
              <a:buNone/>
            </a:pPr>
            <a:endParaRPr lang="en-GB" dirty="0" smtClean="0"/>
          </a:p>
          <a:p>
            <a:pPr>
              <a:buFont typeface="Webdings" pitchFamily="18" charset="2"/>
              <a:buNone/>
            </a:pPr>
            <a:r>
              <a:rPr lang="en-GB" dirty="0" smtClean="0"/>
              <a:t>If you have a very cost sensitive</a:t>
            </a:r>
            <a:r>
              <a:rPr lang="en-GB" baseline="0" dirty="0" smtClean="0"/>
              <a:t> customer that only requires Fast Ethernet to the desktop and a small number of POE ports than the ERS 2500 product might be applicable.</a:t>
            </a:r>
            <a:r>
              <a:rPr lang="en-GB" dirty="0" smtClean="0"/>
              <a:t>  The ERS 2500 Series is really focused on the Branch Office or smaller Enterprise deployments in fairly simple, low-intensity deployment scenarios. </a:t>
            </a:r>
          </a:p>
          <a:p>
            <a:pPr>
              <a:buFont typeface="Webdings" pitchFamily="18" charset="2"/>
              <a:buNone/>
            </a:pPr>
            <a:endParaRPr lang="en-GB"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3927475" cy="2593975"/>
          </a:xfrm>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look at the network edge there are a number of challenges that need to be addressed.  First this area of the network </a:t>
            </a:r>
            <a:r>
              <a:rPr lang="en-US" sz="1200" kern="1200" dirty="0" smtClean="0">
                <a:solidFill>
                  <a:schemeClr val="tx1"/>
                </a:solidFill>
                <a:latin typeface="Arial" charset="0"/>
                <a:ea typeface="+mn-ea"/>
                <a:cs typeface="+mn-cs"/>
              </a:rPr>
              <a:t>typically represents hundreds if not thousands of network devices.  Therefore, keeping costs low – from a CAPEX but more importantly from an ongoing operations perspective - is of great importance to customers.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Additionally, many organizations typically have to perform a great number of adds, moves and changes for their connected end-points.  Being able to simplify this process is of great value since it frees time for IT staff to focus on higher value initiatives.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Security is something that is always a challenge at the network edge – ensuring that administrators,</a:t>
            </a:r>
            <a:r>
              <a:rPr lang="en-US" sz="1200" kern="1200" baseline="0" dirty="0" smtClean="0">
                <a:solidFill>
                  <a:schemeClr val="tx1"/>
                </a:solidFill>
                <a:latin typeface="Arial" charset="0"/>
                <a:ea typeface="+mn-ea"/>
                <a:cs typeface="+mn-cs"/>
              </a:rPr>
              <a:t> users and guests are all granted the appropriate level of network access – while at the same time ensuring that sensitive corporate assets are protected.   </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Green IT is something that has becoming increasingly important over the last number of years with new regulations and with the rising cost of energy.  As a result, the ability to reduce power consumption of network devices at the edge, plus attached devices – such</a:t>
            </a:r>
            <a:r>
              <a:rPr lang="en-US" sz="1200" kern="1200" baseline="0" dirty="0" smtClean="0">
                <a:solidFill>
                  <a:schemeClr val="tx1"/>
                </a:solidFill>
                <a:latin typeface="Arial" charset="0"/>
                <a:ea typeface="+mn-ea"/>
                <a:cs typeface="+mn-cs"/>
              </a:rPr>
              <a:t> as IP phones - </a:t>
            </a:r>
            <a:r>
              <a:rPr lang="en-US" sz="1200" kern="1200" dirty="0" smtClean="0">
                <a:solidFill>
                  <a:schemeClr val="tx1"/>
                </a:solidFill>
                <a:latin typeface="Arial" charset="0"/>
                <a:ea typeface="+mn-ea"/>
                <a:cs typeface="+mn-cs"/>
              </a:rPr>
              <a:t>is very important for many companies</a:t>
            </a:r>
            <a:r>
              <a:rPr lang="en-US" sz="1200" kern="1200" baseline="0" dirty="0" smtClean="0">
                <a:solidFill>
                  <a:schemeClr val="tx1"/>
                </a:solidFill>
                <a:latin typeface="Arial" charset="0"/>
                <a:ea typeface="+mn-ea"/>
                <a:cs typeface="+mn-cs"/>
              </a:rPr>
              <a:t> and can go a long way in reducing total cost of ownership.</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Finally, due to the fact that corporate budgets are limited - customers are expecting longer lifecycles from the equipment that they install in their network.  Therefore, having an edge switch which can seamlessly</a:t>
            </a:r>
            <a:r>
              <a:rPr lang="en-US" sz="1200" kern="1200" baseline="0" dirty="0" smtClean="0">
                <a:solidFill>
                  <a:schemeClr val="tx1"/>
                </a:solidFill>
                <a:latin typeface="Arial" charset="0"/>
                <a:ea typeface="+mn-ea"/>
                <a:cs typeface="+mn-cs"/>
              </a:rPr>
              <a:t> scale to </a:t>
            </a:r>
            <a:r>
              <a:rPr lang="en-US" sz="1200" kern="1200" dirty="0" smtClean="0">
                <a:solidFill>
                  <a:schemeClr val="tx1"/>
                </a:solidFill>
                <a:latin typeface="Arial" charset="0"/>
                <a:ea typeface="+mn-ea"/>
                <a:cs typeface="+mn-cs"/>
              </a:rPr>
              <a:t>support future growth</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and future application requirements is critical.  </a:t>
            </a:r>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r>
              <a:rPr lang="en-US" dirty="0" smtClean="0"/>
              <a:t>This slide summarizes</a:t>
            </a:r>
            <a:r>
              <a:rPr lang="en-US" baseline="0" dirty="0" smtClean="0"/>
              <a:t> how we address each of these challenges and represents the some of the areas that we chose to test.  We will talk about each of these in detail.  </a:t>
            </a:r>
          </a:p>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ftr" sz="quarter" idx="4"/>
          </p:nvPr>
        </p:nvSpPr>
        <p:spPr>
          <a:xfrm>
            <a:off x="0" y="8685213"/>
            <a:ext cx="2971800" cy="457200"/>
          </a:xfrm>
          <a:prstGeom prst="rect">
            <a:avLst/>
          </a:prstGeom>
          <a:noFill/>
        </p:spPr>
        <p:txBody>
          <a:bodyPr/>
          <a:lstStyle/>
          <a:p>
            <a:r>
              <a:rPr lang="en-GB" smtClean="0"/>
              <a:t>2010 Avaya Inc. All rights reserved.</a:t>
            </a:r>
          </a:p>
        </p:txBody>
      </p:sp>
      <p:sp>
        <p:nvSpPr>
          <p:cNvPr id="28674" name="Rectangle 7"/>
          <p:cNvSpPr>
            <a:spLocks noGrp="1" noChangeArrowheads="1"/>
          </p:cNvSpPr>
          <p:nvPr>
            <p:ph type="sldNum" sz="quarter" idx="5"/>
          </p:nvPr>
        </p:nvSpPr>
        <p:spPr>
          <a:xfrm>
            <a:off x="3884613" y="8685213"/>
            <a:ext cx="2971800" cy="457200"/>
          </a:xfrm>
          <a:prstGeom prst="rect">
            <a:avLst/>
          </a:prstGeom>
          <a:noFill/>
        </p:spPr>
        <p:txBody>
          <a:bodyPr/>
          <a:lstStyle/>
          <a:p>
            <a:fld id="{308E2F87-1A06-4C92-9EA8-9BFF35988107}" type="slidenum">
              <a:rPr lang="en-GB" smtClean="0"/>
              <a:pPr/>
              <a:t>8</a:t>
            </a:fld>
            <a:endParaRPr lang="en-GB" smtClean="0"/>
          </a:p>
        </p:txBody>
      </p:sp>
      <p:sp>
        <p:nvSpPr>
          <p:cNvPr id="28675" name="Rectangle 4"/>
          <p:cNvSpPr>
            <a:spLocks noGrp="1" noRot="1" noChangeAspect="1" noChangeArrowheads="1" noTextEdit="1"/>
          </p:cNvSpPr>
          <p:nvPr>
            <p:ph type="sldImg"/>
          </p:nvPr>
        </p:nvSpPr>
        <p:spPr>
          <a:xfrm>
            <a:off x="692150" y="685800"/>
            <a:ext cx="3457575" cy="2593975"/>
          </a:xfrm>
          <a:ln/>
        </p:spPr>
      </p:sp>
      <p:sp>
        <p:nvSpPr>
          <p:cNvPr id="28676" name="Rectangle 5"/>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Arial" charset="0"/>
                <a:ea typeface="+mn-ea"/>
                <a:cs typeface="+mn-cs"/>
              </a:rPr>
              <a:t>Starting with Plug and play provisioning,  This is important for enterprises that have frequent add/move/change requests. Plug and Play enables a new user to be set up by simply plugging a phone into the switch, and a computer into the phone. All the information needed for the phone to become operational is automatically set up without manual intervention and we do this using a </a:t>
            </a:r>
            <a:r>
              <a:rPr lang="en-US" baseline="0" dirty="0" smtClean="0">
                <a:latin typeface="Arial" charset="0"/>
              </a:rPr>
              <a:t>combination of IEEE 802.1ab Link Layer Discovery Protocol (LLDP) and our Auto Discovery and Auto Configuration protocol.  And really with the enhancements that have come out in the last couple of releases of the ERS 4000 series – we do feel as though we have one of the most comprehensive implementation of LLDP in the industry.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This  capability offers huge time savings in that no longer would IT need to go out and manually provision each phone and each edge switch. It eliminates human error in ensuring that the correct VLAN and </a:t>
            </a:r>
            <a:r>
              <a:rPr lang="en-US" baseline="0" dirty="0" err="1" smtClean="0">
                <a:latin typeface="Arial" charset="0"/>
              </a:rPr>
              <a:t>QoS</a:t>
            </a:r>
            <a:r>
              <a:rPr lang="en-US" baseline="0" dirty="0" smtClean="0">
                <a:latin typeface="Arial" charset="0"/>
              </a:rPr>
              <a:t> setting gets assigned to each device automatically.  In addition, it’s a feature that works with both Avaya as well as 3</a:t>
            </a:r>
            <a:r>
              <a:rPr lang="en-US" baseline="30000" dirty="0" smtClean="0">
                <a:latin typeface="Arial" charset="0"/>
              </a:rPr>
              <a:t>rd</a:t>
            </a:r>
            <a:r>
              <a:rPr lang="en-US" baseline="0" dirty="0" smtClean="0">
                <a:latin typeface="Arial" charset="0"/>
              </a:rPr>
              <a:t> party IP phones.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 the </a:t>
            </a:r>
            <a:r>
              <a:rPr lang="en-US" sz="1200" kern="1200" baseline="0" dirty="0" err="1" smtClean="0">
                <a:solidFill>
                  <a:schemeClr val="tx1"/>
                </a:solidFill>
                <a:latin typeface="Arial" charset="0"/>
                <a:ea typeface="+mn-ea"/>
                <a:cs typeface="+mn-cs"/>
              </a:rPr>
              <a:t>Miercom</a:t>
            </a:r>
            <a:r>
              <a:rPr lang="en-US" sz="1200" kern="1200" baseline="0" dirty="0" smtClean="0">
                <a:solidFill>
                  <a:schemeClr val="tx1"/>
                </a:solidFill>
                <a:latin typeface="Arial" charset="0"/>
                <a:ea typeface="+mn-ea"/>
                <a:cs typeface="+mn-cs"/>
              </a:rPr>
              <a:t> testing, what we got them to do is just validate that our plug and play capabilities worked as advertise.  They validated each of the steps required for a phone to receive dial tone and become operational. In all tests, the phone was operational around the one minute mark.</a:t>
            </a:r>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85800"/>
            <a:ext cx="3457575" cy="2593975"/>
          </a:xfrm>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mn-ea"/>
                <a:cs typeface="+mn-cs"/>
              </a:rPr>
              <a:t>The next item that was looked at was plug and play edge operations.  With Avaya’s stacking implementation, any individual switch that fails in a stack will not affect any operation that is taking place on the rest of the stack. This includes phone calls or data traffic that might be active on other switches in the stack. When a new switch is placed into the stack, all updates and configurations of the switch is performed automatically. The main benefit here is that it allows the network to have 24x7 availability even when replacing a failed unit.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 recent </a:t>
            </a:r>
            <a:r>
              <a:rPr lang="en-US" sz="1200" kern="1200" baseline="0" dirty="0" err="1" smtClean="0">
                <a:solidFill>
                  <a:schemeClr val="tx1"/>
                </a:solidFill>
                <a:latin typeface="Arial" charset="0"/>
                <a:ea typeface="+mn-ea"/>
                <a:cs typeface="+mn-cs"/>
              </a:rPr>
              <a:t>Miercom</a:t>
            </a:r>
            <a:r>
              <a:rPr lang="en-US" sz="1200" kern="1200" baseline="0" dirty="0" smtClean="0">
                <a:solidFill>
                  <a:schemeClr val="tx1"/>
                </a:solidFill>
                <a:latin typeface="Arial" charset="0"/>
                <a:ea typeface="+mn-ea"/>
                <a:cs typeface="+mn-cs"/>
              </a:rPr>
              <a:t> testing – again – we just wanted them to validate that this worked as advertised.  And what  they did is they pulled a 4548GT-PWR switch from the stack and replaced it with another unit and using the factory default configuration, simulating an out-of-the-box replacement. They verified that the switch was able to boot up, load the configuration, and become operational in 2 minutes and 11 seconds – without any manual intervention by a support engineer.</a:t>
            </a:r>
          </a:p>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endParaRPr lang="en-US" sz="1200" kern="1200" dirty="0" smtClean="0">
              <a:solidFill>
                <a:schemeClr val="tx1"/>
              </a:solidFill>
              <a:latin typeface="Arial"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 2009 Avaya Inc. All rights reserved.</a:t>
            </a:r>
            <a:endParaRPr lang="en-US" dirty="0"/>
          </a:p>
        </p:txBody>
      </p:sp>
      <p:sp>
        <p:nvSpPr>
          <p:cNvPr id="5" name="Slide Number Placeholder 4"/>
          <p:cNvSpPr>
            <a:spLocks noGrp="1"/>
          </p:cNvSpPr>
          <p:nvPr>
            <p:ph type="sldNum" sz="quarter" idx="11"/>
          </p:nvPr>
        </p:nvSpPr>
        <p:spPr/>
        <p:txBody>
          <a:bodyPr/>
          <a:lstStyle/>
          <a:p>
            <a:pPr>
              <a:defRPr/>
            </a:pPr>
            <a:fld id="{3045D37B-55E3-4A2E-AF90-415949B5C1F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3BD419-6049-4DB5-B5BA-D2BCF73E2824}" type="datetime1">
              <a:rPr lang="en-US" smtClean="0"/>
              <a:pPr/>
              <a:t>11/15/2011</a:t>
            </a:fld>
            <a:endParaRPr lang="en-US"/>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pPr/>
              <a:t>11/15/2011</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pPr/>
              <a:t>11/15/2011</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pPr/>
              <a:t>11/15/2011</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pPr/>
              <a:t>11/15/2011</a:t>
            </a:fld>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pPr/>
              <a:t>11/15/2011</a:t>
            </a:fld>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pPr/>
              <a:t>11/15/2011</a:t>
            </a:fld>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pPr/>
              <a:t>11/15/2011</a:t>
            </a:fld>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pPr/>
              <a:t>11/15/2011</a:t>
            </a:fld>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A7E0CD2-63A1-4D15-92C2-5F1852DDD605}" type="datetime1">
              <a:rPr lang="en-US" smtClean="0"/>
              <a:pPr/>
              <a:t>11/15/2011</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pPr/>
              <a:t>11/15/2011</a:t>
            </a:fld>
            <a:endParaRPr lang="en-US"/>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pPr/>
              <a:t>11/15/2011</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pPr/>
              <a:t>11/15/2011</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5765" y="304801"/>
            <a:ext cx="68484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1638" y="1676401"/>
            <a:ext cx="4102100"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6138" y="1676400"/>
            <a:ext cx="4102100"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6138" y="4025901"/>
            <a:ext cx="4102100" cy="2198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390525" y="6523038"/>
            <a:ext cx="2133600" cy="247650"/>
          </a:xfrm>
          <a:prstGeom prst="rect">
            <a:avLst/>
          </a:prstGeom>
        </p:spPr>
        <p:txBody>
          <a:bodyPr/>
          <a:lstStyle>
            <a:lvl1pPr>
              <a:defRPr>
                <a:latin typeface="Arial" charset="0"/>
              </a:defRPr>
            </a:lvl1pPr>
          </a:lstStyle>
          <a:p>
            <a:pPr>
              <a:defRPr/>
            </a:pPr>
            <a:fld id="{90E34990-E717-45DD-A2EA-3294A03B1D1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odule Cover Page">
    <p:spTree>
      <p:nvGrpSpPr>
        <p:cNvPr id="1" name=""/>
        <p:cNvGrpSpPr/>
        <p:nvPr/>
      </p:nvGrpSpPr>
      <p:grpSpPr>
        <a:xfrm>
          <a:off x="0" y="0"/>
          <a:ext cx="0" cy="0"/>
          <a:chOff x="0" y="0"/>
          <a:chExt cx="0" cy="0"/>
        </a:xfrm>
      </p:grpSpPr>
      <p:cxnSp>
        <p:nvCxnSpPr>
          <p:cNvPr id="125" name="Straight Connector 124"/>
          <p:cNvCxnSpPr/>
          <p:nvPr userDrawn="1"/>
        </p:nvCxnSpPr>
        <p:spPr bwMode="ltGray">
          <a:xfrm>
            <a:off x="0" y="3171825"/>
            <a:ext cx="913923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6" name="Title 1"/>
          <p:cNvSpPr>
            <a:spLocks noGrp="1"/>
          </p:cNvSpPr>
          <p:nvPr>
            <p:ph type="ctrTitle" hasCustomPrompt="1"/>
          </p:nvPr>
        </p:nvSpPr>
        <p:spPr>
          <a:xfrm>
            <a:off x="365760" y="3428999"/>
            <a:ext cx="6126480" cy="1246778"/>
          </a:xfrm>
        </p:spPr>
        <p:txBody>
          <a:bodyPr>
            <a:noAutofit/>
          </a:bodyPr>
          <a:lstStyle/>
          <a:p>
            <a:r>
              <a:rPr lang="en-US" dirty="0" smtClean="0"/>
              <a:t>Module name </a:t>
            </a:r>
            <a:br>
              <a:rPr lang="en-US" dirty="0" smtClean="0"/>
            </a:br>
            <a:r>
              <a:rPr lang="en-US" dirty="0" smtClean="0"/>
              <a:t>Maximum 45 characters</a:t>
            </a:r>
            <a:endParaRPr lang="en-US" dirty="0"/>
          </a:p>
        </p:txBody>
      </p:sp>
      <p:sp>
        <p:nvSpPr>
          <p:cNvPr id="127" name="Subtitle 2"/>
          <p:cNvSpPr>
            <a:spLocks noGrp="1"/>
          </p:cNvSpPr>
          <p:nvPr>
            <p:ph type="subTitle" idx="1"/>
          </p:nvPr>
        </p:nvSpPr>
        <p:spPr>
          <a:xfrm>
            <a:off x="365760" y="4779315"/>
            <a:ext cx="6126480" cy="1038982"/>
          </a:xfrm>
        </p:spPr>
        <p:txBody>
          <a:bodyPr>
            <a:noAutofit/>
          </a:bodyPr>
          <a:lstStyle>
            <a:lvl1pPr marL="0" indent="0" algn="l">
              <a:spcBef>
                <a:spcPts val="0"/>
              </a:spcBef>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37" name="Picture 36" descr="Official Logo copy.jpg"/>
          <p:cNvPicPr>
            <a:picLocks noChangeAspect="1"/>
          </p:cNvPicPr>
          <p:nvPr userDrawn="1"/>
        </p:nvPicPr>
        <p:blipFill>
          <a:blip r:embed="rId2" cstate="print"/>
          <a:stretch>
            <a:fillRect/>
          </a:stretch>
        </p:blipFill>
        <p:spPr>
          <a:xfrm>
            <a:off x="295656" y="540270"/>
            <a:ext cx="4657344" cy="574903"/>
          </a:xfrm>
          <a:prstGeom prst="rect">
            <a:avLst/>
          </a:prstGeom>
        </p:spPr>
      </p:pic>
      <p:sp>
        <p:nvSpPr>
          <p:cNvPr id="30" name="Rectangle 42"/>
          <p:cNvSpPr>
            <a:spLocks noChangeArrowheads="1"/>
          </p:cNvSpPr>
          <p:nvPr userDrawn="1"/>
        </p:nvSpPr>
        <p:spPr bwMode="invGray">
          <a:xfrm>
            <a:off x="0" y="5"/>
            <a:ext cx="9144000" cy="225473"/>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pPr/>
              <a:t>11/15/2011</a:t>
            </a:fld>
            <a:endParaRPr lang="en-US"/>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pPr/>
              <a:t>11/15/2011</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pPr/>
              <a:t>11/15/2011</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pPr/>
              <a:t>11/15/2011</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pPr/>
              <a:t>11/15/2011</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pPr/>
              <a:t>11/15/2011</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pPr/>
              <a:t>11/15/2011</a:t>
            </a:fld>
            <a:endParaRPr lang="en-US"/>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pPr/>
              <a:t>11/15/2011</a:t>
            </a:fld>
            <a:endParaRPr lang="en-US"/>
          </a:p>
        </p:txBody>
      </p:sp>
      <p:sp>
        <p:nvSpPr>
          <p:cNvPr id="28" name="TextBox 27"/>
          <p:cNvSpPr txBox="1"/>
          <p:nvPr/>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Lst>
  <p:transitio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image" Target="../media/image25.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20.png"/><Relationship Id="rId1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92.png"/><Relationship Id="rId12" Type="http://schemas.openxmlformats.org/officeDocument/2006/relationships/image" Target="../media/image19.png"/><Relationship Id="rId17" Type="http://schemas.openxmlformats.org/officeDocument/2006/relationships/image" Target="../media/image96.png"/><Relationship Id="rId2" Type="http://schemas.openxmlformats.org/officeDocument/2006/relationships/notesSlide" Target="../notesSlides/notesSlide3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5.png"/><Relationship Id="rId5" Type="http://schemas.openxmlformats.org/officeDocument/2006/relationships/image" Target="../media/image90.png"/><Relationship Id="rId15" Type="http://schemas.openxmlformats.org/officeDocument/2006/relationships/image" Target="../media/image23.png"/><Relationship Id="rId10" Type="http://schemas.openxmlformats.org/officeDocument/2006/relationships/image" Target="../media/image25.png"/><Relationship Id="rId19" Type="http://schemas.openxmlformats.org/officeDocument/2006/relationships/image" Target="../media/image97.jpe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1.png"/><Relationship Id="rId18" Type="http://schemas.openxmlformats.org/officeDocument/2006/relationships/image" Target="../media/image100.png"/><Relationship Id="rId26" Type="http://schemas.openxmlformats.org/officeDocument/2006/relationships/image" Target="../media/image105.jpeg"/><Relationship Id="rId3" Type="http://schemas.openxmlformats.org/officeDocument/2006/relationships/image" Target="../media/image98.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4.png"/><Relationship Id="rId2" Type="http://schemas.openxmlformats.org/officeDocument/2006/relationships/notesSlide" Target="../notesSlides/notesSlide35.xml"/><Relationship Id="rId16" Type="http://schemas.openxmlformats.org/officeDocument/2006/relationships/image" Target="../media/image96.png"/><Relationship Id="rId20"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93.png"/><Relationship Id="rId24" Type="http://schemas.openxmlformats.org/officeDocument/2006/relationships/image" Target="../media/image24.png"/><Relationship Id="rId5" Type="http://schemas.openxmlformats.org/officeDocument/2006/relationships/image" Target="../media/image25.png"/><Relationship Id="rId15" Type="http://schemas.openxmlformats.org/officeDocument/2006/relationships/image" Target="../media/image23.png"/><Relationship Id="rId23" Type="http://schemas.openxmlformats.org/officeDocument/2006/relationships/image" Target="../media/image20.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57.png"/><Relationship Id="rId9" Type="http://schemas.openxmlformats.org/officeDocument/2006/relationships/image" Target="../media/image91.png"/><Relationship Id="rId14" Type="http://schemas.openxmlformats.org/officeDocument/2006/relationships/image" Target="../media/image22.png"/><Relationship Id="rId22" Type="http://schemas.openxmlformats.org/officeDocument/2006/relationships/image" Target="../media/image19.png"/><Relationship Id="rId27" Type="http://schemas.openxmlformats.org/officeDocument/2006/relationships/image" Target="../media/image10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p:txBody>
          <a:bodyPr/>
          <a:lstStyle/>
          <a:p>
            <a:r>
              <a:rPr lang="en-GB" sz="3400" dirty="0"/>
              <a:t>Ethernet Routing Switch </a:t>
            </a:r>
            <a:r>
              <a:rPr lang="en-GB" sz="3400" dirty="0" smtClean="0"/>
              <a:t>4000 </a:t>
            </a:r>
            <a:r>
              <a:rPr lang="en-GB" sz="3400" dirty="0"/>
              <a:t>Series</a:t>
            </a:r>
            <a:endParaRPr lang="en-US" sz="3400" dirty="0"/>
          </a:p>
        </p:txBody>
      </p:sp>
      <p:sp>
        <p:nvSpPr>
          <p:cNvPr id="399363" name="Rectangle 3"/>
          <p:cNvSpPr>
            <a:spLocks noGrp="1" noChangeArrowheads="1"/>
          </p:cNvSpPr>
          <p:nvPr>
            <p:ph type="subTitle" idx="1"/>
          </p:nvPr>
        </p:nvSpPr>
        <p:spPr/>
        <p:txBody>
          <a:bodyPr/>
          <a:lstStyle/>
          <a:p>
            <a:r>
              <a:rPr lang="en-US"/>
              <a:t>(</a:t>
            </a:r>
            <a:r>
              <a:rPr lang="en-GB"/>
              <a:t>Level 4 / Technical Decision Influencer-level Presentation</a:t>
            </a:r>
            <a:r>
              <a:rPr lang="en-US"/>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p:cNvSpPr>
            <a:spLocks noChangeArrowheads="1"/>
          </p:cNvSpPr>
          <p:nvPr/>
        </p:nvSpPr>
        <p:spPr bwMode="auto">
          <a:xfrm rot="10800000" flipV="1">
            <a:off x="5316537" y="1402985"/>
            <a:ext cx="3520440" cy="4519570"/>
          </a:xfrm>
          <a:prstGeom prst="rect">
            <a:avLst/>
          </a:prstGeom>
          <a:gradFill rotWithShape="1">
            <a:gsLst>
              <a:gs pos="0">
                <a:srgbClr val="DDDDDD"/>
              </a:gs>
              <a:gs pos="100000">
                <a:srgbClr val="DDDDDD">
                  <a:gamma/>
                  <a:tint val="41176"/>
                  <a:invGamma/>
                  <a:alpha val="0"/>
                </a:srgbClr>
              </a:gs>
            </a:gsLst>
            <a:lin ang="5400000" scaled="1"/>
          </a:gradFill>
          <a:ln w="28575">
            <a:solidFill>
              <a:schemeClr val="tx1"/>
            </a:solidFill>
            <a:miter lim="800000"/>
            <a:headEnd/>
            <a:tailEnd/>
          </a:ln>
          <a:effectLst/>
        </p:spPr>
        <p:txBody>
          <a:bodyPr wrap="square" tIns="90000" anchor="t" anchorCtr="0"/>
          <a:lstStyle/>
          <a:p>
            <a:pPr marL="271463" indent="-271463" algn="l">
              <a:lnSpc>
                <a:spcPct val="95000"/>
              </a:lnSpc>
              <a:spcBef>
                <a:spcPct val="45000"/>
              </a:spcBef>
              <a:buClr>
                <a:srgbClr val="CC0000"/>
              </a:buClr>
            </a:pPr>
            <a:endParaRPr lang="en-GB" dirty="0" smtClean="0">
              <a:solidFill>
                <a:schemeClr val="tx1"/>
              </a:solidFill>
            </a:endParaRPr>
          </a:p>
          <a:p>
            <a:pPr marL="271463" indent="-271463" algn="l">
              <a:lnSpc>
                <a:spcPct val="95000"/>
              </a:lnSpc>
              <a:spcBef>
                <a:spcPct val="45000"/>
              </a:spcBef>
              <a:buClr>
                <a:srgbClr val="CC0000"/>
              </a:buClr>
              <a:buFont typeface="Webdings" pitchFamily="18" charset="2"/>
              <a:buChar char="4"/>
            </a:pPr>
            <a:endParaRPr lang="en-GB" dirty="0" smtClean="0">
              <a:solidFill>
                <a:schemeClr val="tx1"/>
              </a:solidFill>
            </a:endParaRPr>
          </a:p>
        </p:txBody>
      </p:sp>
      <p:sp>
        <p:nvSpPr>
          <p:cNvPr id="22530" name="Rectangle 2"/>
          <p:cNvSpPr>
            <a:spLocks noGrp="1" noChangeArrowheads="1"/>
          </p:cNvSpPr>
          <p:nvPr>
            <p:ph type="title"/>
          </p:nvPr>
        </p:nvSpPr>
        <p:spPr>
          <a:xfrm>
            <a:off x="352882" y="210325"/>
            <a:ext cx="6848475" cy="820738"/>
          </a:xfrm>
        </p:spPr>
        <p:txBody>
          <a:bodyPr>
            <a:normAutofit/>
          </a:bodyPr>
          <a:lstStyle/>
          <a:p>
            <a:pPr eaLnBrk="1" hangingPunct="1"/>
            <a:r>
              <a:rPr lang="en-US" dirty="0" smtClean="0"/>
              <a:t>Avaya’s Stacking Architecture</a:t>
            </a:r>
            <a:endParaRPr lang="en-US" i="1" dirty="0" smtClean="0">
              <a:solidFill>
                <a:srgbClr val="CC0000"/>
              </a:solidFill>
            </a:endParaRPr>
          </a:p>
        </p:txBody>
      </p:sp>
      <p:grpSp>
        <p:nvGrpSpPr>
          <p:cNvPr id="2" name="Group 7"/>
          <p:cNvGrpSpPr>
            <a:grpSpLocks/>
          </p:cNvGrpSpPr>
          <p:nvPr/>
        </p:nvGrpSpPr>
        <p:grpSpPr bwMode="auto">
          <a:xfrm>
            <a:off x="6778625" y="3260725"/>
            <a:ext cx="381000" cy="304800"/>
            <a:chOff x="3936" y="192"/>
            <a:chExt cx="240" cy="480"/>
          </a:xfrm>
        </p:grpSpPr>
        <p:sp>
          <p:nvSpPr>
            <p:cNvPr id="22555" name="Arc 8"/>
            <p:cNvSpPr>
              <a:spLocks/>
            </p:cNvSpPr>
            <p:nvPr/>
          </p:nvSpPr>
          <p:spPr bwMode="auto">
            <a:xfrm>
              <a:off x="3936" y="19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56" name="Arc 9"/>
            <p:cNvSpPr>
              <a:spLocks/>
            </p:cNvSpPr>
            <p:nvPr/>
          </p:nvSpPr>
          <p:spPr bwMode="auto">
            <a:xfrm rot="5400000">
              <a:off x="3936" y="43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grpSp>
        <p:nvGrpSpPr>
          <p:cNvPr id="3" name="Group 10"/>
          <p:cNvGrpSpPr>
            <a:grpSpLocks/>
          </p:cNvGrpSpPr>
          <p:nvPr/>
        </p:nvGrpSpPr>
        <p:grpSpPr bwMode="auto">
          <a:xfrm>
            <a:off x="6707187" y="3170238"/>
            <a:ext cx="514350" cy="1638300"/>
            <a:chOff x="1603" y="1610"/>
            <a:chExt cx="324" cy="1032"/>
          </a:xfrm>
        </p:grpSpPr>
        <p:sp>
          <p:nvSpPr>
            <p:cNvPr id="22552" name="Arc 11"/>
            <p:cNvSpPr>
              <a:spLocks/>
            </p:cNvSpPr>
            <p:nvPr/>
          </p:nvSpPr>
          <p:spPr bwMode="auto">
            <a:xfrm>
              <a:off x="1603" y="1610"/>
              <a:ext cx="324" cy="120"/>
            </a:xfrm>
            <a:custGeom>
              <a:avLst/>
              <a:gdLst>
                <a:gd name="T0" fmla="*/ 0 w 21600"/>
                <a:gd name="T1" fmla="*/ 0 h 21600"/>
                <a:gd name="T2" fmla="*/ 5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53" name="Arc 12"/>
            <p:cNvSpPr>
              <a:spLocks/>
            </p:cNvSpPr>
            <p:nvPr/>
          </p:nvSpPr>
          <p:spPr bwMode="auto">
            <a:xfrm flipV="1">
              <a:off x="1613" y="2522"/>
              <a:ext cx="314" cy="120"/>
            </a:xfrm>
            <a:custGeom>
              <a:avLst/>
              <a:gdLst>
                <a:gd name="T0" fmla="*/ 0 w 21600"/>
                <a:gd name="T1" fmla="*/ 0 h 21600"/>
                <a:gd name="T2" fmla="*/ 5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54" name="Line 13"/>
            <p:cNvSpPr>
              <a:spLocks noChangeShapeType="1"/>
            </p:cNvSpPr>
            <p:nvPr/>
          </p:nvSpPr>
          <p:spPr bwMode="auto">
            <a:xfrm flipV="1">
              <a:off x="1927" y="1706"/>
              <a:ext cx="0" cy="816"/>
            </a:xfrm>
            <a:prstGeom prst="line">
              <a:avLst/>
            </a:prstGeom>
            <a:noFill/>
            <a:ln w="28575">
              <a:solidFill>
                <a:schemeClr val="tx1"/>
              </a:solidFill>
              <a:round/>
              <a:headEnd/>
              <a:tailEnd/>
            </a:ln>
          </p:spPr>
          <p:txBody>
            <a:bodyPr/>
            <a:lstStyle/>
            <a:p>
              <a:endParaRPr lang="en-US"/>
            </a:p>
          </p:txBody>
        </p:sp>
      </p:grpSp>
      <p:grpSp>
        <p:nvGrpSpPr>
          <p:cNvPr id="4" name="Group 14"/>
          <p:cNvGrpSpPr>
            <a:grpSpLocks/>
          </p:cNvGrpSpPr>
          <p:nvPr/>
        </p:nvGrpSpPr>
        <p:grpSpPr bwMode="auto">
          <a:xfrm>
            <a:off x="6778625" y="3641725"/>
            <a:ext cx="381000" cy="304800"/>
            <a:chOff x="3936" y="192"/>
            <a:chExt cx="240" cy="480"/>
          </a:xfrm>
        </p:grpSpPr>
        <p:sp>
          <p:nvSpPr>
            <p:cNvPr id="22550" name="Arc 15"/>
            <p:cNvSpPr>
              <a:spLocks/>
            </p:cNvSpPr>
            <p:nvPr/>
          </p:nvSpPr>
          <p:spPr bwMode="auto">
            <a:xfrm>
              <a:off x="3936" y="19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51" name="Arc 16"/>
            <p:cNvSpPr>
              <a:spLocks/>
            </p:cNvSpPr>
            <p:nvPr/>
          </p:nvSpPr>
          <p:spPr bwMode="auto">
            <a:xfrm rot="5400000">
              <a:off x="3936" y="43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grpSp>
        <p:nvGrpSpPr>
          <p:cNvPr id="5" name="Group 17"/>
          <p:cNvGrpSpPr>
            <a:grpSpLocks/>
          </p:cNvGrpSpPr>
          <p:nvPr/>
        </p:nvGrpSpPr>
        <p:grpSpPr bwMode="auto">
          <a:xfrm>
            <a:off x="6778625" y="4022725"/>
            <a:ext cx="381000" cy="304800"/>
            <a:chOff x="3936" y="192"/>
            <a:chExt cx="240" cy="480"/>
          </a:xfrm>
        </p:grpSpPr>
        <p:sp>
          <p:nvSpPr>
            <p:cNvPr id="22548" name="Arc 18"/>
            <p:cNvSpPr>
              <a:spLocks/>
            </p:cNvSpPr>
            <p:nvPr/>
          </p:nvSpPr>
          <p:spPr bwMode="auto">
            <a:xfrm>
              <a:off x="3936" y="19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49" name="Arc 19"/>
            <p:cNvSpPr>
              <a:spLocks/>
            </p:cNvSpPr>
            <p:nvPr/>
          </p:nvSpPr>
          <p:spPr bwMode="auto">
            <a:xfrm rot="5400000">
              <a:off x="3936" y="43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grpSp>
        <p:nvGrpSpPr>
          <p:cNvPr id="6" name="Group 20"/>
          <p:cNvGrpSpPr>
            <a:grpSpLocks/>
          </p:cNvGrpSpPr>
          <p:nvPr/>
        </p:nvGrpSpPr>
        <p:grpSpPr bwMode="auto">
          <a:xfrm>
            <a:off x="6778625" y="4403725"/>
            <a:ext cx="381000" cy="304800"/>
            <a:chOff x="3936" y="192"/>
            <a:chExt cx="240" cy="480"/>
          </a:xfrm>
        </p:grpSpPr>
        <p:sp>
          <p:nvSpPr>
            <p:cNvPr id="22546" name="Arc 21"/>
            <p:cNvSpPr>
              <a:spLocks/>
            </p:cNvSpPr>
            <p:nvPr/>
          </p:nvSpPr>
          <p:spPr bwMode="auto">
            <a:xfrm>
              <a:off x="3936" y="19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sp>
          <p:nvSpPr>
            <p:cNvPr id="22547" name="Arc 22"/>
            <p:cNvSpPr>
              <a:spLocks/>
            </p:cNvSpPr>
            <p:nvPr/>
          </p:nvSpPr>
          <p:spPr bwMode="auto">
            <a:xfrm rot="5400000">
              <a:off x="3936" y="432"/>
              <a:ext cx="240" cy="240"/>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en-US"/>
            </a:p>
          </p:txBody>
        </p:sp>
      </p:grpSp>
      <p:pic>
        <p:nvPicPr>
          <p:cNvPr id="22536" name="Picture 23" descr="l2_switch_grey"/>
          <p:cNvPicPr>
            <a:picLocks noChangeAspect="1" noChangeArrowheads="1"/>
          </p:cNvPicPr>
          <p:nvPr/>
        </p:nvPicPr>
        <p:blipFill>
          <a:blip r:embed="rId3" cstate="print"/>
          <a:srcRect/>
          <a:stretch>
            <a:fillRect/>
          </a:stretch>
        </p:blipFill>
        <p:spPr bwMode="auto">
          <a:xfrm>
            <a:off x="5835650" y="4286251"/>
            <a:ext cx="963612" cy="727075"/>
          </a:xfrm>
          <a:prstGeom prst="rect">
            <a:avLst/>
          </a:prstGeom>
          <a:noFill/>
          <a:ln w="9525">
            <a:noFill/>
            <a:miter lim="800000"/>
            <a:headEnd/>
            <a:tailEnd/>
          </a:ln>
        </p:spPr>
      </p:pic>
      <p:pic>
        <p:nvPicPr>
          <p:cNvPr id="22537" name="Picture 24" descr="l2_switch_grey"/>
          <p:cNvPicPr>
            <a:picLocks noChangeAspect="1" noChangeArrowheads="1"/>
          </p:cNvPicPr>
          <p:nvPr/>
        </p:nvPicPr>
        <p:blipFill>
          <a:blip r:embed="rId3" cstate="print"/>
          <a:srcRect/>
          <a:stretch>
            <a:fillRect/>
          </a:stretch>
        </p:blipFill>
        <p:spPr bwMode="auto">
          <a:xfrm>
            <a:off x="5829300" y="3943352"/>
            <a:ext cx="965200" cy="728663"/>
          </a:xfrm>
          <a:prstGeom prst="rect">
            <a:avLst/>
          </a:prstGeom>
          <a:noFill/>
          <a:ln w="9525">
            <a:noFill/>
            <a:miter lim="800000"/>
            <a:headEnd/>
            <a:tailEnd/>
          </a:ln>
        </p:spPr>
      </p:pic>
      <p:pic>
        <p:nvPicPr>
          <p:cNvPr id="1462297" name="Picture 25" descr="l2_switch_grey"/>
          <p:cNvPicPr>
            <a:picLocks noChangeAspect="1" noChangeArrowheads="1"/>
          </p:cNvPicPr>
          <p:nvPr/>
        </p:nvPicPr>
        <p:blipFill>
          <a:blip r:embed="rId3" cstate="print"/>
          <a:srcRect/>
          <a:stretch>
            <a:fillRect/>
          </a:stretch>
        </p:blipFill>
        <p:spPr bwMode="auto">
          <a:xfrm>
            <a:off x="5834062" y="3602038"/>
            <a:ext cx="965200" cy="728662"/>
          </a:xfrm>
          <a:prstGeom prst="rect">
            <a:avLst/>
          </a:prstGeom>
          <a:noFill/>
          <a:ln w="9525">
            <a:noFill/>
            <a:miter lim="800000"/>
            <a:headEnd/>
            <a:tailEnd/>
          </a:ln>
        </p:spPr>
      </p:pic>
      <p:pic>
        <p:nvPicPr>
          <p:cNvPr id="22539" name="Picture 26" descr="l2_switch_grey"/>
          <p:cNvPicPr>
            <a:picLocks noChangeAspect="1" noChangeArrowheads="1"/>
          </p:cNvPicPr>
          <p:nvPr/>
        </p:nvPicPr>
        <p:blipFill>
          <a:blip r:embed="rId3" cstate="print"/>
          <a:srcRect/>
          <a:stretch>
            <a:fillRect/>
          </a:stretch>
        </p:blipFill>
        <p:spPr bwMode="auto">
          <a:xfrm>
            <a:off x="5832475" y="3263902"/>
            <a:ext cx="963612" cy="728663"/>
          </a:xfrm>
          <a:prstGeom prst="rect">
            <a:avLst/>
          </a:prstGeom>
          <a:noFill/>
          <a:ln w="9525">
            <a:noFill/>
            <a:miter lim="800000"/>
            <a:headEnd/>
            <a:tailEnd/>
          </a:ln>
        </p:spPr>
      </p:pic>
      <p:pic>
        <p:nvPicPr>
          <p:cNvPr id="22540" name="Picture 27" descr="l2_switch_grey"/>
          <p:cNvPicPr>
            <a:picLocks noChangeAspect="1" noChangeArrowheads="1"/>
          </p:cNvPicPr>
          <p:nvPr/>
        </p:nvPicPr>
        <p:blipFill>
          <a:blip r:embed="rId3" cstate="print"/>
          <a:srcRect/>
          <a:stretch>
            <a:fillRect/>
          </a:stretch>
        </p:blipFill>
        <p:spPr bwMode="auto">
          <a:xfrm>
            <a:off x="5829300" y="2924176"/>
            <a:ext cx="963612" cy="727075"/>
          </a:xfrm>
          <a:prstGeom prst="rect">
            <a:avLst/>
          </a:prstGeom>
          <a:noFill/>
          <a:ln w="9525">
            <a:noFill/>
            <a:miter lim="800000"/>
            <a:headEnd/>
            <a:tailEnd/>
          </a:ln>
        </p:spPr>
      </p:pic>
      <p:sp>
        <p:nvSpPr>
          <p:cNvPr id="1462300" name="Text Box 28"/>
          <p:cNvSpPr txBox="1">
            <a:spLocks noChangeArrowheads="1"/>
          </p:cNvSpPr>
          <p:nvPr/>
        </p:nvSpPr>
        <p:spPr bwMode="auto">
          <a:xfrm>
            <a:off x="7419657" y="2909509"/>
            <a:ext cx="1541463" cy="860284"/>
          </a:xfrm>
          <a:prstGeom prst="rect">
            <a:avLst/>
          </a:prstGeom>
          <a:noFill/>
          <a:ln w="9525">
            <a:noFill/>
            <a:miter lim="800000"/>
            <a:headEnd/>
            <a:tailEnd/>
          </a:ln>
        </p:spPr>
        <p:txBody>
          <a:bodyPr>
            <a:spAutoFit/>
          </a:bodyPr>
          <a:lstStyle/>
          <a:p>
            <a:pPr algn="ctr" eaLnBrk="0" hangingPunct="0"/>
            <a:r>
              <a:rPr lang="en-US" sz="1600" dirty="0">
                <a:solidFill>
                  <a:schemeClr val="tx1"/>
                </a:solidFill>
              </a:rPr>
              <a:t>Return cable for failsafe stacking</a:t>
            </a:r>
          </a:p>
        </p:txBody>
      </p:sp>
      <p:sp>
        <p:nvSpPr>
          <p:cNvPr id="1462301" name="Line 29"/>
          <p:cNvSpPr>
            <a:spLocks noChangeShapeType="1"/>
          </p:cNvSpPr>
          <p:nvPr/>
        </p:nvSpPr>
        <p:spPr bwMode="auto">
          <a:xfrm flipH="1">
            <a:off x="7285037" y="3428999"/>
            <a:ext cx="317500" cy="344489"/>
          </a:xfrm>
          <a:prstGeom prst="line">
            <a:avLst/>
          </a:prstGeom>
          <a:noFill/>
          <a:ln w="28575">
            <a:solidFill>
              <a:schemeClr val="hlink"/>
            </a:solidFill>
            <a:round/>
            <a:headEnd/>
            <a:tailEnd type="triangle" w="med" len="med"/>
          </a:ln>
        </p:spPr>
        <p:txBody>
          <a:bodyPr/>
          <a:lstStyle/>
          <a:p>
            <a:endParaRPr lang="en-US"/>
          </a:p>
        </p:txBody>
      </p:sp>
      <p:sp>
        <p:nvSpPr>
          <p:cNvPr id="1462302" name="Text Box 30"/>
          <p:cNvSpPr txBox="1">
            <a:spLocks noChangeArrowheads="1"/>
          </p:cNvSpPr>
          <p:nvPr/>
        </p:nvSpPr>
        <p:spPr bwMode="auto">
          <a:xfrm>
            <a:off x="5541962" y="1657351"/>
            <a:ext cx="3049588" cy="860284"/>
          </a:xfrm>
          <a:prstGeom prst="rect">
            <a:avLst/>
          </a:prstGeom>
          <a:noFill/>
          <a:ln w="9525">
            <a:noFill/>
            <a:miter lim="800000"/>
            <a:headEnd/>
            <a:tailEnd/>
          </a:ln>
        </p:spPr>
        <p:txBody>
          <a:bodyPr>
            <a:spAutoFit/>
          </a:bodyPr>
          <a:lstStyle/>
          <a:p>
            <a:pPr algn="ctr" eaLnBrk="0" hangingPunct="0"/>
            <a:r>
              <a:rPr lang="en-US" sz="1600" dirty="0">
                <a:solidFill>
                  <a:schemeClr val="tx1"/>
                </a:solidFill>
              </a:rPr>
              <a:t>Stacking Architecture uses shortest path algorithm for optimal data flow across stack</a:t>
            </a:r>
          </a:p>
        </p:txBody>
      </p:sp>
      <p:sp>
        <p:nvSpPr>
          <p:cNvPr id="1462303" name="Rectangle 31"/>
          <p:cNvSpPr>
            <a:spLocks noChangeArrowheads="1"/>
          </p:cNvSpPr>
          <p:nvPr/>
        </p:nvSpPr>
        <p:spPr bwMode="auto">
          <a:xfrm>
            <a:off x="365760" y="1645950"/>
            <a:ext cx="4927600" cy="4018023"/>
          </a:xfrm>
          <a:prstGeom prst="rect">
            <a:avLst/>
          </a:prstGeom>
          <a:noFill/>
          <a:ln w="9525">
            <a:noFill/>
            <a:miter lim="800000"/>
            <a:headEnd/>
            <a:tailEnd/>
          </a:ln>
          <a:effectLst/>
        </p:spPr>
        <p:txBody>
          <a:bodyPr>
            <a:spAutoFit/>
          </a:bodyPr>
          <a:lstStyle/>
          <a:p>
            <a:pPr marL="236538" indent="-236538">
              <a:lnSpc>
                <a:spcPct val="95000"/>
              </a:lnSpc>
              <a:spcBef>
                <a:spcPct val="55000"/>
              </a:spcBef>
              <a:buClr>
                <a:srgbClr val="CC0000"/>
              </a:buClr>
              <a:buFont typeface="Webdings" pitchFamily="18" charset="2"/>
              <a:buChar char="4"/>
              <a:defRPr/>
            </a:pPr>
            <a:r>
              <a:rPr lang="en-US" b="1" dirty="0">
                <a:solidFill>
                  <a:srgbClr val="323232"/>
                </a:solidFill>
                <a:latin typeface="+mn-lt"/>
              </a:rPr>
              <a:t>Resiliency</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Bi-directional traffic flow across stack</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Protected against unit or cable failure with fail-safe stacking</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Fully hot swappable switches within stack</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Auto Unit Replacement (software/</a:t>
            </a:r>
            <a:r>
              <a:rPr lang="en-US" sz="1600" dirty="0" err="1">
                <a:solidFill>
                  <a:srgbClr val="323232"/>
                </a:solidFill>
                <a:latin typeface="+mn-lt"/>
              </a:rPr>
              <a:t>config</a:t>
            </a:r>
            <a:r>
              <a:rPr lang="en-US" sz="1600" dirty="0" smtClean="0">
                <a:solidFill>
                  <a:srgbClr val="323232"/>
                </a:solidFill>
                <a:latin typeface="+mn-lt"/>
              </a:rPr>
              <a:t>)</a:t>
            </a:r>
            <a:r>
              <a:rPr lang="en-US" sz="900" dirty="0" smtClean="0">
                <a:solidFill>
                  <a:schemeClr val="tx1"/>
                </a:solidFill>
                <a:latin typeface="Arial" charset="0"/>
              </a:rPr>
              <a:t> </a:t>
            </a:r>
            <a:endParaRPr lang="en-US" sz="900" dirty="0">
              <a:solidFill>
                <a:schemeClr val="tx1"/>
              </a:solidFill>
              <a:latin typeface="Arial" charset="0"/>
            </a:endParaRPr>
          </a:p>
          <a:p>
            <a:pPr marL="236538" indent="-236538">
              <a:lnSpc>
                <a:spcPct val="95000"/>
              </a:lnSpc>
              <a:spcBef>
                <a:spcPct val="55000"/>
              </a:spcBef>
              <a:buClr>
                <a:srgbClr val="CC0000"/>
              </a:buClr>
              <a:buFont typeface="Webdings" pitchFamily="18" charset="2"/>
              <a:buChar char="4"/>
              <a:defRPr/>
            </a:pPr>
            <a:r>
              <a:rPr lang="en-US" b="1" dirty="0">
                <a:solidFill>
                  <a:srgbClr val="323232"/>
                </a:solidFill>
                <a:latin typeface="+mn-lt"/>
              </a:rPr>
              <a:t>Scalability</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Add units as you need them – up to 8</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New Unit </a:t>
            </a:r>
            <a:r>
              <a:rPr lang="en-US" sz="1600" dirty="0" err="1" smtClean="0">
                <a:solidFill>
                  <a:srgbClr val="323232"/>
                </a:solidFill>
                <a:latin typeface="+mn-lt"/>
              </a:rPr>
              <a:t>QuickConfig</a:t>
            </a:r>
            <a:endParaRPr lang="en-US" sz="900" dirty="0">
              <a:solidFill>
                <a:srgbClr val="323232"/>
              </a:solidFill>
              <a:latin typeface="+mn-lt"/>
            </a:endParaRPr>
          </a:p>
          <a:p>
            <a:pPr marL="236538" indent="-236538">
              <a:lnSpc>
                <a:spcPct val="95000"/>
              </a:lnSpc>
              <a:spcBef>
                <a:spcPct val="55000"/>
              </a:spcBef>
              <a:buClr>
                <a:srgbClr val="CC0000"/>
              </a:buClr>
              <a:buFont typeface="Webdings" pitchFamily="18" charset="2"/>
              <a:buChar char="4"/>
              <a:defRPr/>
            </a:pPr>
            <a:r>
              <a:rPr lang="en-US" b="1" dirty="0">
                <a:solidFill>
                  <a:srgbClr val="323232"/>
                </a:solidFill>
                <a:latin typeface="+mn-lt"/>
              </a:rPr>
              <a:t>Simplicity</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Managed as a single entity</a:t>
            </a:r>
          </a:p>
          <a:p>
            <a:pPr marL="525463" lvl="1" indent="-174625">
              <a:lnSpc>
                <a:spcPct val="95000"/>
              </a:lnSpc>
              <a:spcBef>
                <a:spcPct val="25000"/>
              </a:spcBef>
              <a:buClr>
                <a:srgbClr val="A9A9A9"/>
              </a:buClr>
              <a:buSzPct val="110000"/>
              <a:buFont typeface="Gotham-Book" pitchFamily="2" charset="0"/>
              <a:buChar char="–"/>
              <a:defRPr/>
            </a:pPr>
            <a:r>
              <a:rPr lang="en-US" sz="1600" dirty="0">
                <a:solidFill>
                  <a:srgbClr val="323232"/>
                </a:solidFill>
                <a:latin typeface="+mn-lt"/>
              </a:rPr>
              <a:t>Building block approach for easy adds/moves/changes</a:t>
            </a:r>
          </a:p>
        </p:txBody>
      </p:sp>
      <p:sp>
        <p:nvSpPr>
          <p:cNvPr id="28" name="Text Box 28"/>
          <p:cNvSpPr txBox="1">
            <a:spLocks noChangeArrowheads="1"/>
          </p:cNvSpPr>
          <p:nvPr/>
        </p:nvSpPr>
        <p:spPr bwMode="auto">
          <a:xfrm>
            <a:off x="7282498" y="4727727"/>
            <a:ext cx="1541463" cy="860284"/>
          </a:xfrm>
          <a:prstGeom prst="rect">
            <a:avLst/>
          </a:prstGeom>
          <a:noFill/>
          <a:ln w="9525">
            <a:noFill/>
            <a:miter lim="800000"/>
            <a:headEnd/>
            <a:tailEnd/>
          </a:ln>
        </p:spPr>
        <p:txBody>
          <a:bodyPr>
            <a:spAutoFit/>
          </a:bodyPr>
          <a:lstStyle/>
          <a:p>
            <a:pPr algn="ctr" eaLnBrk="0" hangingPunct="0"/>
            <a:r>
              <a:rPr lang="en-US" sz="1600" dirty="0" smtClean="0">
                <a:solidFill>
                  <a:schemeClr val="tx1"/>
                </a:solidFill>
              </a:rPr>
              <a:t>Replace </a:t>
            </a:r>
            <a:r>
              <a:rPr lang="en-US" sz="1600" dirty="0">
                <a:solidFill>
                  <a:schemeClr val="tx1"/>
                </a:solidFill>
              </a:rPr>
              <a:t>a Switch Quickly and Easily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1462300"/>
                                        </p:tgtEl>
                                        <p:attrNameLst>
                                          <p:attrName>style.visibility</p:attrName>
                                        </p:attrNameLst>
                                      </p:cBhvr>
                                      <p:to>
                                        <p:strVal val="visible"/>
                                      </p:to>
                                    </p:set>
                                    <p:anim calcmode="lin" valueType="num">
                                      <p:cBhvr>
                                        <p:cTn id="27" dur="500" fill="hold"/>
                                        <p:tgtEl>
                                          <p:spTgt spid="1462300"/>
                                        </p:tgtEl>
                                        <p:attrNameLst>
                                          <p:attrName>ppt_w</p:attrName>
                                        </p:attrNameLst>
                                      </p:cBhvr>
                                      <p:tavLst>
                                        <p:tav tm="0">
                                          <p:val>
                                            <p:fltVal val="0"/>
                                          </p:val>
                                        </p:tav>
                                        <p:tav tm="100000">
                                          <p:val>
                                            <p:strVal val="#ppt_w"/>
                                          </p:val>
                                        </p:tav>
                                      </p:tavLst>
                                    </p:anim>
                                    <p:anim calcmode="lin" valueType="num">
                                      <p:cBhvr>
                                        <p:cTn id="28" dur="500" fill="hold"/>
                                        <p:tgtEl>
                                          <p:spTgt spid="1462300"/>
                                        </p:tgtEl>
                                        <p:attrNameLst>
                                          <p:attrName>ppt_h</p:attrName>
                                        </p:attrNameLst>
                                      </p:cBhvr>
                                      <p:tavLst>
                                        <p:tav tm="0">
                                          <p:val>
                                            <p:fltVal val="0"/>
                                          </p:val>
                                        </p:tav>
                                        <p:tav tm="100000">
                                          <p:val>
                                            <p:strVal val="#ppt_h"/>
                                          </p:val>
                                        </p:tav>
                                      </p:tavLst>
                                    </p:anim>
                                    <p:animEffect transition="in" filter="fade">
                                      <p:cBhvr>
                                        <p:cTn id="29" dur="500"/>
                                        <p:tgtEl>
                                          <p:spTgt spid="146230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462301"/>
                                        </p:tgtEl>
                                        <p:attrNameLst>
                                          <p:attrName>style.visibility</p:attrName>
                                        </p:attrNameLst>
                                      </p:cBhvr>
                                      <p:to>
                                        <p:strVal val="visible"/>
                                      </p:to>
                                    </p:set>
                                    <p:animEffect transition="in" filter="wipe(up)">
                                      <p:cBhvr>
                                        <p:cTn id="33" dur="500"/>
                                        <p:tgtEl>
                                          <p:spTgt spid="146230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62302"/>
                                        </p:tgtEl>
                                        <p:attrNameLst>
                                          <p:attrName>style.visibility</p:attrName>
                                        </p:attrNameLst>
                                      </p:cBhvr>
                                      <p:to>
                                        <p:strVal val="visible"/>
                                      </p:to>
                                    </p:set>
                                    <p:animEffect transition="in" filter="fade">
                                      <p:cBhvr>
                                        <p:cTn id="38" dur="500"/>
                                        <p:tgtEl>
                                          <p:spTgt spid="146230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00"/>
                            </p:stCondLst>
                            <p:childTnLst>
                              <p:par>
                                <p:cTn id="47" presetID="26" presetClass="emph" presetSubtype="0" fill="hold" nodeType="afterEffect">
                                  <p:stCondLst>
                                    <p:cond delay="0"/>
                                  </p:stCondLst>
                                  <p:childTnLst>
                                    <p:animEffect transition="out" filter="fade">
                                      <p:cBhvr>
                                        <p:cTn id="48" dur="500" tmFilter="0, 0; .2, .5; .8, .5; 1, 0"/>
                                        <p:tgtEl>
                                          <p:spTgt spid="1462297"/>
                                        </p:tgtEl>
                                      </p:cBhvr>
                                    </p:animEffect>
                                    <p:animScale>
                                      <p:cBhvr>
                                        <p:cTn id="49" dur="250" autoRev="1" fill="hold"/>
                                        <p:tgtEl>
                                          <p:spTgt spid="1462297"/>
                                        </p:tgtEl>
                                      </p:cBhvr>
                                      <p:by x="105000" y="105000"/>
                                    </p:animScale>
                                  </p:childTnLst>
                                </p:cTn>
                              </p:par>
                            </p:childTnLst>
                          </p:cTn>
                        </p:par>
                        <p:par>
                          <p:cTn id="50" fill="hold">
                            <p:stCondLst>
                              <p:cond delay="1000"/>
                            </p:stCondLst>
                            <p:childTnLst>
                              <p:par>
                                <p:cTn id="51" presetID="9" presetClass="emph" presetSubtype="0" nodeType="afterEffect">
                                  <p:stCondLst>
                                    <p:cond delay="0"/>
                                  </p:stCondLst>
                                  <p:childTnLst>
                                    <p:set>
                                      <p:cBhvr rctx="PPT">
                                        <p:cTn id="52" dur="indefinite"/>
                                        <p:tgtEl>
                                          <p:spTgt spid="1462297"/>
                                        </p:tgtEl>
                                        <p:attrNameLst>
                                          <p:attrName>style.opacity</p:attrName>
                                        </p:attrNameLst>
                                      </p:cBhvr>
                                      <p:to>
                                        <p:strVal val="0.5"/>
                                      </p:to>
                                    </p:set>
                                    <p:animEffect filter="image" prLst="opacity: 0.5">
                                      <p:cBhvr rctx="IE">
                                        <p:cTn id="53" dur="indefinite"/>
                                        <p:tgtEl>
                                          <p:spTgt spid="1462297"/>
                                        </p:tgtEl>
                                      </p:cBhvr>
                                    </p:animEffect>
                                  </p:childTnLst>
                                </p:cTn>
                              </p:par>
                            </p:childTnLst>
                          </p:cTn>
                        </p:par>
                        <p:par>
                          <p:cTn id="54" fill="hold">
                            <p:stCondLst>
                              <p:cond delay="1000"/>
                            </p:stCondLst>
                            <p:childTnLst>
                              <p:par>
                                <p:cTn id="55" presetID="2" presetClass="exit" presetSubtype="2" fill="hold" nodeType="afterEffect">
                                  <p:stCondLst>
                                    <p:cond delay="0"/>
                                  </p:stCondLst>
                                  <p:childTnLst>
                                    <p:anim calcmode="lin" valueType="num">
                                      <p:cBhvr additive="base">
                                        <p:cTn id="56" dur="500"/>
                                        <p:tgtEl>
                                          <p:spTgt spid="1462297"/>
                                        </p:tgtEl>
                                        <p:attrNameLst>
                                          <p:attrName>ppt_x</p:attrName>
                                        </p:attrNameLst>
                                      </p:cBhvr>
                                      <p:tavLst>
                                        <p:tav tm="0">
                                          <p:val>
                                            <p:strVal val="ppt_x"/>
                                          </p:val>
                                        </p:tav>
                                        <p:tav tm="100000">
                                          <p:val>
                                            <p:strVal val="1+ppt_w/2"/>
                                          </p:val>
                                        </p:tav>
                                      </p:tavLst>
                                    </p:anim>
                                    <p:anim calcmode="lin" valueType="num">
                                      <p:cBhvr additive="base">
                                        <p:cTn id="57" dur="500"/>
                                        <p:tgtEl>
                                          <p:spTgt spid="1462297"/>
                                        </p:tgtEl>
                                        <p:attrNameLst>
                                          <p:attrName>ppt_y</p:attrName>
                                        </p:attrNameLst>
                                      </p:cBhvr>
                                      <p:tavLst>
                                        <p:tav tm="0">
                                          <p:val>
                                            <p:strVal val="ppt_y"/>
                                          </p:val>
                                        </p:tav>
                                        <p:tav tm="100000">
                                          <p:val>
                                            <p:strVal val="ppt_y"/>
                                          </p:val>
                                        </p:tav>
                                      </p:tavLst>
                                    </p:anim>
                                    <p:set>
                                      <p:cBhvr>
                                        <p:cTn id="58" dur="1" fill="hold">
                                          <p:stCondLst>
                                            <p:cond delay="499"/>
                                          </p:stCondLst>
                                        </p:cTn>
                                        <p:tgtEl>
                                          <p:spTgt spid="1462297"/>
                                        </p:tgtEl>
                                        <p:attrNameLst>
                                          <p:attrName>style.visibility</p:attrName>
                                        </p:attrNameLst>
                                      </p:cBhvr>
                                      <p:to>
                                        <p:strVal val="hidden"/>
                                      </p:to>
                                    </p:set>
                                  </p:childTnLst>
                                </p:cTn>
                              </p:par>
                            </p:childTnLst>
                          </p:cTn>
                        </p:par>
                        <p:par>
                          <p:cTn id="59" fill="hold">
                            <p:stCondLst>
                              <p:cond delay="1500"/>
                            </p:stCondLst>
                            <p:childTnLst>
                              <p:par>
                                <p:cTn id="60" presetID="9" presetClass="emph" presetSubtype="0" nodeType="afterEffect">
                                  <p:stCondLst>
                                    <p:cond delay="0"/>
                                  </p:stCondLst>
                                  <p:childTnLst>
                                    <p:set>
                                      <p:cBhvr rctx="PPT">
                                        <p:cTn id="61" dur="indefinite"/>
                                        <p:tgtEl>
                                          <p:spTgt spid="1462297"/>
                                        </p:tgtEl>
                                        <p:attrNameLst>
                                          <p:attrName>style.opacity</p:attrName>
                                        </p:attrNameLst>
                                      </p:cBhvr>
                                      <p:to>
                                        <p:strVal val="1"/>
                                      </p:to>
                                    </p:set>
                                    <p:animEffect filter="image" prLst="opacity: 1">
                                      <p:cBhvr rctx="IE">
                                        <p:cTn id="62" dur="indefinite"/>
                                        <p:tgtEl>
                                          <p:spTgt spid="146229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62297"/>
                                        </p:tgtEl>
                                        <p:attrNameLst>
                                          <p:attrName>style.visibility</p:attrName>
                                        </p:attrNameLst>
                                      </p:cBhvr>
                                      <p:to>
                                        <p:strVal val="visible"/>
                                      </p:to>
                                    </p:set>
                                    <p:anim calcmode="lin" valueType="num">
                                      <p:cBhvr additive="base">
                                        <p:cTn id="67" dur="500" fill="hold"/>
                                        <p:tgtEl>
                                          <p:spTgt spid="1462297"/>
                                        </p:tgtEl>
                                        <p:attrNameLst>
                                          <p:attrName>ppt_x</p:attrName>
                                        </p:attrNameLst>
                                      </p:cBhvr>
                                      <p:tavLst>
                                        <p:tav tm="0">
                                          <p:val>
                                            <p:strVal val="#ppt_x"/>
                                          </p:val>
                                        </p:tav>
                                        <p:tav tm="100000">
                                          <p:val>
                                            <p:strVal val="#ppt_x"/>
                                          </p:val>
                                        </p:tav>
                                      </p:tavLst>
                                    </p:anim>
                                    <p:anim calcmode="lin" valueType="num">
                                      <p:cBhvr additive="base">
                                        <p:cTn id="68" dur="500" fill="hold"/>
                                        <p:tgtEl>
                                          <p:spTgt spid="146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300" grpId="0"/>
      <p:bldP spid="1462301" grpId="0" animBg="1"/>
      <p:bldP spid="146230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30365" y="215900"/>
            <a:ext cx="7285037" cy="768350"/>
          </a:xfrm>
          <a:prstGeom prst="rect">
            <a:avLst/>
          </a:prstGeom>
          <a:noFill/>
          <a:ln w="9525">
            <a:noFill/>
            <a:miter lim="800000"/>
            <a:headEnd/>
            <a:tailEnd/>
          </a:ln>
        </p:spPr>
        <p:txBody>
          <a:bodyPr anchor="ctr"/>
          <a:lstStyle/>
          <a:p>
            <a:endParaRPr lang="en-US" sz="3200" b="1">
              <a:cs typeface="Arial" pitchFamily="34" charset="0"/>
            </a:endParaRPr>
          </a:p>
        </p:txBody>
      </p:sp>
      <p:sp>
        <p:nvSpPr>
          <p:cNvPr id="23555" name="Rectangle 4"/>
          <p:cNvSpPr>
            <a:spLocks noChangeArrowheads="1"/>
          </p:cNvSpPr>
          <p:nvPr/>
        </p:nvSpPr>
        <p:spPr bwMode="auto">
          <a:xfrm>
            <a:off x="609600" y="228600"/>
            <a:ext cx="7651750" cy="1143000"/>
          </a:xfrm>
          <a:prstGeom prst="rect">
            <a:avLst/>
          </a:prstGeom>
          <a:noFill/>
          <a:ln w="9525">
            <a:noFill/>
            <a:miter lim="800000"/>
            <a:headEnd/>
            <a:tailEnd/>
          </a:ln>
        </p:spPr>
        <p:txBody>
          <a:bodyPr anchor="ctr"/>
          <a:lstStyle/>
          <a:p>
            <a:endParaRPr lang="en-US" sz="2000" b="1" i="1">
              <a:cs typeface="Arial" pitchFamily="34" charset="0"/>
            </a:endParaRPr>
          </a:p>
        </p:txBody>
      </p:sp>
      <p:sp>
        <p:nvSpPr>
          <p:cNvPr id="23556" name="Rectangle 5"/>
          <p:cNvSpPr>
            <a:spLocks noChangeArrowheads="1"/>
          </p:cNvSpPr>
          <p:nvPr/>
        </p:nvSpPr>
        <p:spPr bwMode="auto">
          <a:xfrm>
            <a:off x="4044950" y="1371600"/>
            <a:ext cx="4870450" cy="1676400"/>
          </a:xfrm>
          <a:prstGeom prst="rect">
            <a:avLst/>
          </a:prstGeom>
          <a:noFill/>
          <a:ln w="9525">
            <a:noFill/>
            <a:miter lim="800000"/>
            <a:headEnd/>
            <a:tailEnd/>
          </a:ln>
        </p:spPr>
        <p:txBody>
          <a:bodyPr/>
          <a:lstStyle/>
          <a:p>
            <a:pPr marL="342900" indent="-342900">
              <a:lnSpc>
                <a:spcPct val="90000"/>
              </a:lnSpc>
              <a:spcBef>
                <a:spcPct val="50000"/>
              </a:spcBef>
              <a:buClr>
                <a:srgbClr val="FF7200"/>
              </a:buClr>
              <a:buFontTx/>
              <a:buChar char="•"/>
            </a:pPr>
            <a:endParaRPr lang="en-US">
              <a:solidFill>
                <a:srgbClr val="990000"/>
              </a:solidFill>
              <a:cs typeface="Arial" pitchFamily="34" charset="0"/>
            </a:endParaRPr>
          </a:p>
        </p:txBody>
      </p:sp>
      <p:sp>
        <p:nvSpPr>
          <p:cNvPr id="23557" name="Rectangle 6"/>
          <p:cNvSpPr>
            <a:spLocks noGrp="1" noChangeArrowheads="1"/>
          </p:cNvSpPr>
          <p:nvPr>
            <p:ph type="title"/>
          </p:nvPr>
        </p:nvSpPr>
        <p:spPr>
          <a:xfrm>
            <a:off x="320040" y="364004"/>
            <a:ext cx="6336952" cy="571500"/>
          </a:xfrm>
        </p:spPr>
        <p:txBody>
          <a:bodyPr/>
          <a:lstStyle/>
          <a:p>
            <a:pPr eaLnBrk="1" hangingPunct="1"/>
            <a:r>
              <a:rPr lang="en-US" sz="2800" dirty="0" smtClean="0"/>
              <a:t>Avaya:  Continued Innovation</a:t>
            </a:r>
            <a:endParaRPr lang="en-GB" sz="2800" i="1" dirty="0" smtClean="0">
              <a:solidFill>
                <a:schemeClr val="hlink"/>
              </a:solidFill>
            </a:endParaRPr>
          </a:p>
        </p:txBody>
      </p:sp>
      <p:sp>
        <p:nvSpPr>
          <p:cNvPr id="23558" name="Rectangle 7"/>
          <p:cNvSpPr>
            <a:spLocks noGrp="1" noChangeArrowheads="1"/>
          </p:cNvSpPr>
          <p:nvPr>
            <p:ph type="body" sz="half" idx="1"/>
          </p:nvPr>
        </p:nvSpPr>
        <p:spPr>
          <a:xfrm>
            <a:off x="365760" y="1143241"/>
            <a:ext cx="8595360" cy="1728787"/>
          </a:xfrm>
        </p:spPr>
        <p:txBody>
          <a:bodyPr>
            <a:normAutofit/>
          </a:bodyPr>
          <a:lstStyle/>
          <a:p>
            <a:pPr eaLnBrk="1" hangingPunct="1">
              <a:spcAft>
                <a:spcPts val="0"/>
              </a:spcAft>
              <a:buFont typeface="Arial" pitchFamily="34" charset="0"/>
              <a:buChar char="•"/>
            </a:pPr>
            <a:r>
              <a:rPr lang="en-US" sz="1800" dirty="0" smtClean="0"/>
              <a:t>  Evolution of redundant self-healing stacking first introduced in 1998</a:t>
            </a:r>
          </a:p>
          <a:p>
            <a:pPr eaLnBrk="1" hangingPunct="1">
              <a:spcAft>
                <a:spcPts val="0"/>
              </a:spcAft>
              <a:buFont typeface="Arial" pitchFamily="34" charset="0"/>
              <a:buChar char="•"/>
            </a:pPr>
            <a:r>
              <a:rPr lang="en-US" sz="1800" dirty="0" smtClean="0"/>
              <a:t>  Load-balancing and fail-over protection with Distributed MLT and 802.3ad </a:t>
            </a:r>
          </a:p>
          <a:p>
            <a:pPr eaLnBrk="1" hangingPunct="1">
              <a:spcAft>
                <a:spcPts val="0"/>
              </a:spcAft>
              <a:buFont typeface="Arial" pitchFamily="34" charset="0"/>
              <a:buChar char="•"/>
            </a:pPr>
            <a:r>
              <a:rPr lang="en-US" sz="1800" dirty="0" smtClean="0"/>
              <a:t>  Built-in stacking ports and stacking cable come standard on ERS 4000 &amp; ERS </a:t>
            </a:r>
            <a:br>
              <a:rPr lang="en-US" sz="1800" dirty="0" smtClean="0"/>
            </a:br>
            <a:r>
              <a:rPr lang="en-US" sz="1800" dirty="0" smtClean="0"/>
              <a:t>  </a:t>
            </a:r>
            <a:r>
              <a:rPr lang="en-US" sz="1800" dirty="0" smtClean="0"/>
              <a:t>5000 </a:t>
            </a:r>
            <a:r>
              <a:rPr lang="en-US" sz="1800" dirty="0" smtClean="0"/>
              <a:t>switches</a:t>
            </a:r>
          </a:p>
        </p:txBody>
      </p:sp>
      <p:grpSp>
        <p:nvGrpSpPr>
          <p:cNvPr id="2" name="Group 33"/>
          <p:cNvGrpSpPr/>
          <p:nvPr/>
        </p:nvGrpSpPr>
        <p:grpSpPr>
          <a:xfrm>
            <a:off x="365760" y="3117305"/>
            <a:ext cx="8428424" cy="2937434"/>
            <a:chOff x="395536" y="2764343"/>
            <a:chExt cx="8433267" cy="2744657"/>
          </a:xfrm>
        </p:grpSpPr>
        <p:grpSp>
          <p:nvGrpSpPr>
            <p:cNvPr id="3" name="Group 24"/>
            <p:cNvGrpSpPr/>
            <p:nvPr/>
          </p:nvGrpSpPr>
          <p:grpSpPr>
            <a:xfrm>
              <a:off x="395536" y="2764955"/>
              <a:ext cx="1584176" cy="2744045"/>
              <a:chOff x="395536" y="3141663"/>
              <a:chExt cx="1584176" cy="3117906"/>
            </a:xfrm>
          </p:grpSpPr>
          <p:grpSp>
            <p:nvGrpSpPr>
              <p:cNvPr id="4" name="Group 20"/>
              <p:cNvGrpSpPr>
                <a:grpSpLocks/>
              </p:cNvGrpSpPr>
              <p:nvPr/>
            </p:nvGrpSpPr>
            <p:grpSpPr bwMode="auto">
              <a:xfrm>
                <a:off x="573841" y="3751263"/>
                <a:ext cx="1261855" cy="1816791"/>
                <a:chOff x="3148" y="794"/>
                <a:chExt cx="1637" cy="2118"/>
              </a:xfrm>
            </p:grpSpPr>
            <p:pic>
              <p:nvPicPr>
                <p:cNvPr id="23574" name="Picture 21"/>
                <p:cNvPicPr>
                  <a:picLocks noChangeAspect="1" noChangeArrowheads="1"/>
                </p:cNvPicPr>
                <p:nvPr/>
              </p:nvPicPr>
              <p:blipFill>
                <a:blip r:embed="rId3" cstate="print"/>
                <a:srcRect/>
                <a:stretch>
                  <a:fillRect/>
                </a:stretch>
              </p:blipFill>
              <p:spPr bwMode="auto">
                <a:xfrm>
                  <a:off x="3166" y="828"/>
                  <a:ext cx="1607" cy="2084"/>
                </a:xfrm>
                <a:prstGeom prst="rect">
                  <a:avLst/>
                </a:prstGeom>
                <a:noFill/>
                <a:ln w="9525">
                  <a:noFill/>
                  <a:miter lim="800000"/>
                  <a:headEnd/>
                  <a:tailEnd/>
                </a:ln>
              </p:spPr>
            </p:pic>
            <p:sp>
              <p:nvSpPr>
                <p:cNvPr id="23575" name="Rectangle 22"/>
                <p:cNvSpPr>
                  <a:spLocks noChangeArrowheads="1"/>
                </p:cNvSpPr>
                <p:nvPr/>
              </p:nvSpPr>
              <p:spPr bwMode="auto">
                <a:xfrm>
                  <a:off x="3148" y="794"/>
                  <a:ext cx="1625" cy="68"/>
                </a:xfrm>
                <a:prstGeom prst="rect">
                  <a:avLst/>
                </a:prstGeom>
                <a:solidFill>
                  <a:schemeClr val="bg1"/>
                </a:solidFill>
                <a:ln w="9525" algn="ctr">
                  <a:noFill/>
                  <a:miter lim="800000"/>
                  <a:headEnd/>
                  <a:tailEnd/>
                </a:ln>
              </p:spPr>
              <p:txBody>
                <a:bodyPr wrap="none" anchor="ctr"/>
                <a:lstStyle/>
                <a:p>
                  <a:pPr>
                    <a:spcBef>
                      <a:spcPts val="300"/>
                    </a:spcBef>
                  </a:pPr>
                  <a:endParaRPr lang="en-US"/>
                </a:p>
              </p:txBody>
            </p:sp>
            <p:sp>
              <p:nvSpPr>
                <p:cNvPr id="23576" name="AutoShape 23"/>
                <p:cNvSpPr>
                  <a:spLocks noChangeArrowheads="1"/>
                </p:cNvSpPr>
                <p:nvPr/>
              </p:nvSpPr>
              <p:spPr bwMode="auto">
                <a:xfrm rot="10635711">
                  <a:off x="4545" y="849"/>
                  <a:ext cx="240" cy="462"/>
                </a:xfrm>
                <a:prstGeom prst="rtTriangle">
                  <a:avLst/>
                </a:prstGeom>
                <a:solidFill>
                  <a:schemeClr val="bg1"/>
                </a:solidFill>
                <a:ln w="9525" algn="ctr">
                  <a:noFill/>
                  <a:miter lim="800000"/>
                  <a:headEnd/>
                  <a:tailEnd/>
                </a:ln>
              </p:spPr>
              <p:txBody>
                <a:bodyPr wrap="none" anchor="ctr"/>
                <a:lstStyle/>
                <a:p>
                  <a:pPr>
                    <a:spcBef>
                      <a:spcPts val="300"/>
                    </a:spcBef>
                  </a:pPr>
                  <a:endParaRPr lang="en-US"/>
                </a:p>
              </p:txBody>
            </p:sp>
          </p:grpSp>
          <p:sp>
            <p:nvSpPr>
              <p:cNvPr id="23563" name="Text Box 26"/>
              <p:cNvSpPr txBox="1">
                <a:spLocks noChangeArrowheads="1"/>
              </p:cNvSpPr>
              <p:nvPr/>
            </p:nvSpPr>
            <p:spPr bwMode="ltGray">
              <a:xfrm>
                <a:off x="395536" y="3141663"/>
                <a:ext cx="1539875" cy="490138"/>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Ethernet Routing Switch 2500</a:t>
                </a:r>
              </a:p>
            </p:txBody>
          </p:sp>
          <p:sp>
            <p:nvSpPr>
              <p:cNvPr id="23564" name="Text Box 27"/>
              <p:cNvSpPr txBox="1">
                <a:spLocks noChangeArrowheads="1"/>
              </p:cNvSpPr>
              <p:nvPr/>
            </p:nvSpPr>
            <p:spPr bwMode="ltGray">
              <a:xfrm>
                <a:off x="439837" y="5733256"/>
                <a:ext cx="1539875" cy="526313"/>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4 </a:t>
                </a:r>
                <a:r>
                  <a:rPr lang="en-US" sz="1200" b="1" dirty="0" err="1">
                    <a:solidFill>
                      <a:schemeClr val="tx1"/>
                    </a:solidFill>
                  </a:rPr>
                  <a:t>Gbps</a:t>
                </a:r>
                <a:r>
                  <a:rPr lang="en-US" sz="1200" b="1" dirty="0">
                    <a:solidFill>
                      <a:schemeClr val="tx1"/>
                    </a:solidFill>
                  </a:rPr>
                  <a:t>/Switch</a:t>
                </a:r>
              </a:p>
              <a:p>
                <a:pPr algn="ctr">
                  <a:spcBef>
                    <a:spcPts val="300"/>
                  </a:spcBef>
                </a:pPr>
                <a:r>
                  <a:rPr lang="en-US" sz="1200" b="1" dirty="0">
                    <a:solidFill>
                      <a:schemeClr val="tx1"/>
                    </a:solidFill>
                  </a:rPr>
                  <a:t>32 </a:t>
                </a:r>
                <a:r>
                  <a:rPr lang="en-US" sz="1200" b="1" dirty="0" err="1">
                    <a:solidFill>
                      <a:schemeClr val="tx1"/>
                    </a:solidFill>
                  </a:rPr>
                  <a:t>Gbps</a:t>
                </a:r>
                <a:r>
                  <a:rPr lang="en-US" sz="1200" b="1" dirty="0">
                    <a:solidFill>
                      <a:schemeClr val="tx1"/>
                    </a:solidFill>
                  </a:rPr>
                  <a:t>/Stack</a:t>
                </a:r>
              </a:p>
            </p:txBody>
          </p:sp>
        </p:grpSp>
        <p:grpSp>
          <p:nvGrpSpPr>
            <p:cNvPr id="5" name="Group 25"/>
            <p:cNvGrpSpPr/>
            <p:nvPr/>
          </p:nvGrpSpPr>
          <p:grpSpPr>
            <a:xfrm>
              <a:off x="1979712" y="2764343"/>
              <a:ext cx="1539875" cy="2743347"/>
              <a:chOff x="2651125" y="3141663"/>
              <a:chExt cx="1539875" cy="3117113"/>
            </a:xfrm>
          </p:grpSpPr>
          <p:pic>
            <p:nvPicPr>
              <p:cNvPr id="23559" name="Picture 10" descr="ERS4500-stackback"/>
              <p:cNvPicPr>
                <a:picLocks noChangeAspect="1" noChangeArrowheads="1"/>
              </p:cNvPicPr>
              <p:nvPr/>
            </p:nvPicPr>
            <p:blipFill>
              <a:blip r:embed="rId4" cstate="print"/>
              <a:srcRect/>
              <a:stretch>
                <a:fillRect/>
              </a:stretch>
            </p:blipFill>
            <p:spPr bwMode="auto">
              <a:xfrm>
                <a:off x="2857500" y="3751263"/>
                <a:ext cx="1104900" cy="1828800"/>
              </a:xfrm>
              <a:prstGeom prst="rect">
                <a:avLst/>
              </a:prstGeom>
              <a:noFill/>
              <a:ln w="9525">
                <a:noFill/>
                <a:miter lim="800000"/>
                <a:headEnd/>
                <a:tailEnd/>
              </a:ln>
            </p:spPr>
          </p:pic>
          <p:sp>
            <p:nvSpPr>
              <p:cNvPr id="23565" name="Text Box 28"/>
              <p:cNvSpPr txBox="1">
                <a:spLocks noChangeArrowheads="1"/>
              </p:cNvSpPr>
              <p:nvPr/>
            </p:nvSpPr>
            <p:spPr bwMode="ltGray">
              <a:xfrm>
                <a:off x="2651125" y="5732463"/>
                <a:ext cx="1539875" cy="526313"/>
              </a:xfrm>
              <a:prstGeom prst="rect">
                <a:avLst/>
              </a:prstGeom>
              <a:noFill/>
              <a:ln w="9525" algn="ctr">
                <a:noFill/>
                <a:miter lim="800000"/>
                <a:headEnd/>
                <a:tailEnd/>
              </a:ln>
            </p:spPr>
            <p:txBody>
              <a:bodyPr>
                <a:spAutoFit/>
              </a:bodyPr>
              <a:lstStyle/>
              <a:p>
                <a:pPr algn="ctr">
                  <a:spcBef>
                    <a:spcPts val="300"/>
                  </a:spcBef>
                </a:pPr>
                <a:r>
                  <a:rPr lang="en-US" sz="1200" b="1" dirty="0" smtClean="0">
                    <a:solidFill>
                      <a:schemeClr val="tx1"/>
                    </a:solidFill>
                  </a:rPr>
                  <a:t>48 </a:t>
                </a:r>
                <a:r>
                  <a:rPr lang="en-US" sz="1200" b="1" dirty="0" err="1">
                    <a:solidFill>
                      <a:schemeClr val="tx1"/>
                    </a:solidFill>
                  </a:rPr>
                  <a:t>Gbps</a:t>
                </a:r>
                <a:r>
                  <a:rPr lang="en-US" sz="1200" b="1" dirty="0">
                    <a:solidFill>
                      <a:schemeClr val="tx1"/>
                    </a:solidFill>
                  </a:rPr>
                  <a:t>/Switch</a:t>
                </a:r>
              </a:p>
              <a:p>
                <a:pPr algn="ctr">
                  <a:spcBef>
                    <a:spcPts val="300"/>
                  </a:spcBef>
                </a:pPr>
                <a:r>
                  <a:rPr lang="en-US" sz="1200" b="1" dirty="0" smtClean="0">
                    <a:solidFill>
                      <a:schemeClr val="tx1"/>
                    </a:solidFill>
                  </a:rPr>
                  <a:t>384 </a:t>
                </a:r>
                <a:r>
                  <a:rPr lang="en-US" sz="1200" b="1" dirty="0" err="1">
                    <a:solidFill>
                      <a:schemeClr val="tx1"/>
                    </a:solidFill>
                  </a:rPr>
                  <a:t>Gbps</a:t>
                </a:r>
                <a:r>
                  <a:rPr lang="en-US" sz="1200" b="1" dirty="0">
                    <a:solidFill>
                      <a:schemeClr val="tx1"/>
                    </a:solidFill>
                  </a:rPr>
                  <a:t>/Stack</a:t>
                </a:r>
              </a:p>
            </p:txBody>
          </p:sp>
          <p:sp>
            <p:nvSpPr>
              <p:cNvPr id="23568" name="Text Box 31"/>
              <p:cNvSpPr txBox="1">
                <a:spLocks noChangeArrowheads="1"/>
              </p:cNvSpPr>
              <p:nvPr/>
            </p:nvSpPr>
            <p:spPr bwMode="ltGray">
              <a:xfrm>
                <a:off x="2651125" y="3141663"/>
                <a:ext cx="1539875" cy="490138"/>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Ethernet Routing Switch </a:t>
                </a:r>
                <a:r>
                  <a:rPr lang="en-US" sz="1200" b="1" dirty="0" smtClean="0">
                    <a:solidFill>
                      <a:schemeClr val="tx1"/>
                    </a:solidFill>
                  </a:rPr>
                  <a:t>4000</a:t>
                </a:r>
                <a:endParaRPr lang="en-US" sz="1200" b="1" dirty="0">
                  <a:solidFill>
                    <a:schemeClr val="tx1"/>
                  </a:solidFill>
                </a:endParaRPr>
              </a:p>
            </p:txBody>
          </p:sp>
        </p:grpSp>
        <p:grpSp>
          <p:nvGrpSpPr>
            <p:cNvPr id="6" name="Group 26"/>
            <p:cNvGrpSpPr/>
            <p:nvPr/>
          </p:nvGrpSpPr>
          <p:grpSpPr>
            <a:xfrm>
              <a:off x="3707905" y="2764954"/>
              <a:ext cx="1844675" cy="2743347"/>
              <a:chOff x="4784725" y="3141663"/>
              <a:chExt cx="1844675" cy="3117113"/>
            </a:xfrm>
          </p:grpSpPr>
          <p:pic>
            <p:nvPicPr>
              <p:cNvPr id="23560" name="Picture 15"/>
              <p:cNvPicPr>
                <a:picLocks noChangeAspect="1" noChangeArrowheads="1"/>
              </p:cNvPicPr>
              <p:nvPr/>
            </p:nvPicPr>
            <p:blipFill>
              <a:blip r:embed="rId5" cstate="print"/>
              <a:srcRect/>
              <a:stretch>
                <a:fillRect/>
              </a:stretch>
            </p:blipFill>
            <p:spPr bwMode="auto">
              <a:xfrm>
                <a:off x="4878388" y="3751263"/>
                <a:ext cx="1751012" cy="1981200"/>
              </a:xfrm>
              <a:prstGeom prst="rect">
                <a:avLst/>
              </a:prstGeom>
              <a:noFill/>
              <a:ln w="9525" algn="ctr">
                <a:noFill/>
                <a:miter lim="800000"/>
                <a:headEnd/>
                <a:tailEnd/>
              </a:ln>
            </p:spPr>
          </p:pic>
          <p:sp>
            <p:nvSpPr>
              <p:cNvPr id="23566" name="Text Box 29"/>
              <p:cNvSpPr txBox="1">
                <a:spLocks noChangeArrowheads="1"/>
              </p:cNvSpPr>
              <p:nvPr/>
            </p:nvSpPr>
            <p:spPr bwMode="ltGray">
              <a:xfrm>
                <a:off x="4784725" y="5732463"/>
                <a:ext cx="1539875" cy="526313"/>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80 </a:t>
                </a:r>
                <a:r>
                  <a:rPr lang="en-US" sz="1200" b="1" dirty="0" err="1">
                    <a:solidFill>
                      <a:schemeClr val="tx1"/>
                    </a:solidFill>
                  </a:rPr>
                  <a:t>Gbps</a:t>
                </a:r>
                <a:r>
                  <a:rPr lang="en-US" sz="1200" b="1" dirty="0">
                    <a:solidFill>
                      <a:schemeClr val="tx1"/>
                    </a:solidFill>
                  </a:rPr>
                  <a:t>/Switch</a:t>
                </a:r>
              </a:p>
              <a:p>
                <a:pPr algn="ctr">
                  <a:spcBef>
                    <a:spcPts val="300"/>
                  </a:spcBef>
                </a:pPr>
                <a:r>
                  <a:rPr lang="en-US" sz="1200" b="1" dirty="0">
                    <a:solidFill>
                      <a:schemeClr val="tx1"/>
                    </a:solidFill>
                  </a:rPr>
                  <a:t>640 </a:t>
                </a:r>
                <a:r>
                  <a:rPr lang="en-US" sz="1200" b="1" dirty="0" err="1">
                    <a:solidFill>
                      <a:schemeClr val="tx1"/>
                    </a:solidFill>
                  </a:rPr>
                  <a:t>Gbps</a:t>
                </a:r>
                <a:r>
                  <a:rPr lang="en-US" sz="1200" b="1" dirty="0">
                    <a:solidFill>
                      <a:schemeClr val="tx1"/>
                    </a:solidFill>
                  </a:rPr>
                  <a:t>/Stack</a:t>
                </a:r>
              </a:p>
            </p:txBody>
          </p:sp>
          <p:sp>
            <p:nvSpPr>
              <p:cNvPr id="23569" name="Text Box 32"/>
              <p:cNvSpPr txBox="1">
                <a:spLocks noChangeArrowheads="1"/>
              </p:cNvSpPr>
              <p:nvPr/>
            </p:nvSpPr>
            <p:spPr bwMode="ltGray">
              <a:xfrm>
                <a:off x="4784725" y="3141663"/>
                <a:ext cx="1539875" cy="490138"/>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Ethernet Routing Switch 5500</a:t>
                </a:r>
              </a:p>
            </p:txBody>
          </p:sp>
        </p:grpSp>
        <p:grpSp>
          <p:nvGrpSpPr>
            <p:cNvPr id="7" name="Group 27"/>
            <p:cNvGrpSpPr/>
            <p:nvPr/>
          </p:nvGrpSpPr>
          <p:grpSpPr>
            <a:xfrm>
              <a:off x="5508105" y="2764954"/>
              <a:ext cx="1539875" cy="2743347"/>
              <a:chOff x="6994525" y="3141663"/>
              <a:chExt cx="1539875" cy="3117113"/>
            </a:xfrm>
          </p:grpSpPr>
          <p:pic>
            <p:nvPicPr>
              <p:cNvPr id="23562" name="Picture 25"/>
              <p:cNvPicPr>
                <a:picLocks noChangeAspect="1" noChangeArrowheads="1"/>
              </p:cNvPicPr>
              <p:nvPr/>
            </p:nvPicPr>
            <p:blipFill>
              <a:blip r:embed="rId6" cstate="print"/>
              <a:srcRect/>
              <a:stretch>
                <a:fillRect/>
              </a:stretch>
            </p:blipFill>
            <p:spPr bwMode="auto">
              <a:xfrm>
                <a:off x="7140575" y="3751263"/>
                <a:ext cx="1241425" cy="1828800"/>
              </a:xfrm>
              <a:prstGeom prst="rect">
                <a:avLst/>
              </a:prstGeom>
              <a:noFill/>
              <a:ln w="9525" algn="ctr">
                <a:noFill/>
                <a:miter lim="800000"/>
                <a:headEnd/>
                <a:tailEnd/>
              </a:ln>
            </p:spPr>
          </p:pic>
          <p:sp>
            <p:nvSpPr>
              <p:cNvPr id="23567" name="Text Box 30"/>
              <p:cNvSpPr txBox="1">
                <a:spLocks noChangeArrowheads="1"/>
              </p:cNvSpPr>
              <p:nvPr/>
            </p:nvSpPr>
            <p:spPr bwMode="ltGray">
              <a:xfrm>
                <a:off x="6994525" y="5732463"/>
                <a:ext cx="1539875" cy="526313"/>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144 </a:t>
                </a:r>
                <a:r>
                  <a:rPr lang="en-US" sz="1200" b="1" dirty="0" err="1">
                    <a:solidFill>
                      <a:schemeClr val="tx1"/>
                    </a:solidFill>
                  </a:rPr>
                  <a:t>Gbps</a:t>
                </a:r>
                <a:r>
                  <a:rPr lang="en-US" sz="1200" b="1" dirty="0">
                    <a:solidFill>
                      <a:schemeClr val="tx1"/>
                    </a:solidFill>
                  </a:rPr>
                  <a:t>/Switch</a:t>
                </a:r>
              </a:p>
              <a:p>
                <a:pPr algn="ctr">
                  <a:spcBef>
                    <a:spcPts val="300"/>
                  </a:spcBef>
                </a:pPr>
                <a:r>
                  <a:rPr lang="en-US" sz="1200" b="1" dirty="0">
                    <a:solidFill>
                      <a:schemeClr val="tx1"/>
                    </a:solidFill>
                  </a:rPr>
                  <a:t>1.152 </a:t>
                </a:r>
                <a:r>
                  <a:rPr lang="en-US" sz="1200" b="1" dirty="0" err="1">
                    <a:solidFill>
                      <a:schemeClr val="tx1"/>
                    </a:solidFill>
                  </a:rPr>
                  <a:t>Tbps</a:t>
                </a:r>
                <a:r>
                  <a:rPr lang="en-US" sz="1200" b="1" dirty="0">
                    <a:solidFill>
                      <a:schemeClr val="tx1"/>
                    </a:solidFill>
                  </a:rPr>
                  <a:t>/Stack</a:t>
                </a:r>
              </a:p>
            </p:txBody>
          </p:sp>
          <p:sp>
            <p:nvSpPr>
              <p:cNvPr id="23570" name="Text Box 33"/>
              <p:cNvSpPr txBox="1">
                <a:spLocks noChangeArrowheads="1"/>
              </p:cNvSpPr>
              <p:nvPr/>
            </p:nvSpPr>
            <p:spPr bwMode="ltGray">
              <a:xfrm>
                <a:off x="6994525" y="3141663"/>
                <a:ext cx="1539875" cy="490138"/>
              </a:xfrm>
              <a:prstGeom prst="rect">
                <a:avLst/>
              </a:prstGeom>
              <a:noFill/>
              <a:ln w="9525" algn="ctr">
                <a:noFill/>
                <a:miter lim="800000"/>
                <a:headEnd/>
                <a:tailEnd/>
              </a:ln>
            </p:spPr>
            <p:txBody>
              <a:bodyPr>
                <a:spAutoFit/>
              </a:bodyPr>
              <a:lstStyle/>
              <a:p>
                <a:pPr algn="ctr">
                  <a:spcBef>
                    <a:spcPts val="300"/>
                  </a:spcBef>
                </a:pPr>
                <a:r>
                  <a:rPr lang="en-US" sz="1200" b="1" dirty="0">
                    <a:solidFill>
                      <a:schemeClr val="tx1"/>
                    </a:solidFill>
                  </a:rPr>
                  <a:t>Ethernet Routing Switch 5600</a:t>
                </a:r>
              </a:p>
            </p:txBody>
          </p:sp>
        </p:grpSp>
        <p:sp>
          <p:nvSpPr>
            <p:cNvPr id="1226786" name="Oval 34"/>
            <p:cNvSpPr>
              <a:spLocks noChangeArrowheads="1"/>
            </p:cNvSpPr>
            <p:nvPr/>
          </p:nvSpPr>
          <p:spPr bwMode="auto">
            <a:xfrm>
              <a:off x="4663441" y="3840797"/>
              <a:ext cx="1737360" cy="457200"/>
            </a:xfrm>
            <a:prstGeom prst="ellipse">
              <a:avLst/>
            </a:prstGeom>
            <a:solidFill>
              <a:schemeClr val="accent1"/>
            </a:solidFill>
            <a:ln w="9525" algn="ctr">
              <a:solidFill>
                <a:schemeClr val="tx1"/>
              </a:solidFill>
              <a:round/>
              <a:headEnd/>
              <a:tailEnd/>
            </a:ln>
          </p:spPr>
          <p:txBody>
            <a:bodyPr tIns="90000" bIns="90000" anchor="ctr"/>
            <a:lstStyle/>
            <a:p>
              <a:pPr algn="ctr"/>
              <a:r>
                <a:rPr lang="en-US" sz="1400" dirty="0">
                  <a:solidFill>
                    <a:schemeClr val="bg1"/>
                  </a:solidFill>
                </a:rPr>
                <a:t>Can Stack     Together</a:t>
              </a:r>
            </a:p>
          </p:txBody>
        </p:sp>
        <p:grpSp>
          <p:nvGrpSpPr>
            <p:cNvPr id="8" name="Group 28"/>
            <p:cNvGrpSpPr/>
            <p:nvPr/>
          </p:nvGrpSpPr>
          <p:grpSpPr>
            <a:xfrm>
              <a:off x="7236297" y="2764343"/>
              <a:ext cx="1539875" cy="2743347"/>
              <a:chOff x="2651125" y="3141663"/>
              <a:chExt cx="1539875" cy="3117113"/>
            </a:xfrm>
          </p:grpSpPr>
          <p:sp>
            <p:nvSpPr>
              <p:cNvPr id="31" name="Text Box 28"/>
              <p:cNvSpPr txBox="1">
                <a:spLocks noChangeArrowheads="1"/>
              </p:cNvSpPr>
              <p:nvPr/>
            </p:nvSpPr>
            <p:spPr bwMode="ltGray">
              <a:xfrm>
                <a:off x="2651125" y="5732463"/>
                <a:ext cx="1539875" cy="526313"/>
              </a:xfrm>
              <a:prstGeom prst="rect">
                <a:avLst/>
              </a:prstGeom>
              <a:noFill/>
              <a:ln w="9525" algn="ctr">
                <a:noFill/>
                <a:miter lim="800000"/>
                <a:headEnd/>
                <a:tailEnd/>
              </a:ln>
            </p:spPr>
            <p:txBody>
              <a:bodyPr>
                <a:spAutoFit/>
              </a:bodyPr>
              <a:lstStyle/>
              <a:p>
                <a:pPr algn="ctr">
                  <a:spcBef>
                    <a:spcPts val="300"/>
                  </a:spcBef>
                </a:pPr>
                <a:r>
                  <a:rPr lang="en-US" sz="1200" b="1" dirty="0" smtClean="0">
                    <a:solidFill>
                      <a:schemeClr val="tx1"/>
                    </a:solidFill>
                  </a:rPr>
                  <a:t>640 </a:t>
                </a:r>
                <a:r>
                  <a:rPr lang="en-US" sz="1200" b="1" dirty="0" err="1">
                    <a:solidFill>
                      <a:schemeClr val="tx1"/>
                    </a:solidFill>
                  </a:rPr>
                  <a:t>Gbps</a:t>
                </a:r>
                <a:r>
                  <a:rPr lang="en-US" sz="1200" b="1" dirty="0">
                    <a:solidFill>
                      <a:schemeClr val="tx1"/>
                    </a:solidFill>
                  </a:rPr>
                  <a:t>/Switch</a:t>
                </a:r>
              </a:p>
              <a:p>
                <a:pPr algn="ctr">
                  <a:spcBef>
                    <a:spcPts val="300"/>
                  </a:spcBef>
                </a:pPr>
                <a:r>
                  <a:rPr lang="en-US" sz="1200" b="1" dirty="0" smtClean="0">
                    <a:solidFill>
                      <a:schemeClr val="tx1"/>
                    </a:solidFill>
                  </a:rPr>
                  <a:t>5.120 </a:t>
                </a:r>
                <a:r>
                  <a:rPr lang="en-US" sz="1200" b="1" dirty="0" err="1" smtClean="0">
                    <a:solidFill>
                      <a:schemeClr val="tx1"/>
                    </a:solidFill>
                  </a:rPr>
                  <a:t>Tbps</a:t>
                </a:r>
                <a:r>
                  <a:rPr lang="en-US" sz="1200" b="1" dirty="0" smtClean="0">
                    <a:solidFill>
                      <a:schemeClr val="tx1"/>
                    </a:solidFill>
                  </a:rPr>
                  <a:t>/Stack</a:t>
                </a:r>
                <a:endParaRPr lang="en-US" sz="1200" b="1" dirty="0">
                  <a:solidFill>
                    <a:schemeClr val="tx1"/>
                  </a:solidFill>
                </a:endParaRPr>
              </a:p>
            </p:txBody>
          </p:sp>
          <p:sp>
            <p:nvSpPr>
              <p:cNvPr id="32" name="Text Box 31"/>
              <p:cNvSpPr txBox="1">
                <a:spLocks noChangeArrowheads="1"/>
              </p:cNvSpPr>
              <p:nvPr/>
            </p:nvSpPr>
            <p:spPr bwMode="ltGray">
              <a:xfrm>
                <a:off x="2651125" y="3141663"/>
                <a:ext cx="1539875" cy="490138"/>
              </a:xfrm>
              <a:prstGeom prst="rect">
                <a:avLst/>
              </a:prstGeom>
              <a:noFill/>
              <a:ln w="9525" algn="ctr">
                <a:noFill/>
                <a:miter lim="800000"/>
                <a:headEnd/>
                <a:tailEnd/>
              </a:ln>
            </p:spPr>
            <p:txBody>
              <a:bodyPr>
                <a:spAutoFit/>
              </a:bodyPr>
              <a:lstStyle/>
              <a:p>
                <a:pPr algn="ctr">
                  <a:spcBef>
                    <a:spcPts val="300"/>
                  </a:spcBef>
                </a:pPr>
                <a:r>
                  <a:rPr lang="en-US" sz="1200" b="1" dirty="0" smtClean="0">
                    <a:solidFill>
                      <a:schemeClr val="tx1"/>
                    </a:solidFill>
                  </a:rPr>
                  <a:t>Virtual Services Platform 7000</a:t>
                </a:r>
                <a:endParaRPr lang="en-US" sz="1200" b="1" dirty="0">
                  <a:solidFill>
                    <a:schemeClr val="tx1"/>
                  </a:solidFill>
                </a:endParaRPr>
              </a:p>
            </p:txBody>
          </p:sp>
        </p:grpSp>
        <p:pic>
          <p:nvPicPr>
            <p:cNvPr id="33" name="Picture 32" descr="VSP7000_8-stack.JPG"/>
            <p:cNvPicPr>
              <a:picLocks noChangeAspect="1"/>
            </p:cNvPicPr>
            <p:nvPr/>
          </p:nvPicPr>
          <p:blipFill>
            <a:blip r:embed="rId7" cstate="print"/>
            <a:srcRect l="18707" t="32079" r="14966" b="16737"/>
            <a:stretch>
              <a:fillRect/>
            </a:stretch>
          </p:blipFill>
          <p:spPr>
            <a:xfrm>
              <a:off x="7272960" y="3383598"/>
              <a:ext cx="1555843" cy="1417320"/>
            </a:xfrm>
            <a:prstGeom prst="rect">
              <a:avLst/>
            </a:prstGeom>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801"/>
            <a:ext cx="8778240" cy="415593"/>
          </a:xfrm>
        </p:spPr>
        <p:txBody>
          <a:bodyPr/>
          <a:lstStyle/>
          <a:p>
            <a:r>
              <a:rPr lang="en-US" dirty="0" smtClean="0"/>
              <a:t>Avaya ERS Stackable Chassis Performance</a:t>
            </a:r>
            <a:endParaRPr lang="en-US" dirty="0"/>
          </a:p>
        </p:txBody>
      </p:sp>
      <p:pic>
        <p:nvPicPr>
          <p:cNvPr id="4" name="Picture 3" descr="backgroundelement_REDSOLID"/>
          <p:cNvPicPr>
            <a:picLocks noChangeAspect="1" noChangeArrowheads="1"/>
          </p:cNvPicPr>
          <p:nvPr/>
        </p:nvPicPr>
        <p:blipFill>
          <a:blip r:embed="rId3" cstate="print"/>
          <a:srcRect t="82658"/>
          <a:stretch>
            <a:fillRect/>
          </a:stretch>
        </p:blipFill>
        <p:spPr bwMode="auto">
          <a:xfrm>
            <a:off x="287865" y="1369137"/>
            <a:ext cx="3887787" cy="3670284"/>
          </a:xfrm>
          <a:prstGeom prst="rect">
            <a:avLst/>
          </a:prstGeom>
          <a:noFill/>
          <a:ln w="9525">
            <a:noFill/>
            <a:miter lim="800000"/>
            <a:headEnd/>
            <a:tailEnd/>
          </a:ln>
        </p:spPr>
      </p:pic>
      <p:sp>
        <p:nvSpPr>
          <p:cNvPr id="5" name="Rectangle 4"/>
          <p:cNvSpPr/>
          <p:nvPr/>
        </p:nvSpPr>
        <p:spPr bwMode="auto">
          <a:xfrm>
            <a:off x="286277" y="1369136"/>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6" name="Rectangle 5"/>
          <p:cNvSpPr/>
          <p:nvPr/>
        </p:nvSpPr>
        <p:spPr>
          <a:xfrm>
            <a:off x="867103" y="1558833"/>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True pay as you grow scaling</a:t>
            </a:r>
            <a:endParaRPr lang="en-US" sz="2000" kern="0" spc="50" dirty="0">
              <a:ln w="13500">
                <a:solidFill>
                  <a:schemeClr val="accent1">
                    <a:shade val="2500"/>
                    <a:alpha val="6500"/>
                  </a:schemeClr>
                </a:solidFill>
                <a:prstDash val="solid"/>
              </a:ln>
              <a:solidFill>
                <a:schemeClr val="bg1"/>
              </a:solidFill>
            </a:endParaRPr>
          </a:p>
        </p:txBody>
      </p:sp>
      <p:sp>
        <p:nvSpPr>
          <p:cNvPr id="7" name="Rectangle 6"/>
          <p:cNvSpPr/>
          <p:nvPr/>
        </p:nvSpPr>
        <p:spPr>
          <a:xfrm>
            <a:off x="775653" y="2753662"/>
            <a:ext cx="3008568"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Shortest path algorithm for optimal data flow</a:t>
            </a:r>
            <a:endParaRPr lang="en-US" sz="2000" kern="0" spc="50" dirty="0">
              <a:ln w="13500">
                <a:solidFill>
                  <a:schemeClr val="accent1">
                    <a:shade val="2500"/>
                    <a:alpha val="6500"/>
                  </a:schemeClr>
                </a:solidFill>
                <a:prstDash val="solid"/>
              </a:ln>
              <a:solidFill>
                <a:schemeClr val="bg1"/>
              </a:solidFill>
            </a:endParaRPr>
          </a:p>
        </p:txBody>
      </p:sp>
      <p:sp>
        <p:nvSpPr>
          <p:cNvPr id="8" name="Rectangle 7"/>
          <p:cNvSpPr/>
          <p:nvPr/>
        </p:nvSpPr>
        <p:spPr>
          <a:xfrm>
            <a:off x="912824" y="4052389"/>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3-5x more virtual backplane capacity</a:t>
            </a:r>
            <a:endParaRPr lang="en-US" sz="2000" kern="0" spc="50" dirty="0">
              <a:ln w="13500">
                <a:solidFill>
                  <a:schemeClr val="accent1">
                    <a:shade val="2500"/>
                    <a:alpha val="6500"/>
                  </a:schemeClr>
                </a:solidFill>
                <a:prstDash val="solid"/>
              </a:ln>
              <a:solidFill>
                <a:schemeClr val="bg1"/>
              </a:solidFill>
            </a:endParaRPr>
          </a:p>
        </p:txBody>
      </p:sp>
      <p:cxnSp>
        <p:nvCxnSpPr>
          <p:cNvPr id="9" name="Straight Connector 8"/>
          <p:cNvCxnSpPr/>
          <p:nvPr/>
        </p:nvCxnSpPr>
        <p:spPr bwMode="auto">
          <a:xfrm>
            <a:off x="364181" y="254586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10" name="Straight Connector 9"/>
          <p:cNvCxnSpPr/>
          <p:nvPr/>
        </p:nvCxnSpPr>
        <p:spPr bwMode="auto">
          <a:xfrm>
            <a:off x="364181" y="3844592"/>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11" name="Rectangle 10"/>
          <p:cNvSpPr/>
          <p:nvPr/>
        </p:nvSpPr>
        <p:spPr bwMode="auto">
          <a:xfrm>
            <a:off x="272742" y="4993390"/>
            <a:ext cx="3890963" cy="46037"/>
          </a:xfrm>
          <a:prstGeom prst="rect">
            <a:avLst/>
          </a:prstGeom>
          <a:gradFill>
            <a:gsLst>
              <a:gs pos="0">
                <a:schemeClr val="tx1">
                  <a:alpha val="28000"/>
                </a:schemeClr>
              </a:gs>
              <a:gs pos="100000">
                <a:schemeClr val="tx1">
                  <a:alpha val="0"/>
                </a:schemeClr>
              </a:gs>
            </a:gsLst>
            <a:lin ang="162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168961" name="Rectangle 1"/>
          <p:cNvSpPr>
            <a:spLocks noChangeArrowheads="1"/>
          </p:cNvSpPr>
          <p:nvPr/>
        </p:nvSpPr>
        <p:spPr bwMode="auto">
          <a:xfrm>
            <a:off x="274320" y="5372547"/>
            <a:ext cx="49377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“Avaya ERS 4548GT-PWR can handle almost three times the amount of traffic as its nearest neighbor in this report’s capacity comparison”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Miercom</a:t>
            </a:r>
            <a:r>
              <a:rPr lang="en-US" sz="1600" b="1" dirty="0" smtClean="0">
                <a:solidFill>
                  <a:schemeClr val="tx1"/>
                </a:solidFill>
                <a:latin typeface="Arial" pitchFamily="34" charset="0"/>
                <a:ea typeface="Times New Roman" pitchFamily="18" charset="0"/>
                <a:cs typeface="Arial" pitchFamily="34" charset="0"/>
              </a:rPr>
              <a:t>, 2011</a:t>
            </a:r>
            <a:endParaRPr kumimoji="0" lang="en-US" altLang="ja-JP" sz="2800" b="1" i="0" u="none" strike="noStrike" cap="none" normalizeH="0" baseline="0" dirty="0" smtClean="0">
              <a:ln>
                <a:noFill/>
              </a:ln>
              <a:solidFill>
                <a:schemeClr val="tx1"/>
              </a:solidFill>
              <a:effectLst/>
              <a:latin typeface="Arial" pitchFamily="34" charset="0"/>
            </a:endParaRPr>
          </a:p>
        </p:txBody>
      </p:sp>
      <p:graphicFrame>
        <p:nvGraphicFramePr>
          <p:cNvPr id="16" name="Content Placeholder 5"/>
          <p:cNvGraphicFramePr>
            <a:graphicFrameLocks noGrp="1"/>
          </p:cNvGraphicFramePr>
          <p:nvPr>
            <p:ph sz="half" idx="4294967295"/>
          </p:nvPr>
        </p:nvGraphicFramePr>
        <p:xfrm>
          <a:off x="5003808" y="1766629"/>
          <a:ext cx="3591561" cy="358448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5394969" y="1402985"/>
            <a:ext cx="3335867" cy="384807"/>
          </a:xfrm>
          <a:prstGeom prst="rect">
            <a:avLst/>
          </a:prstGeom>
          <a:noFill/>
        </p:spPr>
        <p:txBody>
          <a:bodyPr wrap="square" rtlCol="0">
            <a:noAutofit/>
          </a:bodyPr>
          <a:lstStyle/>
          <a:p>
            <a:pPr>
              <a:lnSpc>
                <a:spcPct val="90000"/>
              </a:lnSpc>
            </a:pPr>
            <a:r>
              <a:rPr lang="en-US" b="1" dirty="0" smtClean="0">
                <a:solidFill>
                  <a:srgbClr val="C00000"/>
                </a:solidFill>
              </a:rPr>
              <a:t>Switch Backplane Capacity</a:t>
            </a:r>
          </a:p>
        </p:txBody>
      </p:sp>
      <p:sp>
        <p:nvSpPr>
          <p:cNvPr id="22" name="Rectangle 21"/>
          <p:cNvSpPr/>
          <p:nvPr/>
        </p:nvSpPr>
        <p:spPr bwMode="auto">
          <a:xfrm>
            <a:off x="5623560" y="5455013"/>
            <a:ext cx="2423160" cy="1038982"/>
          </a:xfrm>
          <a:prstGeom prst="rect">
            <a:avLst/>
          </a:prstGeom>
          <a:solidFill>
            <a:schemeClr val="bg2">
              <a:lumMod val="9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3" name="TextBox 22"/>
          <p:cNvSpPr txBox="1"/>
          <p:nvPr/>
        </p:nvSpPr>
        <p:spPr>
          <a:xfrm>
            <a:off x="5669280" y="5455013"/>
            <a:ext cx="2651760" cy="861774"/>
          </a:xfrm>
          <a:prstGeom prst="rect">
            <a:avLst/>
          </a:prstGeom>
          <a:noFill/>
        </p:spPr>
        <p:txBody>
          <a:bodyPr wrap="square" rtlCol="0">
            <a:spAutoFit/>
          </a:bodyPr>
          <a:lstStyle/>
          <a:p>
            <a:pPr>
              <a:lnSpc>
                <a:spcPct val="100000"/>
              </a:lnSpc>
            </a:pPr>
            <a:r>
              <a:rPr lang="en-US" sz="1400" b="1" dirty="0" smtClean="0">
                <a:solidFill>
                  <a:schemeClr val="tx1"/>
                </a:solidFill>
              </a:rPr>
              <a:t>Switches used in testing:</a:t>
            </a:r>
          </a:p>
          <a:p>
            <a:pPr marL="87313" indent="-87313">
              <a:lnSpc>
                <a:spcPct val="100000"/>
              </a:lnSpc>
              <a:buFont typeface="Arial" pitchFamily="34" charset="0"/>
              <a:buChar char="•"/>
            </a:pPr>
            <a:r>
              <a:rPr lang="en-US" sz="1200" dirty="0" smtClean="0">
                <a:solidFill>
                  <a:schemeClr val="tx1"/>
                </a:solidFill>
              </a:rPr>
              <a:t>Avaya ERS 4548GT-PWR</a:t>
            </a:r>
          </a:p>
          <a:p>
            <a:pPr marL="87313" indent="-87313">
              <a:lnSpc>
                <a:spcPct val="100000"/>
              </a:lnSpc>
              <a:buFont typeface="Arial" pitchFamily="34" charset="0"/>
              <a:buChar char="•"/>
            </a:pPr>
            <a:r>
              <a:rPr lang="en-US" sz="1200" dirty="0" smtClean="0">
                <a:solidFill>
                  <a:schemeClr val="tx1"/>
                </a:solidFill>
              </a:rPr>
              <a:t>Cisco Catalyst 3750-X</a:t>
            </a:r>
          </a:p>
          <a:p>
            <a:pPr marL="87313" indent="-87313">
              <a:lnSpc>
                <a:spcPct val="100000"/>
              </a:lnSpc>
              <a:buFont typeface="Arial" pitchFamily="34" charset="0"/>
              <a:buChar char="•"/>
            </a:pPr>
            <a:r>
              <a:rPr lang="en-US" sz="1200" dirty="0" smtClean="0">
                <a:solidFill>
                  <a:schemeClr val="tx1"/>
                </a:solidFill>
              </a:rPr>
              <a:t>Juniper EX4200</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257800" y="5247217"/>
            <a:ext cx="3200400" cy="124677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 name="Title 1"/>
          <p:cNvSpPr>
            <a:spLocks noGrp="1"/>
          </p:cNvSpPr>
          <p:nvPr>
            <p:ph type="title"/>
          </p:nvPr>
        </p:nvSpPr>
        <p:spPr>
          <a:xfrm>
            <a:off x="365760" y="467904"/>
            <a:ext cx="8778240" cy="415593"/>
          </a:xfrm>
        </p:spPr>
        <p:txBody>
          <a:bodyPr/>
          <a:lstStyle/>
          <a:p>
            <a:r>
              <a:rPr lang="en-US" dirty="0" smtClean="0"/>
              <a:t>Energy Efficiency </a:t>
            </a:r>
            <a:endParaRPr lang="en-US" dirty="0"/>
          </a:p>
        </p:txBody>
      </p:sp>
      <p:pic>
        <p:nvPicPr>
          <p:cNvPr id="4" name="Picture 3" descr="backgroundelement_REDSOLID"/>
          <p:cNvPicPr>
            <a:picLocks noChangeAspect="1" noChangeArrowheads="1"/>
          </p:cNvPicPr>
          <p:nvPr/>
        </p:nvPicPr>
        <p:blipFill>
          <a:blip r:embed="rId3" cstate="print"/>
          <a:srcRect t="82658"/>
          <a:stretch>
            <a:fillRect/>
          </a:stretch>
        </p:blipFill>
        <p:spPr bwMode="auto">
          <a:xfrm>
            <a:off x="607903" y="1299087"/>
            <a:ext cx="3887787" cy="3532537"/>
          </a:xfrm>
          <a:prstGeom prst="rect">
            <a:avLst/>
          </a:prstGeom>
          <a:noFill/>
          <a:ln w="9525">
            <a:noFill/>
            <a:miter lim="800000"/>
            <a:headEnd/>
            <a:tailEnd/>
          </a:ln>
        </p:spPr>
      </p:pic>
      <p:sp>
        <p:nvSpPr>
          <p:cNvPr id="5" name="Rectangle 4"/>
          <p:cNvSpPr/>
          <p:nvPr/>
        </p:nvSpPr>
        <p:spPr bwMode="auto">
          <a:xfrm>
            <a:off x="638498" y="1299084"/>
            <a:ext cx="384524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sz="1600">
              <a:latin typeface="+mj-lt"/>
            </a:endParaRPr>
          </a:p>
        </p:txBody>
      </p:sp>
      <p:sp>
        <p:nvSpPr>
          <p:cNvPr id="6" name="Rectangle 5"/>
          <p:cNvSpPr/>
          <p:nvPr/>
        </p:nvSpPr>
        <p:spPr>
          <a:xfrm>
            <a:off x="960121" y="1454933"/>
            <a:ext cx="324612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Energy Efficient by Design</a:t>
            </a:r>
            <a:endParaRPr lang="en-US" sz="2000" kern="0" spc="50" dirty="0">
              <a:ln w="13500">
                <a:solidFill>
                  <a:schemeClr val="accent1">
                    <a:shade val="2500"/>
                    <a:alpha val="6500"/>
                  </a:schemeClr>
                </a:solidFill>
                <a:prstDash val="solid"/>
              </a:ln>
              <a:solidFill>
                <a:schemeClr val="bg1"/>
              </a:solidFill>
            </a:endParaRPr>
          </a:p>
        </p:txBody>
      </p:sp>
      <p:sp>
        <p:nvSpPr>
          <p:cNvPr id="11" name="Rectangle 10"/>
          <p:cNvSpPr/>
          <p:nvPr/>
        </p:nvSpPr>
        <p:spPr>
          <a:xfrm>
            <a:off x="1049973" y="2545862"/>
            <a:ext cx="324612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20-25% more efficient than Cisco &amp; HP</a:t>
            </a:r>
            <a:endParaRPr lang="en-US" sz="2000" kern="0" spc="50" dirty="0">
              <a:ln w="13500">
                <a:solidFill>
                  <a:schemeClr val="accent1">
                    <a:shade val="2500"/>
                    <a:alpha val="6500"/>
                  </a:schemeClr>
                </a:solidFill>
                <a:prstDash val="solid"/>
              </a:ln>
              <a:solidFill>
                <a:schemeClr val="bg1"/>
              </a:solidFill>
            </a:endParaRPr>
          </a:p>
        </p:txBody>
      </p:sp>
      <p:sp>
        <p:nvSpPr>
          <p:cNvPr id="12" name="Rectangle 11"/>
          <p:cNvSpPr/>
          <p:nvPr/>
        </p:nvSpPr>
        <p:spPr>
          <a:xfrm>
            <a:off x="1187133" y="3740695"/>
            <a:ext cx="288036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50% more efficient than Juniper</a:t>
            </a:r>
            <a:endParaRPr lang="en-US" sz="2000" kern="0" spc="50" dirty="0">
              <a:ln w="13500">
                <a:solidFill>
                  <a:schemeClr val="accent1">
                    <a:shade val="2500"/>
                    <a:alpha val="6500"/>
                  </a:schemeClr>
                </a:solidFill>
                <a:prstDash val="solid"/>
              </a:ln>
              <a:solidFill>
                <a:schemeClr val="bg1"/>
              </a:solidFill>
            </a:endParaRPr>
          </a:p>
        </p:txBody>
      </p:sp>
      <p:cxnSp>
        <p:nvCxnSpPr>
          <p:cNvPr id="13" name="Straight Connector 12"/>
          <p:cNvCxnSpPr/>
          <p:nvPr/>
        </p:nvCxnSpPr>
        <p:spPr bwMode="auto">
          <a:xfrm>
            <a:off x="638504" y="2286116"/>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14" name="Straight Connector 13"/>
          <p:cNvCxnSpPr/>
          <p:nvPr/>
        </p:nvCxnSpPr>
        <p:spPr bwMode="auto">
          <a:xfrm>
            <a:off x="638504" y="348094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15" name="Rectangle 14"/>
          <p:cNvSpPr/>
          <p:nvPr/>
        </p:nvSpPr>
        <p:spPr>
          <a:xfrm>
            <a:off x="365760" y="5299166"/>
            <a:ext cx="4343400" cy="954706"/>
          </a:xfrm>
          <a:prstGeom prst="rect">
            <a:avLst/>
          </a:prstGeom>
        </p:spPr>
        <p:txBody>
          <a:bodyPr wrap="square">
            <a:spAutoFit/>
          </a:bodyPr>
          <a:lstStyle/>
          <a:p>
            <a:r>
              <a:rPr lang="en-US" b="1" dirty="0" smtClean="0">
                <a:solidFill>
                  <a:schemeClr val="tx1"/>
                </a:solidFill>
              </a:rPr>
              <a:t>“Avaya’s measurement at 100% load was less than the other Switches’ usage at idle.”, </a:t>
            </a:r>
            <a:r>
              <a:rPr lang="en-US" b="1" dirty="0" err="1" smtClean="0">
                <a:solidFill>
                  <a:schemeClr val="tx1"/>
                </a:solidFill>
              </a:rPr>
              <a:t>Miercom</a:t>
            </a:r>
            <a:r>
              <a:rPr lang="en-US" b="1" dirty="0" smtClean="0">
                <a:solidFill>
                  <a:schemeClr val="tx1"/>
                </a:solidFill>
              </a:rPr>
              <a:t> 2011</a:t>
            </a:r>
            <a:endParaRPr lang="en-US" b="1" dirty="0">
              <a:solidFill>
                <a:schemeClr val="tx1"/>
              </a:solidFill>
            </a:endParaRPr>
          </a:p>
        </p:txBody>
      </p:sp>
      <p:sp>
        <p:nvSpPr>
          <p:cNvPr id="7" name="Rectangle 6"/>
          <p:cNvSpPr/>
          <p:nvPr/>
        </p:nvSpPr>
        <p:spPr bwMode="auto">
          <a:xfrm>
            <a:off x="588020" y="4779674"/>
            <a:ext cx="3890963" cy="51949"/>
          </a:xfrm>
          <a:prstGeom prst="rect">
            <a:avLst/>
          </a:prstGeom>
          <a:gradFill>
            <a:gsLst>
              <a:gs pos="0">
                <a:schemeClr val="tx1">
                  <a:alpha val="28000"/>
                </a:schemeClr>
              </a:gs>
              <a:gs pos="100000">
                <a:schemeClr val="tx1">
                  <a:alpha val="0"/>
                </a:schemeClr>
              </a:gs>
            </a:gsLst>
            <a:lin ang="16200000" scaled="0"/>
          </a:gradFill>
          <a:ln w="9525" cap="flat" cmpd="sng" algn="ctr">
            <a:noFill/>
            <a:prstDash val="solid"/>
            <a:round/>
            <a:headEnd type="none" w="med" len="med"/>
            <a:tailEnd type="none" w="med" len="med"/>
          </a:ln>
          <a:effectLst/>
        </p:spPr>
        <p:txBody>
          <a:bodyPr lIns="0" tIns="0" rIns="0" bIns="0"/>
          <a:lstStyle/>
          <a:p>
            <a:pPr>
              <a:defRPr/>
            </a:pPr>
            <a:endParaRPr lang="en-US" sz="1600">
              <a:latin typeface="+mj-lt"/>
            </a:endParaRPr>
          </a:p>
        </p:txBody>
      </p:sp>
      <p:graphicFrame>
        <p:nvGraphicFramePr>
          <p:cNvPr id="16" name="Content Placeholder 5"/>
          <p:cNvGraphicFramePr>
            <a:graphicFrameLocks noGrp="1"/>
          </p:cNvGraphicFramePr>
          <p:nvPr>
            <p:ph sz="half" idx="4294967295"/>
          </p:nvPr>
        </p:nvGraphicFramePr>
        <p:xfrm>
          <a:off x="4983490" y="1454937"/>
          <a:ext cx="3591561" cy="358448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29"/>
          <p:cNvSpPr txBox="1">
            <a:spLocks noChangeArrowheads="1"/>
          </p:cNvSpPr>
          <p:nvPr/>
        </p:nvSpPr>
        <p:spPr bwMode="auto">
          <a:xfrm>
            <a:off x="5303520" y="1143241"/>
            <a:ext cx="3474720" cy="430887"/>
          </a:xfrm>
          <a:prstGeom prst="rect">
            <a:avLst/>
          </a:prstGeom>
          <a:noFill/>
          <a:ln w="9525">
            <a:noFill/>
            <a:miter lim="800000"/>
            <a:headEnd/>
            <a:tailEnd/>
          </a:ln>
        </p:spPr>
        <p:txBody>
          <a:bodyPr wrap="square" lIns="0" rIns="0">
            <a:spAutoFit/>
          </a:bodyPr>
          <a:lstStyle/>
          <a:p>
            <a:pPr algn="ctr">
              <a:defRPr/>
            </a:pPr>
            <a:r>
              <a:rPr lang="en-GB" sz="2200" b="1" dirty="0" smtClean="0">
                <a:gradFill flip="none" rotWithShape="1">
                  <a:gsLst>
                    <a:gs pos="0">
                      <a:srgbClr val="780000"/>
                    </a:gs>
                    <a:gs pos="100000">
                      <a:schemeClr val="accent1"/>
                    </a:gs>
                  </a:gsLst>
                  <a:lin ang="16200000" scaled="1"/>
                  <a:tileRect/>
                </a:gradFill>
              </a:rPr>
              <a:t>Energy Efficiency</a:t>
            </a:r>
            <a:endParaRPr lang="en-GB" sz="2200" b="1" dirty="0">
              <a:gradFill flip="none" rotWithShape="1">
                <a:gsLst>
                  <a:gs pos="0">
                    <a:srgbClr val="780000"/>
                  </a:gs>
                  <a:gs pos="100000">
                    <a:schemeClr val="accent1"/>
                  </a:gs>
                </a:gsLst>
                <a:lin ang="16200000" scaled="1"/>
                <a:tileRect/>
              </a:gradFill>
            </a:endParaRPr>
          </a:p>
        </p:txBody>
      </p:sp>
      <p:sp>
        <p:nvSpPr>
          <p:cNvPr id="19" name="TextBox 18"/>
          <p:cNvSpPr txBox="1"/>
          <p:nvPr/>
        </p:nvSpPr>
        <p:spPr>
          <a:xfrm>
            <a:off x="5303520" y="5247217"/>
            <a:ext cx="3200400" cy="1046440"/>
          </a:xfrm>
          <a:prstGeom prst="rect">
            <a:avLst/>
          </a:prstGeom>
          <a:noFill/>
        </p:spPr>
        <p:txBody>
          <a:bodyPr wrap="square" rtlCol="0">
            <a:spAutoFit/>
          </a:bodyPr>
          <a:lstStyle/>
          <a:p>
            <a:pPr>
              <a:lnSpc>
                <a:spcPct val="100000"/>
              </a:lnSpc>
            </a:pPr>
            <a:r>
              <a:rPr lang="en-US" sz="1400" b="1" dirty="0" smtClean="0">
                <a:solidFill>
                  <a:schemeClr val="tx1"/>
                </a:solidFill>
              </a:rPr>
              <a:t>Switches used in testing:</a:t>
            </a:r>
          </a:p>
          <a:p>
            <a:pPr marL="87313" indent="-87313">
              <a:lnSpc>
                <a:spcPct val="100000"/>
              </a:lnSpc>
              <a:buFont typeface="Arial" pitchFamily="34" charset="0"/>
              <a:buChar char="•"/>
            </a:pPr>
            <a:r>
              <a:rPr lang="en-US" sz="1200" dirty="0" smtClean="0">
                <a:solidFill>
                  <a:schemeClr val="tx1"/>
                </a:solidFill>
              </a:rPr>
              <a:t>Avaya ERS 4548GT-PWR</a:t>
            </a:r>
          </a:p>
          <a:p>
            <a:pPr marL="87313" indent="-87313">
              <a:lnSpc>
                <a:spcPct val="100000"/>
              </a:lnSpc>
              <a:buFont typeface="Arial" pitchFamily="34" charset="0"/>
              <a:buChar char="•"/>
            </a:pPr>
            <a:r>
              <a:rPr lang="en-US" sz="1200" dirty="0" smtClean="0">
                <a:solidFill>
                  <a:schemeClr val="tx1"/>
                </a:solidFill>
              </a:rPr>
              <a:t>Cisco Catalyst 3750-X</a:t>
            </a:r>
          </a:p>
          <a:p>
            <a:pPr marL="87313" indent="-87313">
              <a:lnSpc>
                <a:spcPct val="100000"/>
              </a:lnSpc>
              <a:buFont typeface="Arial" pitchFamily="34" charset="0"/>
              <a:buChar char="•"/>
            </a:pPr>
            <a:r>
              <a:rPr lang="en-US" sz="1200" dirty="0" smtClean="0">
                <a:solidFill>
                  <a:schemeClr val="tx1"/>
                </a:solidFill>
              </a:rPr>
              <a:t>Juniper EX4200</a:t>
            </a:r>
          </a:p>
          <a:p>
            <a:pPr marL="87313" indent="-87313">
              <a:lnSpc>
                <a:spcPct val="100000"/>
              </a:lnSpc>
              <a:buFont typeface="Arial" pitchFamily="34" charset="0"/>
              <a:buChar char="•"/>
            </a:pPr>
            <a:r>
              <a:rPr lang="en-US" sz="1200" dirty="0" smtClean="0">
                <a:solidFill>
                  <a:schemeClr val="tx1"/>
                </a:solidFill>
              </a:rPr>
              <a:t>HP E4500 48-PoE</a:t>
            </a:r>
            <a:endParaRPr lang="en-US" sz="1200" dirty="0">
              <a:solidFill>
                <a:schemeClr val="tx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9" descr="cloud3_grey_grey"/>
          <p:cNvPicPr>
            <a:picLocks noChangeAspect="1" noChangeArrowheads="1"/>
          </p:cNvPicPr>
          <p:nvPr/>
        </p:nvPicPr>
        <p:blipFill>
          <a:blip r:embed="rId3" cstate="print"/>
          <a:srcRect/>
          <a:stretch>
            <a:fillRect/>
          </a:stretch>
        </p:blipFill>
        <p:spPr bwMode="auto">
          <a:xfrm>
            <a:off x="5379712" y="3844595"/>
            <a:ext cx="2194560" cy="1662371"/>
          </a:xfrm>
          <a:prstGeom prst="rect">
            <a:avLst/>
          </a:prstGeom>
          <a:noFill/>
        </p:spPr>
      </p:pic>
      <p:sp>
        <p:nvSpPr>
          <p:cNvPr id="2" name="Title 1"/>
          <p:cNvSpPr>
            <a:spLocks noGrp="1"/>
          </p:cNvSpPr>
          <p:nvPr>
            <p:ph type="title"/>
          </p:nvPr>
        </p:nvSpPr>
        <p:spPr>
          <a:xfrm>
            <a:off x="274320" y="571801"/>
            <a:ext cx="7863840" cy="415593"/>
          </a:xfrm>
        </p:spPr>
        <p:txBody>
          <a:bodyPr/>
          <a:lstStyle/>
          <a:p>
            <a:r>
              <a:rPr lang="en-US" dirty="0" smtClean="0"/>
              <a:t>Avaya Energy Management</a:t>
            </a:r>
            <a:endParaRPr lang="en-US" dirty="0"/>
          </a:p>
        </p:txBody>
      </p:sp>
      <p:pic>
        <p:nvPicPr>
          <p:cNvPr id="4" name="Picture 3" descr="backgroundelement_REDSOLID"/>
          <p:cNvPicPr>
            <a:picLocks noChangeAspect="1" noChangeArrowheads="1"/>
          </p:cNvPicPr>
          <p:nvPr/>
        </p:nvPicPr>
        <p:blipFill>
          <a:blip r:embed="rId4" cstate="print"/>
          <a:srcRect t="82658"/>
          <a:stretch>
            <a:fillRect/>
          </a:stretch>
        </p:blipFill>
        <p:spPr bwMode="auto">
          <a:xfrm>
            <a:off x="287865" y="1369137"/>
            <a:ext cx="3887787" cy="3670284"/>
          </a:xfrm>
          <a:prstGeom prst="rect">
            <a:avLst/>
          </a:prstGeom>
          <a:noFill/>
          <a:ln w="9525">
            <a:noFill/>
            <a:miter lim="800000"/>
            <a:headEnd/>
            <a:tailEnd/>
          </a:ln>
        </p:spPr>
      </p:pic>
      <p:sp>
        <p:nvSpPr>
          <p:cNvPr id="5" name="Rectangle 4"/>
          <p:cNvSpPr/>
          <p:nvPr/>
        </p:nvSpPr>
        <p:spPr bwMode="auto">
          <a:xfrm>
            <a:off x="286277" y="1369136"/>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6" name="Rectangle 5"/>
          <p:cNvSpPr/>
          <p:nvPr/>
        </p:nvSpPr>
        <p:spPr>
          <a:xfrm>
            <a:off x="867103" y="1558833"/>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Dims the network on off-peak usage</a:t>
            </a:r>
            <a:endParaRPr lang="en-US" sz="2000" kern="0" spc="50" dirty="0">
              <a:ln w="13500">
                <a:solidFill>
                  <a:schemeClr val="accent1">
                    <a:shade val="2500"/>
                    <a:alpha val="6500"/>
                  </a:schemeClr>
                </a:solidFill>
                <a:prstDash val="solid"/>
              </a:ln>
              <a:solidFill>
                <a:schemeClr val="bg1"/>
              </a:solidFill>
            </a:endParaRPr>
          </a:p>
        </p:txBody>
      </p:sp>
      <p:sp>
        <p:nvSpPr>
          <p:cNvPr id="11" name="Rectangle 10"/>
          <p:cNvSpPr/>
          <p:nvPr/>
        </p:nvSpPr>
        <p:spPr>
          <a:xfrm>
            <a:off x="775653" y="2753662"/>
            <a:ext cx="3008568"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IP Phones all still operational</a:t>
            </a:r>
            <a:endParaRPr lang="en-US" sz="2000" kern="0" spc="50" dirty="0">
              <a:ln w="13500">
                <a:solidFill>
                  <a:schemeClr val="accent1">
                    <a:shade val="2500"/>
                    <a:alpha val="6500"/>
                  </a:schemeClr>
                </a:solidFill>
                <a:prstDash val="solid"/>
              </a:ln>
              <a:solidFill>
                <a:schemeClr val="bg1"/>
              </a:solidFill>
            </a:endParaRPr>
          </a:p>
        </p:txBody>
      </p:sp>
      <p:sp>
        <p:nvSpPr>
          <p:cNvPr id="12" name="Rectangle 11"/>
          <p:cNvSpPr/>
          <p:nvPr/>
        </p:nvSpPr>
        <p:spPr>
          <a:xfrm>
            <a:off x="912824" y="4052389"/>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Energy Analysis and Automation</a:t>
            </a:r>
            <a:endParaRPr lang="en-US" sz="2000" kern="0" spc="50" dirty="0">
              <a:ln w="13500">
                <a:solidFill>
                  <a:schemeClr val="accent1">
                    <a:shade val="2500"/>
                    <a:alpha val="6500"/>
                  </a:schemeClr>
                </a:solidFill>
                <a:prstDash val="solid"/>
              </a:ln>
              <a:solidFill>
                <a:schemeClr val="bg1"/>
              </a:solidFill>
            </a:endParaRPr>
          </a:p>
        </p:txBody>
      </p:sp>
      <p:cxnSp>
        <p:nvCxnSpPr>
          <p:cNvPr id="13" name="Straight Connector 12"/>
          <p:cNvCxnSpPr/>
          <p:nvPr/>
        </p:nvCxnSpPr>
        <p:spPr bwMode="auto">
          <a:xfrm>
            <a:off x="364181" y="254586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14" name="Straight Connector 13"/>
          <p:cNvCxnSpPr/>
          <p:nvPr/>
        </p:nvCxnSpPr>
        <p:spPr bwMode="auto">
          <a:xfrm>
            <a:off x="364181" y="3844592"/>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16" name="Text Box 30"/>
          <p:cNvSpPr txBox="1">
            <a:spLocks noChangeArrowheads="1"/>
          </p:cNvSpPr>
          <p:nvPr/>
        </p:nvSpPr>
        <p:spPr bwMode="auto">
          <a:xfrm>
            <a:off x="6764658" y="3551512"/>
            <a:ext cx="1419225" cy="461665"/>
          </a:xfrm>
          <a:prstGeom prst="rect">
            <a:avLst/>
          </a:prstGeom>
        </p:spPr>
        <p:txBody>
          <a:bodyPr lIns="0" rIns="0">
            <a:spAutoFit/>
          </a:bodyPr>
          <a:lstStyle/>
          <a:p>
            <a:pPr algn="ctr">
              <a:defRPr/>
            </a:pPr>
            <a:r>
              <a:rPr lang="en-GB" sz="1200" dirty="0">
                <a:solidFill>
                  <a:schemeClr val="tx1"/>
                </a:solidFill>
                <a:latin typeface="+mj-lt"/>
              </a:rPr>
              <a:t>Energy Saver Enabled Switch</a:t>
            </a:r>
          </a:p>
        </p:txBody>
      </p:sp>
      <p:sp>
        <p:nvSpPr>
          <p:cNvPr id="17" name="Text Box 32"/>
          <p:cNvSpPr txBox="1">
            <a:spLocks noChangeArrowheads="1"/>
          </p:cNvSpPr>
          <p:nvPr/>
        </p:nvSpPr>
        <p:spPr bwMode="auto">
          <a:xfrm>
            <a:off x="4663442" y="3480955"/>
            <a:ext cx="1362075" cy="671442"/>
          </a:xfrm>
          <a:prstGeom prst="rect">
            <a:avLst/>
          </a:prstGeom>
        </p:spPr>
        <p:txBody>
          <a:bodyPr lIns="0" rIns="0">
            <a:spAutoFit/>
          </a:bodyPr>
          <a:lstStyle/>
          <a:p>
            <a:pPr algn="ctr">
              <a:defRPr/>
            </a:pPr>
            <a:r>
              <a:rPr lang="en-GB" sz="1200" dirty="0">
                <a:solidFill>
                  <a:schemeClr val="tx1"/>
                </a:solidFill>
                <a:latin typeface="+mj-lt"/>
              </a:rPr>
              <a:t>PC Connections</a:t>
            </a:r>
          </a:p>
          <a:p>
            <a:pPr algn="ctr">
              <a:defRPr/>
            </a:pPr>
            <a:r>
              <a:rPr lang="en-GB" sz="1200" dirty="0">
                <a:solidFill>
                  <a:schemeClr val="tx1"/>
                </a:solidFill>
                <a:latin typeface="+mj-lt"/>
              </a:rPr>
              <a:t>Set to Power-Save Mode</a:t>
            </a:r>
          </a:p>
        </p:txBody>
      </p:sp>
      <p:sp>
        <p:nvSpPr>
          <p:cNvPr id="18" name="Text Box 36"/>
          <p:cNvSpPr txBox="1">
            <a:spLocks noChangeArrowheads="1"/>
          </p:cNvSpPr>
          <p:nvPr/>
        </p:nvSpPr>
        <p:spPr bwMode="auto">
          <a:xfrm>
            <a:off x="5593071" y="2078316"/>
            <a:ext cx="1752600" cy="461665"/>
          </a:xfrm>
          <a:prstGeom prst="rect">
            <a:avLst/>
          </a:prstGeom>
        </p:spPr>
        <p:txBody>
          <a:bodyPr lIns="0" rIns="0">
            <a:spAutoFit/>
          </a:bodyPr>
          <a:lstStyle/>
          <a:p>
            <a:pPr algn="ctr">
              <a:lnSpc>
                <a:spcPct val="100000"/>
              </a:lnSpc>
              <a:defRPr/>
            </a:pPr>
            <a:r>
              <a:rPr lang="en-GB" sz="1200" dirty="0">
                <a:solidFill>
                  <a:schemeClr val="tx1"/>
                </a:solidFill>
                <a:latin typeface="+mj-lt"/>
              </a:rPr>
              <a:t>High-Priority Phones </a:t>
            </a:r>
            <a:br>
              <a:rPr lang="en-GB" sz="1200" dirty="0">
                <a:solidFill>
                  <a:schemeClr val="tx1"/>
                </a:solidFill>
                <a:latin typeface="+mj-lt"/>
              </a:rPr>
            </a:br>
            <a:r>
              <a:rPr lang="en-GB" sz="1200" dirty="0">
                <a:solidFill>
                  <a:schemeClr val="tx1"/>
                </a:solidFill>
                <a:latin typeface="+mj-lt"/>
              </a:rPr>
              <a:t>Remain Available</a:t>
            </a:r>
          </a:p>
        </p:txBody>
      </p:sp>
      <p:sp>
        <p:nvSpPr>
          <p:cNvPr id="19" name="Text Box 37"/>
          <p:cNvSpPr txBox="1">
            <a:spLocks noChangeArrowheads="1"/>
          </p:cNvSpPr>
          <p:nvPr/>
        </p:nvSpPr>
        <p:spPr bwMode="auto">
          <a:xfrm>
            <a:off x="7528552" y="2649765"/>
            <a:ext cx="1447800" cy="671442"/>
          </a:xfrm>
          <a:prstGeom prst="rect">
            <a:avLst/>
          </a:prstGeom>
        </p:spPr>
        <p:txBody>
          <a:bodyPr lIns="0" rIns="0">
            <a:spAutoFit/>
          </a:bodyPr>
          <a:lstStyle/>
          <a:p>
            <a:pPr algn="ctr">
              <a:defRPr/>
            </a:pPr>
            <a:r>
              <a:rPr lang="en-GB" sz="1200" dirty="0">
                <a:solidFill>
                  <a:schemeClr val="tx1"/>
                </a:solidFill>
                <a:latin typeface="+mj-lt"/>
              </a:rPr>
              <a:t>Low-Priority Phones Set to </a:t>
            </a:r>
            <a:r>
              <a:rPr lang="en-GB" sz="1200" dirty="0" smtClean="0">
                <a:solidFill>
                  <a:schemeClr val="tx1"/>
                </a:solidFill>
                <a:latin typeface="+mj-lt"/>
              </a:rPr>
              <a:t>Power-Save Mode</a:t>
            </a:r>
            <a:endParaRPr lang="en-GB" sz="1200" dirty="0">
              <a:solidFill>
                <a:schemeClr val="tx1"/>
              </a:solidFill>
              <a:latin typeface="+mj-lt"/>
            </a:endParaRPr>
          </a:p>
        </p:txBody>
      </p:sp>
      <p:pic>
        <p:nvPicPr>
          <p:cNvPr id="20" name="Picture 38" descr="server_corp_blue"/>
          <p:cNvPicPr>
            <a:picLocks noChangeAspect="1" noChangeArrowheads="1"/>
          </p:cNvPicPr>
          <p:nvPr/>
        </p:nvPicPr>
        <p:blipFill>
          <a:blip r:embed="rId5" cstate="print">
            <a:grayscl/>
          </a:blip>
          <a:srcRect/>
          <a:stretch>
            <a:fillRect/>
          </a:stretch>
        </p:blipFill>
        <p:spPr bwMode="auto">
          <a:xfrm>
            <a:off x="6294115" y="5091370"/>
            <a:ext cx="432335" cy="675338"/>
          </a:xfrm>
          <a:prstGeom prst="rect">
            <a:avLst/>
          </a:prstGeom>
          <a:noFill/>
          <a:ln w="9525">
            <a:noFill/>
            <a:miter lim="800000"/>
            <a:headEnd/>
            <a:tailEnd/>
          </a:ln>
        </p:spPr>
      </p:pic>
      <p:sp>
        <p:nvSpPr>
          <p:cNvPr id="23" name="Text Box 45"/>
          <p:cNvSpPr txBox="1">
            <a:spLocks noChangeArrowheads="1"/>
          </p:cNvSpPr>
          <p:nvPr/>
        </p:nvSpPr>
        <p:spPr bwMode="auto">
          <a:xfrm>
            <a:off x="5747059" y="4497661"/>
            <a:ext cx="1439862" cy="276999"/>
          </a:xfrm>
          <a:prstGeom prst="rect">
            <a:avLst/>
          </a:prstGeom>
          <a:noFill/>
          <a:ln w="9525">
            <a:noFill/>
            <a:miter lim="800000"/>
            <a:headEnd/>
            <a:tailEnd/>
          </a:ln>
        </p:spPr>
        <p:txBody>
          <a:bodyPr lIns="0" rIns="0">
            <a:spAutoFit/>
          </a:bodyPr>
          <a:lstStyle/>
          <a:p>
            <a:pPr algn="ctr">
              <a:defRPr/>
            </a:pPr>
            <a:r>
              <a:rPr lang="en-GB" sz="1200" b="1" dirty="0">
                <a:solidFill>
                  <a:schemeClr val="tx1"/>
                </a:solidFill>
                <a:latin typeface="+mj-lt"/>
              </a:rPr>
              <a:t>Enterprise LAN</a:t>
            </a:r>
          </a:p>
        </p:txBody>
      </p:sp>
      <p:cxnSp>
        <p:nvCxnSpPr>
          <p:cNvPr id="24" name="AutoShape 47"/>
          <p:cNvCxnSpPr>
            <a:cxnSpLocks noChangeShapeType="1"/>
          </p:cNvCxnSpPr>
          <p:nvPr/>
        </p:nvCxnSpPr>
        <p:spPr bwMode="auto">
          <a:xfrm>
            <a:off x="5671100" y="3061262"/>
            <a:ext cx="758858" cy="619125"/>
          </a:xfrm>
          <a:prstGeom prst="curvedConnector3">
            <a:avLst>
              <a:gd name="adj1" fmla="val 50000"/>
            </a:avLst>
          </a:prstGeom>
          <a:noFill/>
          <a:ln w="19050">
            <a:solidFill>
              <a:schemeClr val="bg1"/>
            </a:solidFill>
            <a:round/>
            <a:headEnd/>
            <a:tailEnd/>
          </a:ln>
          <a:effectLst>
            <a:glow rad="63500">
              <a:schemeClr val="accent3">
                <a:satMod val="175000"/>
                <a:alpha val="40000"/>
              </a:schemeClr>
            </a:glow>
          </a:effectLst>
        </p:spPr>
      </p:cxnSp>
      <p:cxnSp>
        <p:nvCxnSpPr>
          <p:cNvPr id="25" name="AutoShape 48"/>
          <p:cNvCxnSpPr>
            <a:cxnSpLocks noChangeShapeType="1"/>
          </p:cNvCxnSpPr>
          <p:nvPr/>
        </p:nvCxnSpPr>
        <p:spPr bwMode="auto">
          <a:xfrm flipH="1">
            <a:off x="6420431" y="2817577"/>
            <a:ext cx="243218" cy="862805"/>
          </a:xfrm>
          <a:prstGeom prst="curvedConnector4">
            <a:avLst>
              <a:gd name="adj1" fmla="val -70511"/>
              <a:gd name="adj2" fmla="val 62374"/>
            </a:avLst>
          </a:prstGeom>
          <a:noFill/>
          <a:ln w="19050">
            <a:solidFill>
              <a:schemeClr val="bg1"/>
            </a:solidFill>
            <a:round/>
            <a:headEnd/>
            <a:tailEnd/>
          </a:ln>
          <a:effectLst>
            <a:glow rad="63500">
              <a:schemeClr val="accent3">
                <a:satMod val="175000"/>
                <a:alpha val="40000"/>
              </a:schemeClr>
            </a:glow>
          </a:effectLst>
        </p:spPr>
      </p:cxnSp>
      <p:sp>
        <p:nvSpPr>
          <p:cNvPr id="26" name="Text Box 29"/>
          <p:cNvSpPr txBox="1">
            <a:spLocks noChangeArrowheads="1"/>
          </p:cNvSpPr>
          <p:nvPr/>
        </p:nvSpPr>
        <p:spPr bwMode="auto">
          <a:xfrm>
            <a:off x="5120651" y="1351036"/>
            <a:ext cx="3032497" cy="430887"/>
          </a:xfrm>
          <a:prstGeom prst="rect">
            <a:avLst/>
          </a:prstGeom>
          <a:noFill/>
          <a:ln w="9525">
            <a:noFill/>
            <a:miter lim="800000"/>
            <a:headEnd/>
            <a:tailEnd/>
          </a:ln>
        </p:spPr>
        <p:txBody>
          <a:bodyPr lIns="0" rIns="0">
            <a:spAutoFit/>
          </a:bodyPr>
          <a:lstStyle/>
          <a:p>
            <a:pPr algn="ctr">
              <a:defRPr/>
            </a:pPr>
            <a:r>
              <a:rPr lang="en-GB" sz="2200" b="1" dirty="0">
                <a:gradFill flip="none" rotWithShape="1">
                  <a:gsLst>
                    <a:gs pos="0">
                      <a:srgbClr val="780000"/>
                    </a:gs>
                    <a:gs pos="100000">
                      <a:schemeClr val="accent1"/>
                    </a:gs>
                  </a:gsLst>
                  <a:lin ang="16200000" scaled="1"/>
                  <a:tileRect/>
                </a:gradFill>
              </a:rPr>
              <a:t>Avaya Energy Saver</a:t>
            </a:r>
          </a:p>
        </p:txBody>
      </p:sp>
      <p:sp>
        <p:nvSpPr>
          <p:cNvPr id="27" name="Freeform 116"/>
          <p:cNvSpPr>
            <a:spLocks noChangeArrowheads="1"/>
          </p:cNvSpPr>
          <p:nvPr/>
        </p:nvSpPr>
        <p:spPr bwMode="auto">
          <a:xfrm>
            <a:off x="5580371" y="3127647"/>
            <a:ext cx="788988" cy="584200"/>
          </a:xfrm>
          <a:custGeom>
            <a:avLst/>
            <a:gdLst>
              <a:gd name="T0" fmla="*/ 0 w 1049866"/>
              <a:gd name="T1" fmla="*/ 0 h 584200"/>
              <a:gd name="T2" fmla="*/ 1145 w 1049866"/>
              <a:gd name="T3" fmla="*/ 304800 h 584200"/>
              <a:gd name="T4" fmla="*/ 141882 w 1049866"/>
              <a:gd name="T5" fmla="*/ 304800 h 584200"/>
              <a:gd name="T6" fmla="*/ 141882 w 1049866"/>
              <a:gd name="T7" fmla="*/ 584200 h 584200"/>
              <a:gd name="T8" fmla="*/ 0 60000 65536"/>
              <a:gd name="T9" fmla="*/ 0 60000 65536"/>
              <a:gd name="T10" fmla="*/ 0 60000 65536"/>
              <a:gd name="T11" fmla="*/ 0 60000 65536"/>
              <a:gd name="T12" fmla="*/ 0 w 1049866"/>
              <a:gd name="T13" fmla="*/ 0 h 584200"/>
              <a:gd name="T14" fmla="*/ 1049866 w 1049866"/>
              <a:gd name="T15" fmla="*/ 584200 h 584200"/>
            </a:gdLst>
            <a:ahLst/>
            <a:cxnLst>
              <a:cxn ang="T8">
                <a:pos x="T0" y="T1"/>
              </a:cxn>
              <a:cxn ang="T9">
                <a:pos x="T2" y="T3"/>
              </a:cxn>
              <a:cxn ang="T10">
                <a:pos x="T4" y="T5"/>
              </a:cxn>
              <a:cxn ang="T11">
                <a:pos x="T6" y="T7"/>
              </a:cxn>
            </a:cxnLst>
            <a:rect l="T12" t="T13" r="T14" b="T15"/>
            <a:pathLst>
              <a:path w="1049866" h="584200">
                <a:moveTo>
                  <a:pt x="0" y="0"/>
                </a:moveTo>
                <a:lnTo>
                  <a:pt x="8466" y="304800"/>
                </a:lnTo>
                <a:lnTo>
                  <a:pt x="1049866" y="304800"/>
                </a:lnTo>
                <a:lnTo>
                  <a:pt x="1049866" y="584200"/>
                </a:lnTo>
              </a:path>
            </a:pathLst>
          </a:custGeom>
          <a:noFill/>
          <a:ln w="38100">
            <a:solidFill>
              <a:srgbClr val="73858D"/>
            </a:solidFill>
            <a:round/>
            <a:headEnd/>
            <a:tailEnd/>
          </a:ln>
        </p:spPr>
        <p:txBody>
          <a:bodyPr lIns="0" tIns="0" rIns="0" bIns="0"/>
          <a:lstStyle/>
          <a:p>
            <a:pPr algn="ctr"/>
            <a:endParaRPr lang="en-US"/>
          </a:p>
        </p:txBody>
      </p:sp>
      <p:pic>
        <p:nvPicPr>
          <p:cNvPr id="28" name="Picture 31" descr="pc_grey"/>
          <p:cNvPicPr>
            <a:picLocks noChangeAspect="1" noChangeArrowheads="1"/>
          </p:cNvPicPr>
          <p:nvPr/>
        </p:nvPicPr>
        <p:blipFill>
          <a:blip r:embed="rId6" cstate="print">
            <a:grayscl/>
          </a:blip>
          <a:srcRect/>
          <a:stretch>
            <a:fillRect/>
          </a:stretch>
        </p:blipFill>
        <p:spPr bwMode="auto">
          <a:xfrm>
            <a:off x="5326651" y="2710414"/>
            <a:ext cx="523875" cy="620712"/>
          </a:xfrm>
          <a:prstGeom prst="rect">
            <a:avLst/>
          </a:prstGeom>
          <a:noFill/>
          <a:ln w="9525">
            <a:noFill/>
            <a:miter lim="800000"/>
            <a:headEnd/>
            <a:tailEnd/>
          </a:ln>
          <a:effectLst>
            <a:glow rad="101600">
              <a:schemeClr val="accent3">
                <a:satMod val="175000"/>
                <a:alpha val="40000"/>
              </a:schemeClr>
            </a:glow>
          </a:effectLst>
        </p:spPr>
      </p:pic>
      <p:cxnSp>
        <p:nvCxnSpPr>
          <p:cNvPr id="29" name="Straight Connector 118"/>
          <p:cNvCxnSpPr>
            <a:cxnSpLocks noChangeShapeType="1"/>
          </p:cNvCxnSpPr>
          <p:nvPr/>
        </p:nvCxnSpPr>
        <p:spPr bwMode="auto">
          <a:xfrm rot="5400000">
            <a:off x="6059808" y="3297510"/>
            <a:ext cx="828675" cy="0"/>
          </a:xfrm>
          <a:prstGeom prst="line">
            <a:avLst/>
          </a:prstGeom>
          <a:noFill/>
          <a:ln w="38100">
            <a:solidFill>
              <a:srgbClr val="73858D"/>
            </a:solidFill>
            <a:round/>
            <a:headEnd/>
            <a:tailEnd/>
          </a:ln>
        </p:spPr>
      </p:cxnSp>
      <p:sp>
        <p:nvSpPr>
          <p:cNvPr id="30" name="Freeform 119"/>
          <p:cNvSpPr>
            <a:spLocks noChangeArrowheads="1"/>
          </p:cNvSpPr>
          <p:nvPr/>
        </p:nvSpPr>
        <p:spPr bwMode="auto">
          <a:xfrm flipH="1">
            <a:off x="6575734" y="3195910"/>
            <a:ext cx="787400" cy="584200"/>
          </a:xfrm>
          <a:custGeom>
            <a:avLst/>
            <a:gdLst>
              <a:gd name="T0" fmla="*/ 0 w 1049866"/>
              <a:gd name="T1" fmla="*/ 0 h 584200"/>
              <a:gd name="T2" fmla="*/ 1130 w 1049866"/>
              <a:gd name="T3" fmla="*/ 304800 h 584200"/>
              <a:gd name="T4" fmla="*/ 140177 w 1049866"/>
              <a:gd name="T5" fmla="*/ 304800 h 584200"/>
              <a:gd name="T6" fmla="*/ 140177 w 1049866"/>
              <a:gd name="T7" fmla="*/ 584200 h 584200"/>
              <a:gd name="T8" fmla="*/ 0 60000 65536"/>
              <a:gd name="T9" fmla="*/ 0 60000 65536"/>
              <a:gd name="T10" fmla="*/ 0 60000 65536"/>
              <a:gd name="T11" fmla="*/ 0 60000 65536"/>
              <a:gd name="T12" fmla="*/ 0 w 1049866"/>
              <a:gd name="T13" fmla="*/ 0 h 584200"/>
              <a:gd name="T14" fmla="*/ 1049866 w 1049866"/>
              <a:gd name="T15" fmla="*/ 584200 h 584200"/>
            </a:gdLst>
            <a:ahLst/>
            <a:cxnLst>
              <a:cxn ang="T8">
                <a:pos x="T0" y="T1"/>
              </a:cxn>
              <a:cxn ang="T9">
                <a:pos x="T2" y="T3"/>
              </a:cxn>
              <a:cxn ang="T10">
                <a:pos x="T4" y="T5"/>
              </a:cxn>
              <a:cxn ang="T11">
                <a:pos x="T6" y="T7"/>
              </a:cxn>
            </a:cxnLst>
            <a:rect l="T12" t="T13" r="T14" b="T15"/>
            <a:pathLst>
              <a:path w="1049866" h="584200">
                <a:moveTo>
                  <a:pt x="0" y="0"/>
                </a:moveTo>
                <a:lnTo>
                  <a:pt x="8466" y="304800"/>
                </a:lnTo>
                <a:lnTo>
                  <a:pt x="1049866" y="304800"/>
                </a:lnTo>
                <a:lnTo>
                  <a:pt x="1049866" y="584200"/>
                </a:lnTo>
              </a:path>
            </a:pathLst>
          </a:custGeom>
          <a:noFill/>
          <a:ln w="38100">
            <a:solidFill>
              <a:srgbClr val="73858D"/>
            </a:solidFill>
            <a:round/>
            <a:headEnd/>
            <a:tailEnd/>
          </a:ln>
        </p:spPr>
        <p:txBody>
          <a:bodyPr lIns="0" tIns="0" rIns="0" bIns="0"/>
          <a:lstStyle/>
          <a:p>
            <a:pPr algn="ctr"/>
            <a:endParaRPr lang="en-US"/>
          </a:p>
        </p:txBody>
      </p:sp>
      <p:pic>
        <p:nvPicPr>
          <p:cNvPr id="31" name="Picture 33" descr="small-l3-switch_corp_purple"/>
          <p:cNvPicPr>
            <a:picLocks noChangeArrowheads="1"/>
          </p:cNvPicPr>
          <p:nvPr/>
        </p:nvPicPr>
        <p:blipFill>
          <a:blip r:embed="rId7" cstate="print">
            <a:grayscl/>
          </a:blip>
          <a:srcRect/>
          <a:stretch>
            <a:fillRect/>
          </a:stretch>
        </p:blipFill>
        <p:spPr bwMode="auto">
          <a:xfrm>
            <a:off x="6118534" y="3667397"/>
            <a:ext cx="647700" cy="457200"/>
          </a:xfrm>
          <a:prstGeom prst="rect">
            <a:avLst/>
          </a:prstGeom>
          <a:noFill/>
          <a:ln w="9525">
            <a:noFill/>
            <a:miter lim="800000"/>
            <a:headEnd/>
            <a:tailEnd/>
          </a:ln>
        </p:spPr>
      </p:pic>
      <p:pic>
        <p:nvPicPr>
          <p:cNvPr id="32" name="Picture 34" descr="phone_corp_blue"/>
          <p:cNvPicPr>
            <a:picLocks noChangeArrowheads="1"/>
          </p:cNvPicPr>
          <p:nvPr/>
        </p:nvPicPr>
        <p:blipFill>
          <a:blip r:embed="rId8" cstate="print">
            <a:grayscl/>
          </a:blip>
          <a:srcRect/>
          <a:stretch>
            <a:fillRect/>
          </a:stretch>
        </p:blipFill>
        <p:spPr bwMode="auto">
          <a:xfrm>
            <a:off x="6217247" y="2604056"/>
            <a:ext cx="502944" cy="415656"/>
          </a:xfrm>
          <a:prstGeom prst="rect">
            <a:avLst/>
          </a:prstGeom>
          <a:noFill/>
          <a:ln w="9525">
            <a:noFill/>
            <a:miter lim="800000"/>
            <a:headEnd/>
            <a:tailEnd/>
          </a:ln>
          <a:effectLst>
            <a:glow rad="101600">
              <a:schemeClr val="accent3">
                <a:satMod val="175000"/>
                <a:alpha val="40000"/>
              </a:schemeClr>
            </a:glow>
          </a:effectLst>
        </p:spPr>
      </p:pic>
      <p:pic>
        <p:nvPicPr>
          <p:cNvPr id="33" name="Picture 34" descr="phone_corp_blue"/>
          <p:cNvPicPr>
            <a:picLocks noChangeArrowheads="1"/>
          </p:cNvPicPr>
          <p:nvPr/>
        </p:nvPicPr>
        <p:blipFill>
          <a:blip r:embed="rId8" cstate="print">
            <a:grayscl/>
          </a:blip>
          <a:srcRect/>
          <a:stretch>
            <a:fillRect/>
          </a:stretch>
        </p:blipFill>
        <p:spPr bwMode="auto">
          <a:xfrm>
            <a:off x="7161868" y="3008784"/>
            <a:ext cx="502944" cy="415656"/>
          </a:xfrm>
          <a:prstGeom prst="rect">
            <a:avLst/>
          </a:prstGeom>
          <a:noFill/>
          <a:ln w="9525">
            <a:noFill/>
            <a:miter lim="800000"/>
            <a:headEnd/>
            <a:tailEnd/>
          </a:ln>
          <a:effectLst>
            <a:glow rad="101600">
              <a:schemeClr val="accent3">
                <a:satMod val="175000"/>
                <a:alpha val="40000"/>
              </a:schemeClr>
            </a:glow>
          </a:effectLst>
        </p:spPr>
      </p:pic>
      <p:sp>
        <p:nvSpPr>
          <p:cNvPr id="7" name="Rectangle 6"/>
          <p:cNvSpPr/>
          <p:nvPr/>
        </p:nvSpPr>
        <p:spPr bwMode="auto">
          <a:xfrm>
            <a:off x="272742" y="4993390"/>
            <a:ext cx="3890963" cy="46037"/>
          </a:xfrm>
          <a:prstGeom prst="rect">
            <a:avLst/>
          </a:prstGeom>
          <a:gradFill>
            <a:gsLst>
              <a:gs pos="0">
                <a:schemeClr val="tx1">
                  <a:alpha val="28000"/>
                </a:schemeClr>
              </a:gs>
              <a:gs pos="100000">
                <a:schemeClr val="tx1">
                  <a:alpha val="0"/>
                </a:schemeClr>
              </a:gs>
            </a:gsLst>
            <a:lin ang="162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34" name="Rectangle 33"/>
          <p:cNvSpPr/>
          <p:nvPr/>
        </p:nvSpPr>
        <p:spPr>
          <a:xfrm>
            <a:off x="274320" y="5299173"/>
            <a:ext cx="4572000" cy="1112075"/>
          </a:xfrm>
          <a:prstGeom prst="rect">
            <a:avLst/>
          </a:prstGeom>
        </p:spPr>
        <p:txBody>
          <a:bodyPr>
            <a:spAutoFit/>
          </a:bodyPr>
          <a:lstStyle/>
          <a:p>
            <a:r>
              <a:rPr lang="en-US" sz="1600" b="1" dirty="0" smtClean="0">
                <a:solidFill>
                  <a:schemeClr val="tx1"/>
                </a:solidFill>
              </a:rPr>
              <a:t>“We were able to measure a 25% reduction in energy consumed when the Avaya Energy Saver feature was enabled compared to full line rate.”  </a:t>
            </a:r>
            <a:r>
              <a:rPr lang="en-US" sz="1600" b="1" dirty="0" err="1" smtClean="0">
                <a:solidFill>
                  <a:schemeClr val="tx1"/>
                </a:solidFill>
              </a:rPr>
              <a:t>Miercom</a:t>
            </a:r>
            <a:r>
              <a:rPr lang="en-US" sz="1600" b="1" dirty="0" smtClean="0">
                <a:solidFill>
                  <a:schemeClr val="tx1"/>
                </a:solidFill>
              </a:rPr>
              <a:t>, 2011</a:t>
            </a:r>
            <a:endParaRPr lang="en-US" sz="1600" b="1" dirty="0">
              <a:solidFill>
                <a:schemeClr val="tx1"/>
              </a:solidFill>
            </a:endParaRPr>
          </a:p>
        </p:txBody>
      </p:sp>
      <p:sp>
        <p:nvSpPr>
          <p:cNvPr id="36" name="Text Box 30"/>
          <p:cNvSpPr txBox="1">
            <a:spLocks noChangeArrowheads="1"/>
          </p:cNvSpPr>
          <p:nvPr/>
        </p:nvSpPr>
        <p:spPr bwMode="auto">
          <a:xfrm>
            <a:off x="6812283" y="5403066"/>
            <a:ext cx="1419225" cy="276999"/>
          </a:xfrm>
          <a:prstGeom prst="rect">
            <a:avLst/>
          </a:prstGeom>
        </p:spPr>
        <p:txBody>
          <a:bodyPr lIns="0" rIns="0">
            <a:spAutoFit/>
          </a:bodyPr>
          <a:lstStyle/>
          <a:p>
            <a:pPr>
              <a:defRPr/>
            </a:pPr>
            <a:r>
              <a:rPr lang="en-GB" sz="1200" dirty="0" smtClean="0">
                <a:solidFill>
                  <a:schemeClr val="tx1"/>
                </a:solidFill>
                <a:latin typeface="+mj-lt"/>
              </a:rPr>
              <a:t>Mgmt Server</a:t>
            </a:r>
            <a:endParaRPr lang="en-GB" sz="1200" dirty="0">
              <a:solidFill>
                <a:schemeClr val="tx1"/>
              </a:solidFill>
              <a:latin typeface="+mj-l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801"/>
            <a:ext cx="8778240" cy="415593"/>
          </a:xfrm>
        </p:spPr>
        <p:txBody>
          <a:bodyPr/>
          <a:lstStyle/>
          <a:p>
            <a:r>
              <a:rPr lang="en-US" dirty="0" smtClean="0"/>
              <a:t>Avaya ERS Stackable Chassis TCO</a:t>
            </a:r>
            <a:endParaRPr lang="en-US" dirty="0"/>
          </a:p>
        </p:txBody>
      </p:sp>
      <p:pic>
        <p:nvPicPr>
          <p:cNvPr id="4" name="Picture 3" descr="backgroundelement_REDSOLID"/>
          <p:cNvPicPr>
            <a:picLocks noChangeAspect="1" noChangeArrowheads="1"/>
          </p:cNvPicPr>
          <p:nvPr/>
        </p:nvPicPr>
        <p:blipFill>
          <a:blip r:embed="rId3" cstate="print"/>
          <a:srcRect t="82658"/>
          <a:stretch>
            <a:fillRect/>
          </a:stretch>
        </p:blipFill>
        <p:spPr bwMode="auto">
          <a:xfrm>
            <a:off x="287865" y="1369137"/>
            <a:ext cx="3887787" cy="3670284"/>
          </a:xfrm>
          <a:prstGeom prst="rect">
            <a:avLst/>
          </a:prstGeom>
          <a:noFill/>
          <a:ln w="9525">
            <a:noFill/>
            <a:miter lim="800000"/>
            <a:headEnd/>
            <a:tailEnd/>
          </a:ln>
        </p:spPr>
      </p:pic>
      <p:sp>
        <p:nvSpPr>
          <p:cNvPr id="5" name="Rectangle 4"/>
          <p:cNvSpPr/>
          <p:nvPr/>
        </p:nvSpPr>
        <p:spPr bwMode="auto">
          <a:xfrm>
            <a:off x="286277" y="1369136"/>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6" name="Rectangle 5"/>
          <p:cNvSpPr/>
          <p:nvPr/>
        </p:nvSpPr>
        <p:spPr>
          <a:xfrm>
            <a:off x="867103" y="1558833"/>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Less expensive from onset</a:t>
            </a:r>
            <a:endParaRPr lang="en-US" sz="2000" kern="0" spc="50" dirty="0">
              <a:ln w="13500">
                <a:solidFill>
                  <a:schemeClr val="accent1">
                    <a:shade val="2500"/>
                    <a:alpha val="6500"/>
                  </a:schemeClr>
                </a:solidFill>
                <a:prstDash val="solid"/>
              </a:ln>
              <a:solidFill>
                <a:schemeClr val="bg1"/>
              </a:solidFill>
            </a:endParaRPr>
          </a:p>
        </p:txBody>
      </p:sp>
      <p:sp>
        <p:nvSpPr>
          <p:cNvPr id="7" name="Rectangle 6"/>
          <p:cNvSpPr/>
          <p:nvPr/>
        </p:nvSpPr>
        <p:spPr>
          <a:xfrm>
            <a:off x="775653" y="2753662"/>
            <a:ext cx="3008568"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More cost effective to operate </a:t>
            </a:r>
            <a:endParaRPr lang="en-US" sz="2000" kern="0" spc="50" dirty="0">
              <a:ln w="13500">
                <a:solidFill>
                  <a:schemeClr val="accent1">
                    <a:shade val="2500"/>
                    <a:alpha val="6500"/>
                  </a:schemeClr>
                </a:solidFill>
                <a:prstDash val="solid"/>
              </a:ln>
              <a:solidFill>
                <a:schemeClr val="bg1"/>
              </a:solidFill>
            </a:endParaRPr>
          </a:p>
        </p:txBody>
      </p:sp>
      <p:sp>
        <p:nvSpPr>
          <p:cNvPr id="8" name="Rectangle 7"/>
          <p:cNvSpPr/>
          <p:nvPr/>
        </p:nvSpPr>
        <p:spPr>
          <a:xfrm>
            <a:off x="912824" y="4052389"/>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50% lower TCO than Cisco and Juniper</a:t>
            </a:r>
            <a:endParaRPr lang="en-US" sz="2000" kern="0" spc="50" dirty="0">
              <a:ln w="13500">
                <a:solidFill>
                  <a:schemeClr val="accent1">
                    <a:shade val="2500"/>
                    <a:alpha val="6500"/>
                  </a:schemeClr>
                </a:solidFill>
                <a:prstDash val="solid"/>
              </a:ln>
              <a:solidFill>
                <a:schemeClr val="bg1"/>
              </a:solidFill>
            </a:endParaRPr>
          </a:p>
        </p:txBody>
      </p:sp>
      <p:cxnSp>
        <p:nvCxnSpPr>
          <p:cNvPr id="9" name="Straight Connector 8"/>
          <p:cNvCxnSpPr/>
          <p:nvPr/>
        </p:nvCxnSpPr>
        <p:spPr bwMode="auto">
          <a:xfrm>
            <a:off x="364181" y="254586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10" name="Straight Connector 9"/>
          <p:cNvCxnSpPr/>
          <p:nvPr/>
        </p:nvCxnSpPr>
        <p:spPr bwMode="auto">
          <a:xfrm>
            <a:off x="364181" y="3844592"/>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11" name="Rectangle 10"/>
          <p:cNvSpPr/>
          <p:nvPr/>
        </p:nvSpPr>
        <p:spPr bwMode="auto">
          <a:xfrm>
            <a:off x="272742" y="4993390"/>
            <a:ext cx="3890963" cy="46037"/>
          </a:xfrm>
          <a:prstGeom prst="rect">
            <a:avLst/>
          </a:prstGeom>
          <a:gradFill>
            <a:gsLst>
              <a:gs pos="0">
                <a:schemeClr val="tx1">
                  <a:alpha val="28000"/>
                </a:schemeClr>
              </a:gs>
              <a:gs pos="100000">
                <a:schemeClr val="tx1">
                  <a:alpha val="0"/>
                </a:schemeClr>
              </a:gs>
            </a:gsLst>
            <a:lin ang="162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168961" name="Rectangle 1"/>
          <p:cNvSpPr>
            <a:spLocks noChangeArrowheads="1"/>
          </p:cNvSpPr>
          <p:nvPr/>
        </p:nvSpPr>
        <p:spPr bwMode="auto">
          <a:xfrm>
            <a:off x="228600" y="5140348"/>
            <a:ext cx="52120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00000"/>
              </a:lnSpc>
            </a:pPr>
            <a:r>
              <a:rPr lang="en-US" sz="1400" b="1" dirty="0" smtClean="0">
                <a:solidFill>
                  <a:schemeClr val="tx1"/>
                </a:solidFill>
              </a:rPr>
              <a:t>“Measuring energy expense, maintenance cost and purchase price, we calculated the five year cost of ownership for a network of 10,000 ports. HP’s aggressive support price brings the </a:t>
            </a:r>
            <a:r>
              <a:rPr lang="en-US" sz="1400" b="1" dirty="0" smtClean="0">
                <a:solidFill>
                  <a:schemeClr val="tx1"/>
                </a:solidFill>
              </a:rPr>
              <a:t>3-year </a:t>
            </a:r>
            <a:r>
              <a:rPr lang="en-US" sz="1400" b="1" dirty="0" smtClean="0">
                <a:solidFill>
                  <a:schemeClr val="tx1"/>
                </a:solidFill>
              </a:rPr>
              <a:t>TCO within </a:t>
            </a:r>
            <a:r>
              <a:rPr lang="en-US" sz="1400" b="1" dirty="0" smtClean="0">
                <a:solidFill>
                  <a:schemeClr val="tx1"/>
                </a:solidFill>
              </a:rPr>
              <a:t>$</a:t>
            </a:r>
            <a:r>
              <a:rPr lang="en-US" sz="1400" b="1" dirty="0" smtClean="0"/>
              <a:t>20,</a:t>
            </a:r>
            <a:r>
              <a:rPr lang="en-US" sz="1400" b="1" dirty="0" smtClean="0">
                <a:solidFill>
                  <a:schemeClr val="tx1"/>
                </a:solidFill>
              </a:rPr>
              <a:t>000 </a:t>
            </a:r>
            <a:r>
              <a:rPr lang="en-US" sz="1400" b="1" dirty="0" smtClean="0">
                <a:solidFill>
                  <a:schemeClr val="tx1"/>
                </a:solidFill>
              </a:rPr>
              <a:t>while Cisco and Juniper are roughly twice the TCO of Avaya’s number.” </a:t>
            </a:r>
            <a:r>
              <a:rPr lang="en-US" sz="1400" b="1" dirty="0" err="1" smtClean="0">
                <a:solidFill>
                  <a:schemeClr val="tx1"/>
                </a:solidFill>
              </a:rPr>
              <a:t>Miercom</a:t>
            </a:r>
            <a:r>
              <a:rPr lang="en-US" sz="1400" b="1" dirty="0" smtClean="0">
                <a:solidFill>
                  <a:schemeClr val="tx1"/>
                </a:solidFill>
              </a:rPr>
              <a:t>, August, 2011</a:t>
            </a:r>
            <a:endParaRPr kumimoji="0" lang="en-US" altLang="ja-JP" sz="2400" b="1" i="0" u="none" strike="noStrike" cap="none" normalizeH="0" baseline="0" dirty="0" smtClean="0">
              <a:ln>
                <a:noFill/>
              </a:ln>
              <a:solidFill>
                <a:schemeClr val="tx1"/>
              </a:solidFill>
              <a:effectLst/>
              <a:latin typeface="Arial" pitchFamily="34" charset="0"/>
            </a:endParaRPr>
          </a:p>
        </p:txBody>
      </p:sp>
      <p:graphicFrame>
        <p:nvGraphicFramePr>
          <p:cNvPr id="15" name="Content Placeholder 4"/>
          <p:cNvGraphicFramePr>
            <a:graphicFrameLocks noGrp="1"/>
          </p:cNvGraphicFramePr>
          <p:nvPr>
            <p:ph sz="half" idx="1"/>
          </p:nvPr>
        </p:nvGraphicFramePr>
        <p:xfrm>
          <a:off x="4846320" y="1766629"/>
          <a:ext cx="3840480" cy="327279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754880" y="1679406"/>
            <a:ext cx="1049040" cy="295019"/>
          </a:xfrm>
          <a:prstGeom prst="rect">
            <a:avLst/>
          </a:prstGeom>
          <a:noFill/>
        </p:spPr>
        <p:txBody>
          <a:bodyPr wrap="square" rtlCol="0">
            <a:noAutofit/>
          </a:bodyPr>
          <a:lstStyle/>
          <a:p>
            <a:pPr>
              <a:lnSpc>
                <a:spcPct val="90000"/>
              </a:lnSpc>
            </a:pPr>
            <a:r>
              <a:rPr lang="en-US" sz="1400" dirty="0" smtClean="0">
                <a:solidFill>
                  <a:schemeClr val="tx1"/>
                </a:solidFill>
              </a:rPr>
              <a:t>$ Million</a:t>
            </a:r>
          </a:p>
        </p:txBody>
      </p:sp>
      <p:sp>
        <p:nvSpPr>
          <p:cNvPr id="17" name="TextBox 16"/>
          <p:cNvSpPr txBox="1"/>
          <p:nvPr/>
        </p:nvSpPr>
        <p:spPr>
          <a:xfrm>
            <a:off x="5398349" y="1154783"/>
            <a:ext cx="2582333" cy="644554"/>
          </a:xfrm>
          <a:prstGeom prst="rect">
            <a:avLst/>
          </a:prstGeom>
          <a:noFill/>
          <a:ln>
            <a:noFill/>
          </a:ln>
        </p:spPr>
        <p:txBody>
          <a:bodyPr wrap="square" rtlCol="0">
            <a:noAutofit/>
          </a:bodyPr>
          <a:lstStyle/>
          <a:p>
            <a:pPr algn="ctr">
              <a:lnSpc>
                <a:spcPct val="90000"/>
              </a:lnSpc>
            </a:pPr>
            <a:r>
              <a:rPr lang="en-US" b="1" dirty="0" smtClean="0">
                <a:solidFill>
                  <a:srgbClr val="C00000"/>
                </a:solidFill>
              </a:rPr>
              <a:t>3 </a:t>
            </a:r>
            <a:r>
              <a:rPr lang="en-US" b="1" dirty="0" smtClean="0">
                <a:solidFill>
                  <a:srgbClr val="C00000"/>
                </a:solidFill>
              </a:rPr>
              <a:t>Year TCO</a:t>
            </a:r>
          </a:p>
          <a:p>
            <a:pPr algn="ctr">
              <a:lnSpc>
                <a:spcPct val="90000"/>
              </a:lnSpc>
            </a:pPr>
            <a:r>
              <a:rPr lang="en-US" sz="1400" b="1" dirty="0" smtClean="0">
                <a:solidFill>
                  <a:srgbClr val="C00000"/>
                </a:solidFill>
              </a:rPr>
              <a:t>at 10,000 Ports</a:t>
            </a:r>
            <a:endParaRPr lang="en-US" b="1" dirty="0" smtClean="0">
              <a:solidFill>
                <a:srgbClr val="C00000"/>
              </a:solidFill>
            </a:endParaRPr>
          </a:p>
        </p:txBody>
      </p:sp>
      <p:sp>
        <p:nvSpPr>
          <p:cNvPr id="18" name="Rectangle 17"/>
          <p:cNvSpPr/>
          <p:nvPr/>
        </p:nvSpPr>
        <p:spPr bwMode="auto">
          <a:xfrm>
            <a:off x="5669280" y="5351115"/>
            <a:ext cx="2423160" cy="1194829"/>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19" name="TextBox 18"/>
          <p:cNvSpPr txBox="1"/>
          <p:nvPr/>
        </p:nvSpPr>
        <p:spPr>
          <a:xfrm>
            <a:off x="5669280" y="5354904"/>
            <a:ext cx="2651760" cy="1046440"/>
          </a:xfrm>
          <a:prstGeom prst="rect">
            <a:avLst/>
          </a:prstGeom>
          <a:noFill/>
        </p:spPr>
        <p:txBody>
          <a:bodyPr wrap="square" rtlCol="0">
            <a:spAutoFit/>
          </a:bodyPr>
          <a:lstStyle/>
          <a:p>
            <a:pPr>
              <a:lnSpc>
                <a:spcPct val="100000"/>
              </a:lnSpc>
            </a:pPr>
            <a:r>
              <a:rPr lang="en-US" sz="1400" b="1" dirty="0" smtClean="0">
                <a:solidFill>
                  <a:schemeClr val="tx1"/>
                </a:solidFill>
              </a:rPr>
              <a:t>Switches used in testing:</a:t>
            </a:r>
          </a:p>
          <a:p>
            <a:pPr marL="87313" indent="-87313">
              <a:lnSpc>
                <a:spcPct val="100000"/>
              </a:lnSpc>
              <a:buFont typeface="Arial" pitchFamily="34" charset="0"/>
              <a:buChar char="•"/>
            </a:pPr>
            <a:r>
              <a:rPr lang="en-US" sz="1200" dirty="0" smtClean="0">
                <a:solidFill>
                  <a:schemeClr val="tx1"/>
                </a:solidFill>
              </a:rPr>
              <a:t>Avaya ERS 4548GT-PWR</a:t>
            </a:r>
          </a:p>
          <a:p>
            <a:pPr marL="87313" indent="-87313">
              <a:lnSpc>
                <a:spcPct val="100000"/>
              </a:lnSpc>
              <a:buFont typeface="Arial" pitchFamily="34" charset="0"/>
              <a:buChar char="•"/>
            </a:pPr>
            <a:r>
              <a:rPr lang="en-US" sz="1200" dirty="0" smtClean="0">
                <a:solidFill>
                  <a:schemeClr val="tx1"/>
                </a:solidFill>
              </a:rPr>
              <a:t>Cisco Catalyst 3750-X</a:t>
            </a:r>
          </a:p>
          <a:p>
            <a:pPr marL="87313" indent="-87313">
              <a:lnSpc>
                <a:spcPct val="100000"/>
              </a:lnSpc>
              <a:buFont typeface="Arial" pitchFamily="34" charset="0"/>
              <a:buChar char="•"/>
            </a:pPr>
            <a:r>
              <a:rPr lang="en-US" sz="1200" dirty="0" smtClean="0">
                <a:solidFill>
                  <a:schemeClr val="tx1"/>
                </a:solidFill>
              </a:rPr>
              <a:t>Juniper EX4200</a:t>
            </a:r>
          </a:p>
          <a:p>
            <a:pPr marL="87313" indent="-87313">
              <a:lnSpc>
                <a:spcPct val="100000"/>
              </a:lnSpc>
              <a:buFont typeface="Arial" pitchFamily="34" charset="0"/>
              <a:buChar char="•"/>
            </a:pPr>
            <a:r>
              <a:rPr lang="en-US" sz="1200" dirty="0" smtClean="0">
                <a:solidFill>
                  <a:schemeClr val="tx1"/>
                </a:solidFill>
              </a:rPr>
              <a:t>HP E4500 48-PoE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a:xfrm>
            <a:off x="411480" y="519852"/>
            <a:ext cx="7155582" cy="519491"/>
          </a:xfrm>
        </p:spPr>
        <p:txBody>
          <a:bodyPr>
            <a:normAutofit/>
          </a:bodyPr>
          <a:lstStyle/>
          <a:p>
            <a:r>
              <a:rPr lang="en-GB" dirty="0" smtClean="0"/>
              <a:t>Stackable Switches Lifetime Warranty</a:t>
            </a:r>
          </a:p>
        </p:txBody>
      </p:sp>
      <p:sp>
        <p:nvSpPr>
          <p:cNvPr id="136196" name="Rectangle 3"/>
          <p:cNvSpPr>
            <a:spLocks noGrp="1" noChangeArrowheads="1"/>
          </p:cNvSpPr>
          <p:nvPr>
            <p:ph type="body" idx="1"/>
          </p:nvPr>
        </p:nvSpPr>
        <p:spPr>
          <a:xfrm>
            <a:off x="457200" y="1402989"/>
            <a:ext cx="4258816" cy="4751388"/>
          </a:xfrm>
        </p:spPr>
        <p:txBody>
          <a:bodyPr>
            <a:normAutofit fontScale="92500" lnSpcReduction="10000"/>
          </a:bodyPr>
          <a:lstStyle/>
          <a:p>
            <a:r>
              <a:rPr lang="en-GB" b="1" dirty="0" smtClean="0"/>
              <a:t>Lifetime Hardware Warranty</a:t>
            </a:r>
          </a:p>
          <a:p>
            <a:pPr lvl="1"/>
            <a:r>
              <a:rPr lang="en-GB" dirty="0" smtClean="0"/>
              <a:t>Next Business Day Advanced  Shipment</a:t>
            </a:r>
          </a:p>
          <a:p>
            <a:pPr lvl="1"/>
            <a:r>
              <a:rPr lang="en-GB" b="1" dirty="0" smtClean="0">
                <a:solidFill>
                  <a:srgbClr val="C00000"/>
                </a:solidFill>
              </a:rPr>
              <a:t>Including Fans &amp; Power Supplies</a:t>
            </a:r>
          </a:p>
          <a:p>
            <a:r>
              <a:rPr lang="en-GB" b="1" dirty="0" smtClean="0"/>
              <a:t>Lifetime Technical Support</a:t>
            </a:r>
          </a:p>
          <a:p>
            <a:pPr lvl="1"/>
            <a:r>
              <a:rPr lang="en-GB" b="1" dirty="0" smtClean="0">
                <a:solidFill>
                  <a:srgbClr val="C00000"/>
                </a:solidFill>
              </a:rPr>
              <a:t>1</a:t>
            </a:r>
            <a:r>
              <a:rPr lang="en-GB" b="1" baseline="30000" dirty="0" smtClean="0">
                <a:solidFill>
                  <a:srgbClr val="C00000"/>
                </a:solidFill>
              </a:rPr>
              <a:t>st</a:t>
            </a:r>
            <a:r>
              <a:rPr lang="en-GB" b="1" dirty="0" smtClean="0">
                <a:solidFill>
                  <a:srgbClr val="C00000"/>
                </a:solidFill>
              </a:rPr>
              <a:t> level </a:t>
            </a:r>
            <a:r>
              <a:rPr lang="en-GB" dirty="0" smtClean="0"/>
              <a:t>Technical </a:t>
            </a:r>
            <a:r>
              <a:rPr lang="en-GB" b="1" dirty="0" smtClean="0">
                <a:solidFill>
                  <a:srgbClr val="C00000"/>
                </a:solidFill>
              </a:rPr>
              <a:t>phone</a:t>
            </a:r>
            <a:r>
              <a:rPr lang="en-GB" dirty="0" smtClean="0"/>
              <a:t> support for life</a:t>
            </a:r>
          </a:p>
          <a:p>
            <a:pPr lvl="1"/>
            <a:r>
              <a:rPr lang="en-GB" dirty="0" smtClean="0"/>
              <a:t>Advanced Technical Support for 90 days </a:t>
            </a:r>
            <a:r>
              <a:rPr lang="en-GB" b="1" dirty="0" smtClean="0">
                <a:solidFill>
                  <a:srgbClr val="C00000"/>
                </a:solidFill>
              </a:rPr>
              <a:t>with patches</a:t>
            </a:r>
          </a:p>
          <a:p>
            <a:r>
              <a:rPr lang="en-GB" b="1" dirty="0" smtClean="0"/>
              <a:t>Optional Software Subscription</a:t>
            </a:r>
          </a:p>
          <a:p>
            <a:pPr lvl="1"/>
            <a:r>
              <a:rPr lang="en-GB" b="1" dirty="0" smtClean="0">
                <a:solidFill>
                  <a:srgbClr val="C00000"/>
                </a:solidFill>
              </a:rPr>
              <a:t>Nominal fee for software enhancements adding new features</a:t>
            </a:r>
          </a:p>
        </p:txBody>
      </p:sp>
      <p:pic>
        <p:nvPicPr>
          <p:cNvPr id="364548" name="Picture 6" descr="j0410121"/>
          <p:cNvPicPr>
            <a:picLocks noChangeAspect="1" noChangeArrowheads="1"/>
          </p:cNvPicPr>
          <p:nvPr/>
        </p:nvPicPr>
        <p:blipFill>
          <a:blip r:embed="rId3" cstate="email"/>
          <a:srcRect/>
          <a:stretch>
            <a:fillRect/>
          </a:stretch>
        </p:blipFill>
        <p:spPr bwMode="auto">
          <a:xfrm>
            <a:off x="5075362" y="1557339"/>
            <a:ext cx="2736998" cy="3409950"/>
          </a:xfrm>
          <a:prstGeom prst="rect">
            <a:avLst/>
          </a:prstGeom>
          <a:noFill/>
          <a:ln w="19050">
            <a:noFill/>
            <a:miter lim="800000"/>
            <a:headEnd/>
            <a:tailEnd/>
          </a:ln>
          <a:effectLst>
            <a:softEdge rad="63500"/>
          </a:effectLst>
        </p:spPr>
      </p:pic>
      <p:sp>
        <p:nvSpPr>
          <p:cNvPr id="66" name="Rounded Rectangle 65"/>
          <p:cNvSpPr>
            <a:spLocks noChangeArrowheads="1"/>
          </p:cNvSpPr>
          <p:nvPr/>
        </p:nvSpPr>
        <p:spPr bwMode="auto">
          <a:xfrm>
            <a:off x="5580069" y="4797431"/>
            <a:ext cx="3095625" cy="1439863"/>
          </a:xfrm>
          <a:prstGeom prst="roundRect">
            <a:avLst>
              <a:gd name="adj" fmla="val 13167"/>
            </a:avLst>
          </a:prstGeom>
          <a:gradFill rotWithShape="0">
            <a:gsLst>
              <a:gs pos="0">
                <a:schemeClr val="accent1"/>
              </a:gs>
              <a:gs pos="100000">
                <a:srgbClr val="990000"/>
              </a:gs>
            </a:gsLst>
            <a:lin ang="5400000"/>
          </a:gradFill>
          <a:ln w="28575" algn="ctr">
            <a:solidFill>
              <a:schemeClr val="bg1"/>
            </a:solidFill>
            <a:round/>
            <a:headEnd/>
            <a:tailEnd/>
          </a:ln>
          <a:effectLst>
            <a:outerShdw dist="38100" dir="2700000" algn="tl" rotWithShape="0">
              <a:srgbClr val="000000">
                <a:alpha val="39999"/>
              </a:srgbClr>
            </a:outerShdw>
          </a:effectLst>
        </p:spPr>
        <p:txBody>
          <a:bodyPr lIns="90000" tIns="91440" rIns="90000" bIns="91440" anchor="ctr" anchorCtr="1"/>
          <a:lstStyle/>
          <a:p>
            <a:pPr eaLnBrk="0" hangingPunct="0">
              <a:lnSpc>
                <a:spcPct val="95000"/>
              </a:lnSpc>
              <a:buFont typeface="Wingdings" pitchFamily="2" charset="2"/>
              <a:buNone/>
              <a:defRPr/>
            </a:pPr>
            <a:r>
              <a:rPr lang="en-GB" dirty="0" smtClean="0">
                <a:solidFill>
                  <a:srgbClr val="FFFFFF"/>
                </a:solidFill>
                <a:effectLst>
                  <a:outerShdw blurRad="38100" dist="38100" dir="2700000" algn="tl">
                    <a:srgbClr val="000000"/>
                  </a:outerShdw>
                </a:effectLst>
                <a:cs typeface="Arial" pitchFamily="34" charset="0"/>
              </a:rPr>
              <a:t>Innovative Warranty </a:t>
            </a:r>
            <a:r>
              <a:rPr lang="en-GB" dirty="0">
                <a:solidFill>
                  <a:srgbClr val="FFFFFF"/>
                </a:solidFill>
                <a:effectLst>
                  <a:outerShdw blurRad="38100" dist="38100" dir="2700000" algn="tl">
                    <a:srgbClr val="000000"/>
                  </a:outerShdw>
                </a:effectLst>
                <a:cs typeface="Arial" pitchFamily="34" charset="0"/>
              </a:rPr>
              <a:t>that complements Avaya’s genuine TCO advantage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4548"/>
                                        </p:tgtEl>
                                        <p:attrNameLst>
                                          <p:attrName>style.visibility</p:attrName>
                                        </p:attrNameLst>
                                      </p:cBhvr>
                                      <p:to>
                                        <p:strVal val="visible"/>
                                      </p:to>
                                    </p:set>
                                    <p:animEffect transition="in" filter="fade">
                                      <p:cBhvr>
                                        <p:cTn id="7" dur="1000"/>
                                        <p:tgtEl>
                                          <p:spTgt spid="3645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67902"/>
            <a:ext cx="8321040" cy="415593"/>
          </a:xfrm>
        </p:spPr>
        <p:txBody>
          <a:bodyPr/>
          <a:lstStyle/>
          <a:p>
            <a:r>
              <a:rPr lang="en-US" dirty="0" smtClean="0"/>
              <a:t>Security Highlights</a:t>
            </a:r>
            <a:endParaRPr lang="en-US" dirty="0"/>
          </a:p>
        </p:txBody>
      </p:sp>
      <p:sp>
        <p:nvSpPr>
          <p:cNvPr id="3" name="Content Placeholder 2"/>
          <p:cNvSpPr>
            <a:spLocks noGrp="1"/>
          </p:cNvSpPr>
          <p:nvPr>
            <p:ph idx="1"/>
          </p:nvPr>
        </p:nvSpPr>
        <p:spPr>
          <a:xfrm>
            <a:off x="182882" y="1247138"/>
            <a:ext cx="7223759" cy="2597454"/>
          </a:xfrm>
        </p:spPr>
        <p:txBody>
          <a:bodyPr/>
          <a:lstStyle/>
          <a:p>
            <a:r>
              <a:rPr lang="en-US" dirty="0" smtClean="0"/>
              <a:t>  Preventing Unauthorized Network Access</a:t>
            </a:r>
          </a:p>
          <a:p>
            <a:pPr lvl="2">
              <a:buFont typeface="Arial" pitchFamily="34" charset="0"/>
              <a:buChar char="•"/>
            </a:pPr>
            <a:r>
              <a:rPr lang="en-US" sz="1400" dirty="0" smtClean="0"/>
              <a:t>IEEE 802.1X-based EAP client or device MAC network authentication</a:t>
            </a:r>
          </a:p>
          <a:p>
            <a:pPr lvl="2">
              <a:buFont typeface="Arial" pitchFamily="34" charset="0"/>
              <a:buChar char="•"/>
            </a:pPr>
            <a:r>
              <a:rPr lang="en-US" sz="1400" dirty="0" smtClean="0"/>
              <a:t>Multiple devices and users supported on a single port</a:t>
            </a:r>
          </a:p>
          <a:p>
            <a:pPr lvl="2">
              <a:buFont typeface="Arial" pitchFamily="34" charset="0"/>
              <a:buChar char="•"/>
            </a:pPr>
            <a:r>
              <a:rPr lang="en-US" sz="1400" dirty="0" smtClean="0"/>
              <a:t>Independent authentication for separate devices</a:t>
            </a:r>
          </a:p>
          <a:p>
            <a:pPr lvl="2">
              <a:buFont typeface="Arial" pitchFamily="34" charset="0"/>
              <a:buChar char="•"/>
            </a:pPr>
            <a:r>
              <a:rPr lang="en-US" sz="1400" dirty="0" smtClean="0"/>
              <a:t>Guest VLAN support</a:t>
            </a:r>
          </a:p>
          <a:p>
            <a:pPr lvl="2">
              <a:buFont typeface="Arial" pitchFamily="34" charset="0"/>
              <a:buChar char="•"/>
            </a:pPr>
            <a:r>
              <a:rPr lang="en-US" sz="1400" dirty="0" smtClean="0"/>
              <a:t>Ability to support different server to handle different RADIUS / 802.1x functions</a:t>
            </a:r>
          </a:p>
          <a:p>
            <a:pPr lvl="2">
              <a:buFont typeface="Arial" pitchFamily="34" charset="0"/>
              <a:buChar char="•"/>
            </a:pPr>
            <a:r>
              <a:rPr lang="en-US" sz="1400" dirty="0" smtClean="0"/>
              <a:t>Avaya Identity Engines for centralized, policy based user/device authentication</a:t>
            </a:r>
          </a:p>
          <a:p>
            <a:pPr>
              <a:buFont typeface="Arial" pitchFamily="34" charset="0"/>
              <a:buChar char="•"/>
            </a:pPr>
            <a:endParaRPr lang="en-US" dirty="0"/>
          </a:p>
        </p:txBody>
      </p:sp>
      <p:sp>
        <p:nvSpPr>
          <p:cNvPr id="4" name="Content Placeholder 2"/>
          <p:cNvSpPr txBox="1">
            <a:spLocks/>
          </p:cNvSpPr>
          <p:nvPr/>
        </p:nvSpPr>
        <p:spPr bwMode="auto">
          <a:xfrm>
            <a:off x="365761" y="3896541"/>
            <a:ext cx="4800600" cy="25974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
                <a:schemeClr val="accent2"/>
              </a:buClr>
              <a:buSzPct val="90000"/>
              <a:buFont typeface="Arial" pitchFamily="34" charset="0"/>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Preventing Directed Attacks</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rPr>
              <a:t>Protection</a:t>
            </a:r>
            <a:r>
              <a:rPr kumimoji="0" lang="en-US" sz="1400" b="0" i="0" u="none" strike="noStrike" kern="0" cap="none" spc="0" normalizeH="0" noProof="0" dirty="0" smtClean="0">
                <a:ln>
                  <a:noFill/>
                </a:ln>
                <a:solidFill>
                  <a:schemeClr val="tx1"/>
                </a:solidFill>
                <a:effectLst/>
                <a:uLnTx/>
                <a:uFillTx/>
                <a:latin typeface="+mn-lt"/>
              </a:rPr>
              <a:t> from </a:t>
            </a:r>
            <a:r>
              <a:rPr kumimoji="0" lang="en-US" sz="1400" b="0" i="0" u="none" strike="noStrike" kern="0" cap="none" spc="0" normalizeH="0" noProof="0" dirty="0" err="1" smtClean="0">
                <a:ln>
                  <a:noFill/>
                </a:ln>
                <a:solidFill>
                  <a:schemeClr val="tx1"/>
                </a:solidFill>
                <a:effectLst/>
                <a:uLnTx/>
                <a:uFillTx/>
                <a:latin typeface="+mn-lt"/>
              </a:rPr>
              <a:t>snoo</a:t>
            </a:r>
            <a:r>
              <a:rPr lang="en-US" sz="1400" kern="0" dirty="0" smtClean="0">
                <a:solidFill>
                  <a:schemeClr val="tx1"/>
                </a:solidFill>
                <a:latin typeface="+mn-lt"/>
              </a:rPr>
              <a:t>ping of DHCP services</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rPr>
              <a:t>Verification</a:t>
            </a:r>
            <a:r>
              <a:rPr kumimoji="0" lang="en-US" sz="1400" b="0" i="0" u="none" strike="noStrike" kern="0" cap="none" spc="0" normalizeH="0" noProof="0" dirty="0" smtClean="0">
                <a:ln>
                  <a:noFill/>
                </a:ln>
                <a:solidFill>
                  <a:schemeClr val="tx1"/>
                </a:solidFill>
                <a:effectLst/>
                <a:uLnTx/>
                <a:uFillTx/>
                <a:latin typeface="+mn-lt"/>
              </a:rPr>
              <a:t> and filtering of ARP traffic </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lang="en-US" sz="1400" kern="0" baseline="0" dirty="0" smtClean="0">
                <a:solidFill>
                  <a:schemeClr val="tx1"/>
                </a:solidFill>
                <a:latin typeface="+mn-lt"/>
              </a:rPr>
              <a:t>IP Source Guard to restrict IP traffic to registered end devices</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noProof="0" dirty="0" smtClean="0">
                <a:ln>
                  <a:noFill/>
                </a:ln>
                <a:solidFill>
                  <a:schemeClr val="tx1"/>
                </a:solidFill>
                <a:effectLst/>
                <a:uLnTx/>
                <a:uFillTx/>
                <a:latin typeface="+mn-lt"/>
              </a:rPr>
              <a:t>Control of Spanning Tree BPDU  flow within the network</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rPr>
              <a:t>MAC security and static</a:t>
            </a:r>
            <a:r>
              <a:rPr kumimoji="0" lang="en-US" sz="1400" b="0" i="0" u="none" strike="noStrike" kern="0" cap="none" spc="0" normalizeH="0" noProof="0" dirty="0" smtClean="0">
                <a:ln>
                  <a:noFill/>
                </a:ln>
                <a:solidFill>
                  <a:schemeClr val="tx1"/>
                </a:solidFill>
                <a:effectLst/>
                <a:uLnTx/>
                <a:uFillTx/>
                <a:latin typeface="+mn-lt"/>
              </a:rPr>
              <a:t> MAC address assignment</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5303520" y="3896541"/>
            <a:ext cx="3840480" cy="25974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
                <a:schemeClr val="accent2"/>
              </a:buClr>
              <a:buSzPct val="90000"/>
              <a:buFont typeface="Arial" pitchFamily="34" charset="0"/>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Secure Management</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rPr>
              <a:t>Secure Shell (SSHv2)</a:t>
            </a:r>
            <a:endParaRPr lang="en-US" sz="1400" kern="0" dirty="0" smtClean="0">
              <a:solidFill>
                <a:schemeClr val="tx1"/>
              </a:solidFill>
              <a:latin typeface="+mn-lt"/>
            </a:endParaRP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lang="en-US" sz="1400" kern="0" dirty="0" smtClean="0">
                <a:solidFill>
                  <a:schemeClr val="tx1"/>
                </a:solidFill>
                <a:latin typeface="+mn-lt"/>
              </a:rPr>
              <a:t>SSL on EDM</a:t>
            </a:r>
            <a:endParaRPr kumimoji="0" lang="en-US" sz="1400" b="0" i="0" u="none" strike="noStrike" kern="0" cap="none" spc="0" normalizeH="0" noProof="0" dirty="0" smtClean="0">
              <a:ln>
                <a:noFill/>
              </a:ln>
              <a:solidFill>
                <a:schemeClr val="tx1"/>
              </a:solidFill>
              <a:effectLst/>
              <a:uLnTx/>
              <a:uFillTx/>
              <a:latin typeface="+mn-lt"/>
            </a:endParaRP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lang="en-US" sz="1400" kern="0" baseline="0" dirty="0" smtClean="0">
                <a:solidFill>
                  <a:schemeClr val="tx1"/>
                </a:solidFill>
                <a:latin typeface="+mn-lt"/>
              </a:rPr>
              <a:t>SNMPv3</a:t>
            </a:r>
          </a:p>
          <a:p>
            <a:pPr marL="747713" marR="0" lvl="2" indent="-290513" algn="l" defTabSz="914400" rtl="0" eaLnBrk="1" fontAlgn="base" latinLnBrk="0" hangingPunct="1">
              <a:lnSpc>
                <a:spcPct val="100000"/>
              </a:lnSpc>
              <a:spcBef>
                <a:spcPts val="600"/>
              </a:spcBef>
              <a:spcAft>
                <a:spcPct val="0"/>
              </a:spcAft>
              <a:buClr>
                <a:schemeClr val="tx2"/>
              </a:buClr>
              <a:buSzPct val="110000"/>
              <a:buFont typeface="Arial" pitchFamily="34" charset="0"/>
              <a:buChar char="•"/>
              <a:tabLst/>
              <a:defRPr/>
            </a:pPr>
            <a:r>
              <a:rPr kumimoji="0" lang="en-US" sz="1400" b="0" i="0" u="none" strike="noStrike" kern="0" cap="none" spc="0" normalizeH="0" noProof="0" dirty="0" smtClean="0">
                <a:ln>
                  <a:noFill/>
                </a:ln>
                <a:solidFill>
                  <a:schemeClr val="tx1"/>
                </a:solidFill>
                <a:effectLst/>
                <a:uLnTx/>
                <a:uFillTx/>
                <a:latin typeface="+mn-lt"/>
              </a:rPr>
              <a:t>IP Manager List</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220px-Viking_Age_lock.png"/>
          <p:cNvPicPr>
            <a:picLocks noChangeAspect="1"/>
          </p:cNvPicPr>
          <p:nvPr/>
        </p:nvPicPr>
        <p:blipFill>
          <a:blip r:embed="rId3" cstate="email"/>
          <a:stretch>
            <a:fillRect/>
          </a:stretch>
        </p:blipFill>
        <p:spPr>
          <a:xfrm>
            <a:off x="7178041" y="1091291"/>
            <a:ext cx="1526721" cy="198705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9" descr="cloud3_grey_grey"/>
          <p:cNvPicPr>
            <a:picLocks noChangeAspect="1" noChangeArrowheads="1"/>
          </p:cNvPicPr>
          <p:nvPr/>
        </p:nvPicPr>
        <p:blipFill>
          <a:blip r:embed="rId3" cstate="print"/>
          <a:srcRect/>
          <a:stretch>
            <a:fillRect/>
          </a:stretch>
        </p:blipFill>
        <p:spPr bwMode="auto">
          <a:xfrm>
            <a:off x="4434840" y="3028302"/>
            <a:ext cx="1737360" cy="1316043"/>
          </a:xfrm>
          <a:prstGeom prst="rect">
            <a:avLst/>
          </a:prstGeom>
          <a:noFill/>
        </p:spPr>
      </p:pic>
      <p:pic>
        <p:nvPicPr>
          <p:cNvPr id="48" name="Picture 9" descr="cloud3_grey_grey"/>
          <p:cNvPicPr>
            <a:picLocks noChangeAspect="1" noChangeArrowheads="1"/>
          </p:cNvPicPr>
          <p:nvPr/>
        </p:nvPicPr>
        <p:blipFill>
          <a:blip r:embed="rId3" cstate="print"/>
          <a:srcRect/>
          <a:stretch>
            <a:fillRect/>
          </a:stretch>
        </p:blipFill>
        <p:spPr bwMode="auto">
          <a:xfrm>
            <a:off x="5669280" y="3028302"/>
            <a:ext cx="1737360" cy="1316043"/>
          </a:xfrm>
          <a:prstGeom prst="rect">
            <a:avLst/>
          </a:prstGeom>
          <a:noFill/>
        </p:spPr>
      </p:pic>
      <p:pic>
        <p:nvPicPr>
          <p:cNvPr id="50" name="Picture 9" descr="cloud3_grey_grey"/>
          <p:cNvPicPr>
            <a:picLocks noChangeAspect="1" noChangeArrowheads="1"/>
          </p:cNvPicPr>
          <p:nvPr/>
        </p:nvPicPr>
        <p:blipFill>
          <a:blip r:embed="rId3" cstate="print"/>
          <a:srcRect/>
          <a:stretch>
            <a:fillRect/>
          </a:stretch>
        </p:blipFill>
        <p:spPr bwMode="auto">
          <a:xfrm>
            <a:off x="7132320" y="3028302"/>
            <a:ext cx="1737360" cy="1316043"/>
          </a:xfrm>
          <a:prstGeom prst="rect">
            <a:avLst/>
          </a:prstGeom>
          <a:noFill/>
        </p:spPr>
      </p:pic>
      <p:sp>
        <p:nvSpPr>
          <p:cNvPr id="112643" name="Title 75"/>
          <p:cNvSpPr>
            <a:spLocks noGrp="1"/>
          </p:cNvSpPr>
          <p:nvPr>
            <p:ph type="title"/>
          </p:nvPr>
        </p:nvSpPr>
        <p:spPr>
          <a:xfrm>
            <a:off x="365760" y="519852"/>
            <a:ext cx="5629303" cy="720725"/>
          </a:xfrm>
        </p:spPr>
        <p:txBody>
          <a:bodyPr/>
          <a:lstStyle/>
          <a:p>
            <a:r>
              <a:rPr lang="en-GB" sz="2800" dirty="0" smtClean="0"/>
              <a:t>Authenticated Network Access</a:t>
            </a:r>
            <a:endParaRPr lang="en-US" sz="2800" dirty="0" smtClean="0"/>
          </a:p>
        </p:txBody>
      </p:sp>
      <p:sp>
        <p:nvSpPr>
          <p:cNvPr id="85" name="Oval 84"/>
          <p:cNvSpPr/>
          <p:nvPr/>
        </p:nvSpPr>
        <p:spPr bwMode="auto">
          <a:xfrm>
            <a:off x="3449638" y="3575900"/>
            <a:ext cx="6594970" cy="2844800"/>
          </a:xfrm>
          <a:prstGeom prst="ellipse">
            <a:avLst/>
          </a:prstGeom>
          <a:gradFill rotWithShape="1">
            <a:gsLst>
              <a:gs pos="0">
                <a:srgbClr val="486984">
                  <a:alpha val="44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sz="2000">
              <a:solidFill>
                <a:srgbClr val="5C5C5C"/>
              </a:solidFill>
            </a:endParaRPr>
          </a:p>
        </p:txBody>
      </p:sp>
      <p:sp>
        <p:nvSpPr>
          <p:cNvPr id="58" name="Text Box 35"/>
          <p:cNvSpPr txBox="1">
            <a:spLocks noChangeArrowheads="1"/>
          </p:cNvSpPr>
          <p:nvPr/>
        </p:nvSpPr>
        <p:spPr bwMode="auto">
          <a:xfrm>
            <a:off x="6029130" y="1989320"/>
            <a:ext cx="1194292" cy="276999"/>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Ignition Server</a:t>
            </a:r>
          </a:p>
        </p:txBody>
      </p:sp>
      <p:pic>
        <p:nvPicPr>
          <p:cNvPr id="63" name="Picture 12" descr="rack_server_grey"/>
          <p:cNvPicPr>
            <a:picLocks noChangeAspect="1" noChangeArrowheads="1"/>
          </p:cNvPicPr>
          <p:nvPr/>
        </p:nvPicPr>
        <p:blipFill>
          <a:blip r:embed="rId4" cstate="print"/>
          <a:srcRect/>
          <a:stretch>
            <a:fillRect/>
          </a:stretch>
        </p:blipFill>
        <p:spPr bwMode="auto">
          <a:xfrm>
            <a:off x="7469374" y="2397769"/>
            <a:ext cx="569127" cy="354696"/>
          </a:xfrm>
          <a:prstGeom prst="rect">
            <a:avLst/>
          </a:prstGeom>
          <a:noFill/>
          <a:ln w="9525">
            <a:noFill/>
            <a:miter lim="800000"/>
            <a:headEnd/>
            <a:tailEnd/>
          </a:ln>
        </p:spPr>
      </p:pic>
      <p:pic>
        <p:nvPicPr>
          <p:cNvPr id="75" name="Picture 12" descr="rack_server_grey"/>
          <p:cNvPicPr>
            <a:picLocks noChangeAspect="1" noChangeArrowheads="1"/>
          </p:cNvPicPr>
          <p:nvPr/>
        </p:nvPicPr>
        <p:blipFill>
          <a:blip r:embed="rId4" cstate="print"/>
          <a:srcRect/>
          <a:stretch>
            <a:fillRect/>
          </a:stretch>
        </p:blipFill>
        <p:spPr bwMode="auto">
          <a:xfrm>
            <a:off x="5505461" y="2397769"/>
            <a:ext cx="569127" cy="354696"/>
          </a:xfrm>
          <a:prstGeom prst="rect">
            <a:avLst/>
          </a:prstGeom>
          <a:noFill/>
          <a:ln w="9525">
            <a:noFill/>
            <a:miter lim="800000"/>
            <a:headEnd/>
            <a:tailEnd/>
          </a:ln>
        </p:spPr>
      </p:pic>
      <p:sp>
        <p:nvSpPr>
          <p:cNvPr id="82" name="Text Box 35"/>
          <p:cNvSpPr txBox="1">
            <a:spLocks noChangeArrowheads="1"/>
          </p:cNvSpPr>
          <p:nvPr/>
        </p:nvSpPr>
        <p:spPr bwMode="auto">
          <a:xfrm>
            <a:off x="4754881" y="1989321"/>
            <a:ext cx="908439" cy="461665"/>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Corporate Directory</a:t>
            </a:r>
          </a:p>
        </p:txBody>
      </p:sp>
      <p:sp>
        <p:nvSpPr>
          <p:cNvPr id="83" name="Text Box 35"/>
          <p:cNvSpPr txBox="1">
            <a:spLocks noChangeArrowheads="1"/>
          </p:cNvSpPr>
          <p:nvPr/>
        </p:nvSpPr>
        <p:spPr bwMode="auto">
          <a:xfrm>
            <a:off x="7955280" y="1989321"/>
            <a:ext cx="765144" cy="461665"/>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Policy Server</a:t>
            </a:r>
          </a:p>
        </p:txBody>
      </p:sp>
      <p:sp>
        <p:nvSpPr>
          <p:cNvPr id="89" name="Text Box 45"/>
          <p:cNvSpPr txBox="1">
            <a:spLocks noChangeArrowheads="1"/>
          </p:cNvSpPr>
          <p:nvPr/>
        </p:nvSpPr>
        <p:spPr bwMode="auto">
          <a:xfrm>
            <a:off x="4614972" y="3525346"/>
            <a:ext cx="1226122" cy="307777"/>
          </a:xfrm>
          <a:prstGeom prst="rect">
            <a:avLst/>
          </a:prstGeom>
          <a:noFill/>
          <a:ln w="9525">
            <a:noFill/>
            <a:miter lim="800000"/>
            <a:headEnd/>
            <a:tailEnd/>
          </a:ln>
        </p:spPr>
        <p:txBody>
          <a:bodyPr lIns="0" rIns="0">
            <a:spAutoFit/>
          </a:bodyPr>
          <a:lstStyle/>
          <a:p>
            <a:pPr algn="ctr">
              <a:defRPr/>
            </a:pPr>
            <a:r>
              <a:rPr lang="en-GB" sz="1400" dirty="0">
                <a:solidFill>
                  <a:schemeClr val="tx1"/>
                </a:solidFill>
                <a:latin typeface="+mj-lt"/>
              </a:rPr>
              <a:t>Enterprise LAN</a:t>
            </a:r>
          </a:p>
        </p:txBody>
      </p:sp>
      <p:pic>
        <p:nvPicPr>
          <p:cNvPr id="90" name="Picture 31" descr="pc_grey"/>
          <p:cNvPicPr>
            <a:picLocks noChangeAspect="1" noChangeArrowheads="1"/>
          </p:cNvPicPr>
          <p:nvPr/>
        </p:nvPicPr>
        <p:blipFill>
          <a:blip r:embed="rId5" cstate="email">
            <a:grayscl/>
          </a:blip>
          <a:srcRect/>
          <a:stretch>
            <a:fillRect/>
          </a:stretch>
        </p:blipFill>
        <p:spPr bwMode="auto">
          <a:xfrm>
            <a:off x="4741436" y="4628880"/>
            <a:ext cx="446109" cy="541741"/>
          </a:xfrm>
          <a:prstGeom prst="rect">
            <a:avLst/>
          </a:prstGeom>
          <a:noFill/>
          <a:ln w="9525">
            <a:noFill/>
            <a:miter lim="800000"/>
            <a:headEnd/>
            <a:tailEnd/>
          </a:ln>
          <a:effectLst>
            <a:glow rad="101600">
              <a:schemeClr val="accent3">
                <a:satMod val="175000"/>
                <a:alpha val="40000"/>
              </a:schemeClr>
            </a:glow>
          </a:effectLst>
        </p:spPr>
      </p:pic>
      <p:pic>
        <p:nvPicPr>
          <p:cNvPr id="91" name="Picture 34" descr="phone_corp_blue"/>
          <p:cNvPicPr>
            <a:picLocks noChangeArrowheads="1"/>
          </p:cNvPicPr>
          <p:nvPr/>
        </p:nvPicPr>
        <p:blipFill>
          <a:blip r:embed="rId6" cstate="email">
            <a:grayscl/>
          </a:blip>
          <a:srcRect/>
          <a:stretch>
            <a:fillRect/>
          </a:stretch>
        </p:blipFill>
        <p:spPr bwMode="auto">
          <a:xfrm>
            <a:off x="5661217" y="4251799"/>
            <a:ext cx="428285" cy="362773"/>
          </a:xfrm>
          <a:prstGeom prst="rect">
            <a:avLst/>
          </a:prstGeom>
          <a:noFill/>
          <a:ln w="9525">
            <a:noFill/>
            <a:miter lim="800000"/>
            <a:headEnd/>
            <a:tailEnd/>
          </a:ln>
          <a:effectLst>
            <a:glow rad="101600">
              <a:schemeClr val="accent3">
                <a:satMod val="175000"/>
                <a:alpha val="40000"/>
              </a:schemeClr>
            </a:glow>
          </a:effectLst>
        </p:spPr>
      </p:pic>
      <p:grpSp>
        <p:nvGrpSpPr>
          <p:cNvPr id="2" name="Group 49"/>
          <p:cNvGrpSpPr>
            <a:grpSpLocks/>
          </p:cNvGrpSpPr>
          <p:nvPr/>
        </p:nvGrpSpPr>
        <p:grpSpPr bwMode="auto">
          <a:xfrm>
            <a:off x="6271483" y="2231411"/>
            <a:ext cx="1100770" cy="805621"/>
            <a:chOff x="2340" y="1434"/>
            <a:chExt cx="1175" cy="681"/>
          </a:xfrm>
        </p:grpSpPr>
        <p:pic>
          <p:nvPicPr>
            <p:cNvPr id="93" name="Picture 45"/>
            <p:cNvPicPr>
              <a:picLocks noChangeAspect="1" noChangeArrowheads="1"/>
            </p:cNvPicPr>
            <p:nvPr/>
          </p:nvPicPr>
          <p:blipFill>
            <a:blip r:embed="rId7" cstate="print"/>
            <a:srcRect/>
            <a:stretch>
              <a:fillRect/>
            </a:stretch>
          </p:blipFill>
          <p:spPr bwMode="auto">
            <a:xfrm>
              <a:off x="2873" y="1434"/>
              <a:ext cx="642" cy="378"/>
            </a:xfrm>
            <a:prstGeom prst="rect">
              <a:avLst/>
            </a:prstGeom>
            <a:noFill/>
            <a:ln w="19050" algn="ctr">
              <a:noFill/>
              <a:miter lim="800000"/>
              <a:headEnd/>
              <a:tailEnd/>
            </a:ln>
          </p:spPr>
        </p:pic>
        <p:pic>
          <p:nvPicPr>
            <p:cNvPr id="94" name="Picture 28" descr="C:\TEMP\Output\hypervisor_grey.png"/>
            <p:cNvPicPr>
              <a:picLocks noChangeAspect="1" noChangeArrowheads="1"/>
            </p:cNvPicPr>
            <p:nvPr/>
          </p:nvPicPr>
          <p:blipFill>
            <a:blip r:embed="rId8" cstate="print"/>
            <a:srcRect/>
            <a:stretch>
              <a:fillRect/>
            </a:stretch>
          </p:blipFill>
          <p:spPr bwMode="auto">
            <a:xfrm>
              <a:off x="2340" y="1621"/>
              <a:ext cx="812" cy="494"/>
            </a:xfrm>
            <a:prstGeom prst="rect">
              <a:avLst/>
            </a:prstGeom>
            <a:noFill/>
            <a:ln w="9525">
              <a:noFill/>
              <a:miter lim="800000"/>
              <a:headEnd/>
              <a:tailEnd/>
            </a:ln>
          </p:spPr>
        </p:pic>
        <p:pic>
          <p:nvPicPr>
            <p:cNvPr id="95" name="Picture 35"/>
            <p:cNvPicPr>
              <a:picLocks noChangeAspect="1" noChangeArrowheads="1"/>
            </p:cNvPicPr>
            <p:nvPr/>
          </p:nvPicPr>
          <p:blipFill>
            <a:blip r:embed="rId9" cstate="print"/>
            <a:srcRect/>
            <a:stretch>
              <a:fillRect/>
            </a:stretch>
          </p:blipFill>
          <p:spPr bwMode="auto">
            <a:xfrm>
              <a:off x="2544" y="1448"/>
              <a:ext cx="336" cy="336"/>
            </a:xfrm>
            <a:prstGeom prst="rect">
              <a:avLst/>
            </a:prstGeom>
            <a:noFill/>
            <a:ln w="9525">
              <a:noFill/>
              <a:miter lim="800000"/>
              <a:headEnd/>
              <a:tailEnd/>
            </a:ln>
          </p:spPr>
        </p:pic>
      </p:grpSp>
      <p:pic>
        <p:nvPicPr>
          <p:cNvPr id="97" name="Picture 41" descr="laptop_grey"/>
          <p:cNvPicPr>
            <a:picLocks noChangeAspect="1" noChangeArrowheads="1"/>
          </p:cNvPicPr>
          <p:nvPr/>
        </p:nvPicPr>
        <p:blipFill>
          <a:blip r:embed="rId10" cstate="email">
            <a:grayscl/>
          </a:blip>
          <a:srcRect/>
          <a:stretch>
            <a:fillRect/>
          </a:stretch>
        </p:blipFill>
        <p:spPr bwMode="auto">
          <a:xfrm>
            <a:off x="6887594" y="4251800"/>
            <a:ext cx="478553" cy="464152"/>
          </a:xfrm>
          <a:prstGeom prst="rect">
            <a:avLst/>
          </a:prstGeom>
          <a:noFill/>
          <a:ln w="9525">
            <a:noFill/>
            <a:miter lim="800000"/>
            <a:headEnd/>
            <a:tailEnd/>
          </a:ln>
          <a:effectLst>
            <a:glow rad="101600">
              <a:schemeClr val="accent3">
                <a:satMod val="175000"/>
                <a:alpha val="40000"/>
              </a:schemeClr>
            </a:glow>
          </a:effectLst>
        </p:spPr>
      </p:pic>
      <p:sp>
        <p:nvSpPr>
          <p:cNvPr id="101" name="Text Box 45"/>
          <p:cNvSpPr txBox="1">
            <a:spLocks noChangeArrowheads="1"/>
          </p:cNvSpPr>
          <p:nvPr/>
        </p:nvSpPr>
        <p:spPr bwMode="auto">
          <a:xfrm>
            <a:off x="5983571" y="3525343"/>
            <a:ext cx="1226122" cy="523220"/>
          </a:xfrm>
          <a:prstGeom prst="rect">
            <a:avLst/>
          </a:prstGeom>
          <a:noFill/>
          <a:ln w="9525">
            <a:noFill/>
            <a:miter lim="800000"/>
            <a:headEnd/>
            <a:tailEnd/>
          </a:ln>
        </p:spPr>
        <p:txBody>
          <a:bodyPr lIns="0" rIns="0">
            <a:spAutoFit/>
          </a:bodyPr>
          <a:lstStyle/>
          <a:p>
            <a:pPr algn="ctr">
              <a:defRPr/>
            </a:pPr>
            <a:r>
              <a:rPr lang="en-GB" sz="1400" dirty="0">
                <a:solidFill>
                  <a:schemeClr val="tx1"/>
                </a:solidFill>
                <a:latin typeface="+mj-lt"/>
              </a:rPr>
              <a:t>Enterprise </a:t>
            </a:r>
            <a:r>
              <a:rPr lang="en-GB" sz="1400" dirty="0" smtClean="0">
                <a:solidFill>
                  <a:schemeClr val="tx1"/>
                </a:solidFill>
                <a:latin typeface="+mj-lt"/>
              </a:rPr>
              <a:t>WAN</a:t>
            </a:r>
            <a:endParaRPr lang="en-GB" sz="1400" dirty="0">
              <a:solidFill>
                <a:schemeClr val="tx1"/>
              </a:solidFill>
              <a:latin typeface="+mj-lt"/>
            </a:endParaRPr>
          </a:p>
        </p:txBody>
      </p:sp>
      <p:sp>
        <p:nvSpPr>
          <p:cNvPr id="105" name="Text Box 45"/>
          <p:cNvSpPr txBox="1">
            <a:spLocks noChangeArrowheads="1"/>
          </p:cNvSpPr>
          <p:nvPr/>
        </p:nvSpPr>
        <p:spPr bwMode="auto">
          <a:xfrm>
            <a:off x="7352170" y="3525338"/>
            <a:ext cx="1226122" cy="307777"/>
          </a:xfrm>
          <a:prstGeom prst="rect">
            <a:avLst/>
          </a:prstGeom>
          <a:noFill/>
          <a:ln w="9525">
            <a:noFill/>
            <a:miter lim="800000"/>
            <a:headEnd/>
            <a:tailEnd/>
          </a:ln>
        </p:spPr>
        <p:txBody>
          <a:bodyPr lIns="0" rIns="0">
            <a:spAutoFit/>
          </a:bodyPr>
          <a:lstStyle/>
          <a:p>
            <a:pPr algn="ctr">
              <a:defRPr/>
            </a:pPr>
            <a:r>
              <a:rPr lang="en-GB" sz="1400" dirty="0" smtClean="0">
                <a:solidFill>
                  <a:schemeClr val="tx1"/>
                </a:solidFill>
                <a:latin typeface="+mj-lt"/>
              </a:rPr>
              <a:t>Internet</a:t>
            </a:r>
            <a:endParaRPr lang="en-GB" sz="1400" dirty="0">
              <a:solidFill>
                <a:schemeClr val="tx1"/>
              </a:solidFill>
              <a:latin typeface="+mj-lt"/>
            </a:endParaRPr>
          </a:p>
        </p:txBody>
      </p:sp>
      <p:pic>
        <p:nvPicPr>
          <p:cNvPr id="106" name="Picture 10" descr="cellphone_corp_blue"/>
          <p:cNvPicPr>
            <a:picLocks noChangeAspect="1" noChangeArrowheads="1"/>
          </p:cNvPicPr>
          <p:nvPr/>
        </p:nvPicPr>
        <p:blipFill>
          <a:blip r:embed="rId11" cstate="email">
            <a:grayscl/>
          </a:blip>
          <a:srcRect/>
          <a:stretch>
            <a:fillRect/>
          </a:stretch>
        </p:blipFill>
        <p:spPr bwMode="auto">
          <a:xfrm>
            <a:off x="7316824" y="4817419"/>
            <a:ext cx="355536" cy="389334"/>
          </a:xfrm>
          <a:prstGeom prst="rect">
            <a:avLst/>
          </a:prstGeom>
          <a:noFill/>
          <a:ln w="9525">
            <a:noFill/>
            <a:miter lim="800000"/>
            <a:headEnd/>
            <a:tailEnd/>
          </a:ln>
          <a:effectLst>
            <a:glow rad="101600">
              <a:schemeClr val="accent3">
                <a:satMod val="175000"/>
                <a:alpha val="40000"/>
              </a:schemeClr>
            </a:glow>
          </a:effectLst>
        </p:spPr>
      </p:pic>
      <p:sp>
        <p:nvSpPr>
          <p:cNvPr id="107" name="Text Box 39"/>
          <p:cNvSpPr txBox="1">
            <a:spLocks noChangeArrowheads="1"/>
          </p:cNvSpPr>
          <p:nvPr/>
        </p:nvSpPr>
        <p:spPr bwMode="auto">
          <a:xfrm>
            <a:off x="4617721" y="5729654"/>
            <a:ext cx="4034887" cy="584775"/>
          </a:xfrm>
          <a:prstGeom prst="rect">
            <a:avLst/>
          </a:prstGeom>
        </p:spPr>
        <p:txBody>
          <a:bodyPr wrap="square" lIns="0" rIns="0">
            <a:spAutoFit/>
          </a:bodyPr>
          <a:lstStyle/>
          <a:p>
            <a:pPr algn="ctr">
              <a:defRPr/>
            </a:pPr>
            <a:r>
              <a:rPr lang="en-GB" sz="1600" b="1" dirty="0" smtClean="0">
                <a:solidFill>
                  <a:schemeClr val="tx1"/>
                </a:solidFill>
                <a:latin typeface="+mj-lt"/>
              </a:rPr>
              <a:t>Standards-based 802.1X Authentication including Microsoft NAP Integration</a:t>
            </a:r>
            <a:endParaRPr lang="en-GB" sz="1600" b="1" dirty="0">
              <a:solidFill>
                <a:schemeClr val="tx1"/>
              </a:solidFill>
              <a:latin typeface="+mj-lt"/>
            </a:endParaRPr>
          </a:p>
        </p:txBody>
      </p:sp>
      <p:grpSp>
        <p:nvGrpSpPr>
          <p:cNvPr id="3" name="Group 278"/>
          <p:cNvGrpSpPr/>
          <p:nvPr/>
        </p:nvGrpSpPr>
        <p:grpSpPr>
          <a:xfrm>
            <a:off x="5783854" y="4754573"/>
            <a:ext cx="1042420" cy="691314"/>
            <a:chOff x="5730800" y="5415482"/>
            <a:chExt cx="1167229" cy="719138"/>
          </a:xfrm>
        </p:grpSpPr>
        <p:sp>
          <p:nvSpPr>
            <p:cNvPr id="110" name="Oval 11"/>
            <p:cNvSpPr>
              <a:spLocks noChangeArrowheads="1"/>
            </p:cNvSpPr>
            <p:nvPr/>
          </p:nvSpPr>
          <p:spPr bwMode="auto">
            <a:xfrm>
              <a:off x="5730800" y="5751872"/>
              <a:ext cx="1167229" cy="382748"/>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15151"/>
                </a:solidFill>
                <a:effectLst/>
                <a:uLnTx/>
                <a:uFillTx/>
                <a:latin typeface="Calibri" charset="0"/>
              </a:endParaRPr>
            </a:p>
          </p:txBody>
        </p:sp>
        <p:pic>
          <p:nvPicPr>
            <p:cNvPr id="111" name="Picture 110" descr="i-padwithFlare.png"/>
            <p:cNvPicPr>
              <a:picLocks noChangeAspect="1"/>
            </p:cNvPicPr>
            <p:nvPr/>
          </p:nvPicPr>
          <p:blipFill>
            <a:blip r:embed="rId12" cstate="email"/>
            <a:stretch>
              <a:fillRect/>
            </a:stretch>
          </p:blipFill>
          <p:spPr>
            <a:xfrm>
              <a:off x="5939922" y="5415482"/>
              <a:ext cx="717683" cy="564449"/>
            </a:xfrm>
            <a:prstGeom prst="rect">
              <a:avLst/>
            </a:prstGeom>
          </p:spPr>
        </p:pic>
      </p:grpSp>
      <p:grpSp>
        <p:nvGrpSpPr>
          <p:cNvPr id="4" name="Group 245"/>
          <p:cNvGrpSpPr/>
          <p:nvPr/>
        </p:nvGrpSpPr>
        <p:grpSpPr>
          <a:xfrm>
            <a:off x="7991333" y="4440340"/>
            <a:ext cx="490943" cy="628467"/>
            <a:chOff x="7509814" y="4797152"/>
            <a:chExt cx="864557" cy="1080120"/>
          </a:xfrm>
        </p:grpSpPr>
        <p:sp>
          <p:nvSpPr>
            <p:cNvPr id="114" name="Oval 11"/>
            <p:cNvSpPr>
              <a:spLocks noChangeArrowheads="1"/>
            </p:cNvSpPr>
            <p:nvPr/>
          </p:nvSpPr>
          <p:spPr bwMode="auto">
            <a:xfrm>
              <a:off x="7509814" y="5632220"/>
              <a:ext cx="864557" cy="245052"/>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15151"/>
                </a:solidFill>
                <a:effectLst/>
                <a:uLnTx/>
                <a:uFillTx/>
                <a:latin typeface="Calibri" charset="0"/>
              </a:endParaRPr>
            </a:p>
          </p:txBody>
        </p:sp>
        <p:pic>
          <p:nvPicPr>
            <p:cNvPr id="115" name="Picture 35" descr="prod-iphone"/>
            <p:cNvPicPr>
              <a:picLocks noChangeAspect="1" noChangeArrowheads="1"/>
            </p:cNvPicPr>
            <p:nvPr/>
          </p:nvPicPr>
          <p:blipFill>
            <a:blip r:embed="rId13" cstate="email"/>
            <a:srcRect/>
            <a:stretch>
              <a:fillRect/>
            </a:stretch>
          </p:blipFill>
          <p:spPr bwMode="auto">
            <a:xfrm>
              <a:off x="7668344" y="4797152"/>
              <a:ext cx="576759" cy="935360"/>
            </a:xfrm>
            <a:prstGeom prst="rect">
              <a:avLst/>
            </a:prstGeom>
            <a:noFill/>
            <a:ln w="9525">
              <a:noFill/>
              <a:miter lim="800000"/>
              <a:headEnd/>
              <a:tailEnd/>
            </a:ln>
          </p:spPr>
        </p:pic>
      </p:grpSp>
      <p:pic>
        <p:nvPicPr>
          <p:cNvPr id="36" name="Picture 35" descr="backgroundelement_REDSOLID"/>
          <p:cNvPicPr>
            <a:picLocks noChangeAspect="1" noChangeArrowheads="1"/>
          </p:cNvPicPr>
          <p:nvPr/>
        </p:nvPicPr>
        <p:blipFill>
          <a:blip r:embed="rId14" cstate="print"/>
          <a:srcRect t="82658"/>
          <a:stretch>
            <a:fillRect/>
          </a:stretch>
        </p:blipFill>
        <p:spPr bwMode="auto">
          <a:xfrm>
            <a:off x="230189" y="1766630"/>
            <a:ext cx="3887787" cy="3670284"/>
          </a:xfrm>
          <a:prstGeom prst="rect">
            <a:avLst/>
          </a:prstGeom>
          <a:noFill/>
          <a:ln w="9525">
            <a:noFill/>
            <a:miter lim="800000"/>
            <a:headEnd/>
            <a:tailEnd/>
          </a:ln>
        </p:spPr>
      </p:pic>
      <p:sp>
        <p:nvSpPr>
          <p:cNvPr id="37" name="Rectangle 36"/>
          <p:cNvSpPr/>
          <p:nvPr/>
        </p:nvSpPr>
        <p:spPr bwMode="auto">
          <a:xfrm>
            <a:off x="228601" y="1766629"/>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38" name="Rectangle 37"/>
          <p:cNvSpPr/>
          <p:nvPr/>
        </p:nvSpPr>
        <p:spPr>
          <a:xfrm>
            <a:off x="809427" y="1956327"/>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Simplified deployment</a:t>
            </a:r>
            <a:endParaRPr lang="en-US" sz="2000" kern="0" spc="50" dirty="0">
              <a:ln w="13500">
                <a:solidFill>
                  <a:schemeClr val="accent1">
                    <a:shade val="2500"/>
                    <a:alpha val="6500"/>
                  </a:schemeClr>
                </a:solidFill>
                <a:prstDash val="solid"/>
              </a:ln>
              <a:solidFill>
                <a:schemeClr val="bg1"/>
              </a:solidFill>
            </a:endParaRPr>
          </a:p>
        </p:txBody>
      </p:sp>
      <p:sp>
        <p:nvSpPr>
          <p:cNvPr id="39" name="Rectangle 38"/>
          <p:cNvSpPr/>
          <p:nvPr/>
        </p:nvSpPr>
        <p:spPr>
          <a:xfrm>
            <a:off x="717978" y="3151156"/>
            <a:ext cx="3008568"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Consistent access</a:t>
            </a:r>
            <a:endParaRPr lang="en-US" sz="2000" kern="0" spc="50" dirty="0">
              <a:ln w="13500">
                <a:solidFill>
                  <a:schemeClr val="accent1">
                    <a:shade val="2500"/>
                    <a:alpha val="6500"/>
                  </a:schemeClr>
                </a:solidFill>
                <a:prstDash val="solid"/>
              </a:ln>
              <a:solidFill>
                <a:schemeClr val="bg1"/>
              </a:solidFill>
            </a:endParaRPr>
          </a:p>
        </p:txBody>
      </p:sp>
      <p:sp>
        <p:nvSpPr>
          <p:cNvPr id="40" name="Rectangle 39"/>
          <p:cNvSpPr/>
          <p:nvPr/>
        </p:nvSpPr>
        <p:spPr>
          <a:xfrm>
            <a:off x="855147" y="4449883"/>
            <a:ext cx="2708669"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Guest access to corporate assets</a:t>
            </a:r>
            <a:endParaRPr lang="en-US" sz="2000" kern="0" spc="50" dirty="0">
              <a:ln w="13500">
                <a:solidFill>
                  <a:schemeClr val="accent1">
                    <a:shade val="2500"/>
                    <a:alpha val="6500"/>
                  </a:schemeClr>
                </a:solidFill>
                <a:prstDash val="solid"/>
              </a:ln>
              <a:solidFill>
                <a:schemeClr val="bg1"/>
              </a:solidFill>
            </a:endParaRPr>
          </a:p>
        </p:txBody>
      </p:sp>
      <p:cxnSp>
        <p:nvCxnSpPr>
          <p:cNvPr id="41" name="Straight Connector 40"/>
          <p:cNvCxnSpPr/>
          <p:nvPr/>
        </p:nvCxnSpPr>
        <p:spPr bwMode="auto">
          <a:xfrm>
            <a:off x="306507" y="2943358"/>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42" name="Straight Connector 41"/>
          <p:cNvCxnSpPr/>
          <p:nvPr/>
        </p:nvCxnSpPr>
        <p:spPr bwMode="auto">
          <a:xfrm>
            <a:off x="306507" y="424208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43" name="Rectangle 42"/>
          <p:cNvSpPr/>
          <p:nvPr/>
        </p:nvSpPr>
        <p:spPr bwMode="auto">
          <a:xfrm>
            <a:off x="215066" y="5390882"/>
            <a:ext cx="3890963" cy="46037"/>
          </a:xfrm>
          <a:prstGeom prst="rect">
            <a:avLst/>
          </a:prstGeom>
          <a:gradFill>
            <a:gsLst>
              <a:gs pos="0">
                <a:schemeClr val="tx1">
                  <a:alpha val="28000"/>
                </a:schemeClr>
              </a:gs>
              <a:gs pos="100000">
                <a:schemeClr val="tx1">
                  <a:alpha val="0"/>
                </a:schemeClr>
              </a:gs>
            </a:gsLst>
            <a:lin ang="162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44" name="TextBox 43"/>
          <p:cNvSpPr txBox="1"/>
          <p:nvPr/>
        </p:nvSpPr>
        <p:spPr>
          <a:xfrm>
            <a:off x="4892041" y="1402985"/>
            <a:ext cx="3335867" cy="384807"/>
          </a:xfrm>
          <a:prstGeom prst="rect">
            <a:avLst/>
          </a:prstGeom>
          <a:noFill/>
        </p:spPr>
        <p:txBody>
          <a:bodyPr wrap="square" rtlCol="0">
            <a:noAutofit/>
          </a:bodyPr>
          <a:lstStyle/>
          <a:p>
            <a:pPr algn="ctr">
              <a:lnSpc>
                <a:spcPct val="90000"/>
              </a:lnSpc>
            </a:pPr>
            <a:r>
              <a:rPr lang="en-US" b="1" dirty="0" smtClean="0">
                <a:solidFill>
                  <a:srgbClr val="C00000"/>
                </a:solidFill>
              </a:rPr>
              <a:t>Avaya Identity Engines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title"/>
          </p:nvPr>
        </p:nvSpPr>
        <p:spPr>
          <a:xfrm>
            <a:off x="228600" y="519852"/>
            <a:ext cx="8778240" cy="415593"/>
          </a:xfrm>
        </p:spPr>
        <p:txBody>
          <a:bodyPr>
            <a:normAutofit fontScale="90000"/>
          </a:bodyPr>
          <a:lstStyle/>
          <a:p>
            <a:r>
              <a:rPr lang="en-GB" sz="2800" dirty="0" smtClean="0"/>
              <a:t>Avaya Ethernet Routing Switch 4000</a:t>
            </a:r>
          </a:p>
        </p:txBody>
      </p:sp>
      <p:sp>
        <p:nvSpPr>
          <p:cNvPr id="12292" name="Rectangle 11"/>
          <p:cNvSpPr>
            <a:spLocks noGrp="1" noChangeArrowheads="1"/>
          </p:cNvSpPr>
          <p:nvPr>
            <p:ph type="body" idx="1"/>
          </p:nvPr>
        </p:nvSpPr>
        <p:spPr>
          <a:xfrm>
            <a:off x="320040" y="1247138"/>
            <a:ext cx="4251960" cy="4800129"/>
          </a:xfrm>
        </p:spPr>
        <p:txBody>
          <a:bodyPr/>
          <a:lstStyle/>
          <a:p>
            <a:pPr marL="236538" indent="-236538">
              <a:buClr>
                <a:srgbClr val="C00000"/>
              </a:buClr>
              <a:buFont typeface="Arial" pitchFamily="34" charset="0"/>
              <a:buChar char="•"/>
            </a:pPr>
            <a:r>
              <a:rPr lang="en-GB" sz="1800" dirty="0" smtClean="0"/>
              <a:t>Scalable solution to empower convergence</a:t>
            </a:r>
          </a:p>
          <a:p>
            <a:pPr marL="525463" lvl="1" indent="-174625">
              <a:buFont typeface="Arial" pitchFamily="34" charset="0"/>
              <a:buChar char="•"/>
            </a:pPr>
            <a:r>
              <a:rPr lang="en-GB" sz="1400" dirty="0" smtClean="0"/>
              <a:t>Fast or Gigabit to the Desktop, 100FX, SFP, SFP+/XFP options </a:t>
            </a:r>
          </a:p>
          <a:p>
            <a:pPr marL="525463" lvl="1" indent="-174625">
              <a:buFont typeface="Arial" pitchFamily="34" charset="0"/>
              <a:buChar char="•"/>
            </a:pPr>
            <a:r>
              <a:rPr lang="en-GB" sz="1400" b="1" dirty="0" smtClean="0">
                <a:solidFill>
                  <a:srgbClr val="C00000"/>
                </a:solidFill>
              </a:rPr>
              <a:t>GbE &amp; 10GbE Uplinks</a:t>
            </a:r>
          </a:p>
          <a:p>
            <a:pPr marL="525463" lvl="1" indent="-174625">
              <a:buFont typeface="Arial" pitchFamily="34" charset="0"/>
              <a:buChar char="•"/>
            </a:pPr>
            <a:r>
              <a:rPr lang="en-GB" sz="1400" dirty="0" smtClean="0"/>
              <a:t>PoE, PoE+ &amp; QoS</a:t>
            </a:r>
          </a:p>
          <a:p>
            <a:pPr marL="525463" lvl="1" indent="-174625">
              <a:buFont typeface="Arial" pitchFamily="34" charset="0"/>
              <a:buChar char="•"/>
            </a:pPr>
            <a:r>
              <a:rPr lang="en-GB" sz="1400" dirty="0" smtClean="0"/>
              <a:t>Zero-loss, </a:t>
            </a:r>
            <a:r>
              <a:rPr lang="en-GB" sz="1400" b="1" dirty="0" smtClean="0">
                <a:solidFill>
                  <a:srgbClr val="C00000"/>
                </a:solidFill>
              </a:rPr>
              <a:t>384Gbps Resilient Fast Stack</a:t>
            </a:r>
            <a:endParaRPr lang="en-GB" sz="1400" dirty="0" smtClean="0">
              <a:solidFill>
                <a:srgbClr val="C00000"/>
              </a:solidFill>
            </a:endParaRPr>
          </a:p>
          <a:p>
            <a:pPr marL="525463" lvl="1" indent="-174625">
              <a:buFont typeface="Arial" pitchFamily="34" charset="0"/>
              <a:buChar char="•"/>
            </a:pPr>
            <a:r>
              <a:rPr lang="en-GB" sz="1400" dirty="0" smtClean="0"/>
              <a:t>High-speed local switching &amp; Dynamic Layer 3 Routing</a:t>
            </a:r>
          </a:p>
          <a:p>
            <a:pPr marL="525463" lvl="1" indent="-174625">
              <a:buFont typeface="Arial" pitchFamily="34" charset="0"/>
              <a:buChar char="•"/>
            </a:pPr>
            <a:r>
              <a:rPr lang="en-GB" sz="1400" b="1" dirty="0" smtClean="0">
                <a:solidFill>
                  <a:srgbClr val="C00000"/>
                </a:solidFill>
              </a:rPr>
              <a:t>Avaya Energy Saver (AES</a:t>
            </a:r>
            <a:r>
              <a:rPr lang="en-GB" sz="1600" b="1" dirty="0" smtClean="0">
                <a:solidFill>
                  <a:srgbClr val="C00000"/>
                </a:solidFill>
              </a:rPr>
              <a:t>)</a:t>
            </a:r>
          </a:p>
          <a:p>
            <a:pPr marL="236538" indent="-236538">
              <a:buClr>
                <a:srgbClr val="C00000"/>
              </a:buClr>
              <a:buFont typeface="Arial" pitchFamily="34" charset="0"/>
              <a:buChar char="•"/>
            </a:pPr>
            <a:r>
              <a:rPr lang="en-GB" sz="1800" dirty="0" smtClean="0"/>
              <a:t>Integrated Access Control</a:t>
            </a:r>
          </a:p>
          <a:p>
            <a:pPr marL="525463" lvl="1" indent="-174625">
              <a:buClr>
                <a:srgbClr val="C00000"/>
              </a:buClr>
              <a:buFont typeface="Arial" pitchFamily="34" charset="0"/>
              <a:buChar char="•"/>
            </a:pPr>
            <a:r>
              <a:rPr lang="en-GB" sz="1400" dirty="0" smtClean="0"/>
              <a:t>802.1X with extensions</a:t>
            </a:r>
          </a:p>
          <a:p>
            <a:pPr marL="525463" lvl="1" indent="-174625">
              <a:buClr>
                <a:srgbClr val="C00000"/>
              </a:buClr>
              <a:buFont typeface="Arial" pitchFamily="34" charset="0"/>
              <a:buChar char="•"/>
            </a:pPr>
            <a:r>
              <a:rPr lang="en-GB" sz="1400" dirty="0" smtClean="0"/>
              <a:t>802.1AB auto discovery </a:t>
            </a:r>
            <a:r>
              <a:rPr lang="en-GB" sz="1400" dirty="0" smtClean="0">
                <a:solidFill>
                  <a:srgbClr val="C00000"/>
                </a:solidFill>
              </a:rPr>
              <a:t>for </a:t>
            </a:r>
            <a:r>
              <a:rPr lang="en-GB" sz="1400" b="1" dirty="0" smtClean="0">
                <a:solidFill>
                  <a:srgbClr val="C00000"/>
                </a:solidFill>
              </a:rPr>
              <a:t>plug and play of Avaya end-points</a:t>
            </a:r>
          </a:p>
          <a:p>
            <a:pPr marL="236538" indent="-236538">
              <a:buClr>
                <a:srgbClr val="C00000"/>
              </a:buClr>
              <a:buFont typeface="Arial" pitchFamily="34" charset="0"/>
              <a:buChar char="•"/>
            </a:pPr>
            <a:r>
              <a:rPr lang="en-GB" sz="1800" dirty="0" smtClean="0"/>
              <a:t>Delivers 99.999% reliability to the Network Edge</a:t>
            </a:r>
          </a:p>
        </p:txBody>
      </p:sp>
      <p:sp>
        <p:nvSpPr>
          <p:cNvPr id="5" name="Rectangle 23"/>
          <p:cNvSpPr>
            <a:spLocks noChangeArrowheads="1"/>
          </p:cNvSpPr>
          <p:nvPr/>
        </p:nvSpPr>
        <p:spPr bwMode="auto">
          <a:xfrm rot="10800000" flipV="1">
            <a:off x="4716412" y="1983537"/>
            <a:ext cx="4104060" cy="2058987"/>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90000" anchor="t" anchorCtr="0"/>
          <a:lstStyle/>
          <a:p>
            <a:pPr marL="271463" indent="-271463" algn="l" eaLnBrk="0" hangingPunct="0">
              <a:lnSpc>
                <a:spcPct val="95000"/>
              </a:lnSpc>
              <a:spcBef>
                <a:spcPct val="45000"/>
              </a:spcBef>
              <a:buClr>
                <a:srgbClr val="CC0000"/>
              </a:buClr>
              <a:buSzPct val="90000"/>
              <a:buFont typeface="Webdings" pitchFamily="18" charset="2"/>
              <a:buChar char="4"/>
            </a:pPr>
            <a:r>
              <a:rPr lang="en-GB" sz="1600" dirty="0" smtClean="0">
                <a:solidFill>
                  <a:schemeClr val="tx1"/>
                </a:solidFill>
              </a:rPr>
              <a:t>Converged Fast  Ethernet or Gigabit Desktop</a:t>
            </a:r>
          </a:p>
          <a:p>
            <a:pPr marL="271463" indent="-271463" eaLnBrk="0" hangingPunct="0">
              <a:lnSpc>
                <a:spcPct val="95000"/>
              </a:lnSpc>
              <a:spcBef>
                <a:spcPct val="45000"/>
              </a:spcBef>
              <a:buClr>
                <a:srgbClr val="CC0000"/>
              </a:buClr>
              <a:buSzPct val="90000"/>
              <a:buFont typeface="Webdings" pitchFamily="18" charset="2"/>
              <a:buChar char="4"/>
            </a:pPr>
            <a:r>
              <a:rPr lang="en-GB" sz="1600" dirty="0" smtClean="0">
                <a:solidFill>
                  <a:schemeClr val="tx1"/>
                </a:solidFill>
              </a:rPr>
              <a:t>Advanced edge feature set: Redundant Power, Field Replaceable PSU, </a:t>
            </a:r>
            <a:r>
              <a:rPr lang="en-GB" sz="1600" dirty="0" err="1" smtClean="0">
                <a:solidFill>
                  <a:schemeClr val="tx1"/>
                </a:solidFill>
              </a:rPr>
              <a:t>PoE</a:t>
            </a:r>
            <a:r>
              <a:rPr lang="en-GB" sz="1600" dirty="0" smtClean="0">
                <a:solidFill>
                  <a:schemeClr val="tx1"/>
                </a:solidFill>
              </a:rPr>
              <a:t> &amp; </a:t>
            </a:r>
            <a:r>
              <a:rPr lang="en-GB" sz="1600" dirty="0" err="1" smtClean="0">
                <a:solidFill>
                  <a:schemeClr val="tx1"/>
                </a:solidFill>
              </a:rPr>
              <a:t>PoE</a:t>
            </a:r>
            <a:r>
              <a:rPr lang="en-GB" sz="1600" dirty="0" smtClean="0">
                <a:solidFill>
                  <a:schemeClr val="tx1"/>
                </a:solidFill>
              </a:rPr>
              <a:t>+</a:t>
            </a:r>
          </a:p>
          <a:p>
            <a:pPr marL="271463" indent="-271463" eaLnBrk="0" hangingPunct="0">
              <a:lnSpc>
                <a:spcPct val="95000"/>
              </a:lnSpc>
              <a:spcBef>
                <a:spcPct val="45000"/>
              </a:spcBef>
              <a:buClr>
                <a:srgbClr val="CC0000"/>
              </a:buClr>
              <a:buSzPct val="90000"/>
              <a:buFont typeface="Webdings" pitchFamily="18" charset="2"/>
              <a:buChar char="4"/>
            </a:pPr>
            <a:r>
              <a:rPr lang="en-GB" sz="1600" dirty="0" smtClean="0">
                <a:solidFill>
                  <a:schemeClr val="tx1"/>
                </a:solidFill>
              </a:rPr>
              <a:t>Scalable, pay-as-you-grow</a:t>
            </a:r>
          </a:p>
          <a:p>
            <a:pPr marL="271463" indent="-271463" algn="l" eaLnBrk="0" hangingPunct="0">
              <a:lnSpc>
                <a:spcPct val="95000"/>
              </a:lnSpc>
              <a:spcBef>
                <a:spcPct val="45000"/>
              </a:spcBef>
              <a:buClr>
                <a:srgbClr val="CC0000"/>
              </a:buClr>
              <a:buSzPct val="90000"/>
              <a:buFont typeface="Webdings" pitchFamily="18" charset="2"/>
              <a:buChar char="4"/>
            </a:pPr>
            <a:r>
              <a:rPr lang="en-GB" sz="1600" dirty="0" smtClean="0">
                <a:solidFill>
                  <a:schemeClr val="tx1"/>
                </a:solidFill>
              </a:rPr>
              <a:t>Unlimited Life Warranty</a:t>
            </a:r>
          </a:p>
          <a:p>
            <a:pPr marL="271463" indent="-271463" algn="l">
              <a:lnSpc>
                <a:spcPct val="95000"/>
              </a:lnSpc>
              <a:spcBef>
                <a:spcPct val="45000"/>
              </a:spcBef>
              <a:buClr>
                <a:srgbClr val="CC0000"/>
              </a:buClr>
              <a:buFont typeface="Webdings" pitchFamily="18" charset="2"/>
              <a:buChar char="4"/>
            </a:pPr>
            <a:endParaRPr lang="en-GB" dirty="0" smtClean="0">
              <a:solidFill>
                <a:schemeClr val="tx1"/>
              </a:solidFill>
            </a:endParaRPr>
          </a:p>
          <a:p>
            <a:pPr marL="271463" indent="-271463" algn="l">
              <a:lnSpc>
                <a:spcPct val="95000"/>
              </a:lnSpc>
              <a:spcBef>
                <a:spcPct val="45000"/>
              </a:spcBef>
              <a:buClr>
                <a:srgbClr val="CC0000"/>
              </a:buClr>
              <a:buFont typeface="Webdings" pitchFamily="18" charset="2"/>
              <a:buChar char="4"/>
            </a:pPr>
            <a:endParaRPr lang="en-GB" dirty="0" smtClean="0">
              <a:solidFill>
                <a:schemeClr val="tx1"/>
              </a:solidFill>
            </a:endParaRPr>
          </a:p>
        </p:txBody>
      </p:sp>
      <p:sp>
        <p:nvSpPr>
          <p:cNvPr id="6" name="Rectangle 5"/>
          <p:cNvSpPr>
            <a:spLocks noChangeArrowheads="1"/>
          </p:cNvSpPr>
          <p:nvPr/>
        </p:nvSpPr>
        <p:spPr bwMode="gray">
          <a:xfrm>
            <a:off x="4716784" y="1412776"/>
            <a:ext cx="4103688" cy="584200"/>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ctr"/>
            <a:r>
              <a:rPr lang="en-GB" sz="2000" b="1" dirty="0" smtClean="0">
                <a:solidFill>
                  <a:schemeClr val="bg1"/>
                </a:solidFill>
              </a:rPr>
              <a:t>Highlights</a:t>
            </a:r>
            <a:endParaRPr lang="en-GB" sz="2000" b="1" dirty="0">
              <a:solidFill>
                <a:schemeClr val="bg1"/>
              </a:solidFill>
            </a:endParaRPr>
          </a:p>
        </p:txBody>
      </p:sp>
      <p:sp>
        <p:nvSpPr>
          <p:cNvPr id="13" name="Text Box 7"/>
          <p:cNvSpPr txBox="1">
            <a:spLocks noChangeArrowheads="1"/>
          </p:cNvSpPr>
          <p:nvPr/>
        </p:nvSpPr>
        <p:spPr bwMode="auto">
          <a:xfrm>
            <a:off x="6732588" y="5516565"/>
            <a:ext cx="2032000" cy="734390"/>
          </a:xfrm>
          <a:prstGeom prst="rect">
            <a:avLst/>
          </a:prstGeom>
          <a:noFill/>
          <a:ln w="9525">
            <a:noFill/>
            <a:miter lim="800000"/>
            <a:headEnd/>
            <a:tailEnd/>
          </a:ln>
          <a:effectLst/>
        </p:spPr>
        <p:txBody>
          <a:bodyPr lIns="0" rIns="0">
            <a:spAutoFit/>
          </a:bodyPr>
          <a:lstStyle/>
          <a:p>
            <a:pPr algn="ctr"/>
            <a:r>
              <a:rPr lang="en-US" sz="2000" b="1" dirty="0">
                <a:solidFill>
                  <a:srgbClr val="C00000"/>
                </a:solidFill>
                <a:latin typeface="Calibri" pitchFamily="34" charset="0"/>
              </a:rPr>
              <a:t>10/100/1000 &amp; </a:t>
            </a:r>
            <a:r>
              <a:rPr lang="en-US" sz="2000" b="1" dirty="0" smtClean="0">
                <a:solidFill>
                  <a:srgbClr val="C00000"/>
                </a:solidFill>
                <a:latin typeface="Calibri" pitchFamily="34" charset="0"/>
              </a:rPr>
              <a:t>10GbE </a:t>
            </a:r>
            <a:r>
              <a:rPr lang="en-US" sz="2000" b="1" dirty="0">
                <a:solidFill>
                  <a:srgbClr val="C00000"/>
                </a:solidFill>
                <a:latin typeface="Calibri" pitchFamily="34" charset="0"/>
              </a:rPr>
              <a:t>Switches</a:t>
            </a:r>
          </a:p>
        </p:txBody>
      </p:sp>
      <p:sp>
        <p:nvSpPr>
          <p:cNvPr id="14" name="Text Box 8"/>
          <p:cNvSpPr txBox="1">
            <a:spLocks noChangeArrowheads="1"/>
          </p:cNvSpPr>
          <p:nvPr/>
        </p:nvSpPr>
        <p:spPr bwMode="auto">
          <a:xfrm>
            <a:off x="4899025" y="5745164"/>
            <a:ext cx="1905000" cy="400110"/>
          </a:xfrm>
          <a:prstGeom prst="rect">
            <a:avLst/>
          </a:prstGeom>
          <a:noFill/>
          <a:ln w="9525">
            <a:noFill/>
            <a:miter lim="800000"/>
            <a:headEnd/>
            <a:tailEnd/>
          </a:ln>
          <a:effectLst/>
        </p:spPr>
        <p:txBody>
          <a:bodyPr lIns="0" rIns="0">
            <a:spAutoFit/>
          </a:bodyPr>
          <a:lstStyle/>
          <a:p>
            <a:pPr algn="ctr"/>
            <a:r>
              <a:rPr lang="en-US" sz="2000" b="1" dirty="0">
                <a:solidFill>
                  <a:srgbClr val="C00000"/>
                </a:solidFill>
                <a:latin typeface="Calibri" pitchFamily="34" charset="0"/>
              </a:rPr>
              <a:t>10/100 Switches</a:t>
            </a:r>
          </a:p>
        </p:txBody>
      </p:sp>
      <p:pic>
        <p:nvPicPr>
          <p:cNvPr id="15" name="Picture 58" descr="4500 - Stack Front [lo-res]"/>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860930" y="4365626"/>
            <a:ext cx="3743325" cy="12795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72"/>
          <p:cNvGrpSpPr>
            <a:grpSpLocks/>
          </p:cNvGrpSpPr>
          <p:nvPr/>
        </p:nvGrpSpPr>
        <p:grpSpPr bwMode="auto">
          <a:xfrm flipV="1">
            <a:off x="3635501" y="3356992"/>
            <a:ext cx="1152525" cy="3005138"/>
            <a:chOff x="891" y="891"/>
            <a:chExt cx="726" cy="1893"/>
          </a:xfrm>
        </p:grpSpPr>
        <p:pic>
          <p:nvPicPr>
            <p:cNvPr id="73" name="Rectangle 72"/>
            <p:cNvPicPr>
              <a:picLocks noChangeArrowheads="1"/>
            </p:cNvPicPr>
            <p:nvPr/>
          </p:nvPicPr>
          <p:blipFill>
            <a:blip r:embed="rId3" cstate="print"/>
            <a:srcRect/>
            <a:stretch>
              <a:fillRect/>
            </a:stretch>
          </p:blipFill>
          <p:spPr bwMode="auto">
            <a:xfrm>
              <a:off x="891" y="891"/>
              <a:ext cx="726" cy="1893"/>
            </a:xfrm>
            <a:prstGeom prst="rect">
              <a:avLst/>
            </a:prstGeom>
            <a:noFill/>
            <a:ln w="9525">
              <a:noFill/>
              <a:miter lim="800000"/>
              <a:headEnd/>
              <a:tailEnd/>
            </a:ln>
          </p:spPr>
        </p:pic>
        <p:sp>
          <p:nvSpPr>
            <p:cNvPr id="74" name="Text Box 11"/>
            <p:cNvSpPr txBox="1">
              <a:spLocks noChangeArrowheads="1"/>
            </p:cNvSpPr>
            <p:nvPr/>
          </p:nvSpPr>
          <p:spPr bwMode="auto">
            <a:xfrm rot="10800000">
              <a:off x="900" y="898"/>
              <a:ext cx="708" cy="1877"/>
            </a:xfrm>
            <a:prstGeom prst="rect">
              <a:avLst/>
            </a:prstGeom>
            <a:noFill/>
            <a:ln w="9525">
              <a:noFill/>
              <a:miter lim="800000"/>
              <a:headEnd/>
              <a:tailEnd/>
            </a:ln>
          </p:spPr>
          <p:txBody>
            <a:bodyPr rot="10800000" lIns="0" tIns="0" rIns="0" bIns="0"/>
            <a:lstStyle/>
            <a:p>
              <a:pPr eaLnBrk="0" hangingPunct="0">
                <a:lnSpc>
                  <a:spcPct val="90000"/>
                </a:lnSpc>
                <a:buClr>
                  <a:srgbClr val="5C5C5C"/>
                </a:buClr>
                <a:buSzPct val="100000"/>
              </a:pPr>
              <a:endParaRPr lang="en-US" b="1">
                <a:solidFill>
                  <a:srgbClr val="5C5C5C"/>
                </a:solidFill>
                <a:cs typeface="Arial" charset="0"/>
              </a:endParaRPr>
            </a:p>
          </p:txBody>
        </p:sp>
      </p:grpSp>
      <p:grpSp>
        <p:nvGrpSpPr>
          <p:cNvPr id="3" name="Rectangle 72"/>
          <p:cNvGrpSpPr>
            <a:grpSpLocks/>
          </p:cNvGrpSpPr>
          <p:nvPr/>
        </p:nvGrpSpPr>
        <p:grpSpPr bwMode="auto">
          <a:xfrm flipV="1">
            <a:off x="4931248" y="3356992"/>
            <a:ext cx="1152525" cy="3005138"/>
            <a:chOff x="891" y="891"/>
            <a:chExt cx="726" cy="1893"/>
          </a:xfrm>
        </p:grpSpPr>
        <p:pic>
          <p:nvPicPr>
            <p:cNvPr id="76" name="Rectangle 72"/>
            <p:cNvPicPr>
              <a:picLocks noChangeArrowheads="1"/>
            </p:cNvPicPr>
            <p:nvPr/>
          </p:nvPicPr>
          <p:blipFill>
            <a:blip r:embed="rId3" cstate="print"/>
            <a:srcRect/>
            <a:stretch>
              <a:fillRect/>
            </a:stretch>
          </p:blipFill>
          <p:spPr bwMode="auto">
            <a:xfrm>
              <a:off x="891" y="891"/>
              <a:ext cx="726" cy="1893"/>
            </a:xfrm>
            <a:prstGeom prst="rect">
              <a:avLst/>
            </a:prstGeom>
            <a:noFill/>
            <a:ln w="9525">
              <a:noFill/>
              <a:miter lim="800000"/>
              <a:headEnd/>
              <a:tailEnd/>
            </a:ln>
          </p:spPr>
        </p:pic>
        <p:sp>
          <p:nvSpPr>
            <p:cNvPr id="77" name="Text Box 11"/>
            <p:cNvSpPr txBox="1">
              <a:spLocks noChangeArrowheads="1"/>
            </p:cNvSpPr>
            <p:nvPr/>
          </p:nvSpPr>
          <p:spPr bwMode="auto">
            <a:xfrm rot="10800000">
              <a:off x="900" y="898"/>
              <a:ext cx="708" cy="1877"/>
            </a:xfrm>
            <a:prstGeom prst="rect">
              <a:avLst/>
            </a:prstGeom>
            <a:noFill/>
            <a:ln w="9525">
              <a:noFill/>
              <a:miter lim="800000"/>
              <a:headEnd/>
              <a:tailEnd/>
            </a:ln>
          </p:spPr>
          <p:txBody>
            <a:bodyPr rot="10800000" lIns="0" tIns="0" rIns="0" bIns="0"/>
            <a:lstStyle/>
            <a:p>
              <a:pPr eaLnBrk="0" hangingPunct="0">
                <a:lnSpc>
                  <a:spcPct val="90000"/>
                </a:lnSpc>
                <a:buClr>
                  <a:srgbClr val="5C5C5C"/>
                </a:buClr>
                <a:buSzPct val="100000"/>
              </a:pPr>
              <a:endParaRPr lang="en-US" b="1">
                <a:solidFill>
                  <a:srgbClr val="5C5C5C"/>
                </a:solidFill>
                <a:cs typeface="Arial" charset="0"/>
              </a:endParaRPr>
            </a:p>
          </p:txBody>
        </p:sp>
      </p:grpSp>
      <p:grpSp>
        <p:nvGrpSpPr>
          <p:cNvPr id="6" name="Rectangle 72"/>
          <p:cNvGrpSpPr>
            <a:grpSpLocks/>
          </p:cNvGrpSpPr>
          <p:nvPr/>
        </p:nvGrpSpPr>
        <p:grpSpPr bwMode="auto">
          <a:xfrm flipV="1">
            <a:off x="6226995" y="3356992"/>
            <a:ext cx="1152525" cy="3005138"/>
            <a:chOff x="891" y="891"/>
            <a:chExt cx="726" cy="1893"/>
          </a:xfrm>
        </p:grpSpPr>
        <p:pic>
          <p:nvPicPr>
            <p:cNvPr id="79" name="Rectangle 72"/>
            <p:cNvPicPr>
              <a:picLocks noChangeArrowheads="1"/>
            </p:cNvPicPr>
            <p:nvPr/>
          </p:nvPicPr>
          <p:blipFill>
            <a:blip r:embed="rId3" cstate="print"/>
            <a:srcRect/>
            <a:stretch>
              <a:fillRect/>
            </a:stretch>
          </p:blipFill>
          <p:spPr bwMode="auto">
            <a:xfrm>
              <a:off x="891" y="891"/>
              <a:ext cx="726" cy="1893"/>
            </a:xfrm>
            <a:prstGeom prst="rect">
              <a:avLst/>
            </a:prstGeom>
            <a:noFill/>
            <a:ln w="9525">
              <a:noFill/>
              <a:miter lim="800000"/>
              <a:headEnd/>
              <a:tailEnd/>
            </a:ln>
          </p:spPr>
        </p:pic>
        <p:sp>
          <p:nvSpPr>
            <p:cNvPr id="80" name="Text Box 11"/>
            <p:cNvSpPr txBox="1">
              <a:spLocks noChangeArrowheads="1"/>
            </p:cNvSpPr>
            <p:nvPr/>
          </p:nvSpPr>
          <p:spPr bwMode="auto">
            <a:xfrm rot="10800000">
              <a:off x="900" y="898"/>
              <a:ext cx="708" cy="1877"/>
            </a:xfrm>
            <a:prstGeom prst="rect">
              <a:avLst/>
            </a:prstGeom>
            <a:noFill/>
            <a:ln w="9525">
              <a:noFill/>
              <a:miter lim="800000"/>
              <a:headEnd/>
              <a:tailEnd/>
            </a:ln>
          </p:spPr>
          <p:txBody>
            <a:bodyPr rot="10800000" lIns="0" tIns="0" rIns="0" bIns="0"/>
            <a:lstStyle/>
            <a:p>
              <a:pPr eaLnBrk="0" hangingPunct="0">
                <a:lnSpc>
                  <a:spcPct val="90000"/>
                </a:lnSpc>
                <a:buClr>
                  <a:srgbClr val="5C5C5C"/>
                </a:buClr>
                <a:buSzPct val="100000"/>
              </a:pPr>
              <a:endParaRPr lang="en-US" b="1">
                <a:solidFill>
                  <a:srgbClr val="5C5C5C"/>
                </a:solidFill>
                <a:cs typeface="Arial" charset="0"/>
              </a:endParaRPr>
            </a:p>
          </p:txBody>
        </p:sp>
      </p:grpSp>
      <p:grpSp>
        <p:nvGrpSpPr>
          <p:cNvPr id="10" name="Rectangle 72"/>
          <p:cNvGrpSpPr>
            <a:grpSpLocks/>
          </p:cNvGrpSpPr>
          <p:nvPr/>
        </p:nvGrpSpPr>
        <p:grpSpPr bwMode="auto">
          <a:xfrm flipV="1">
            <a:off x="7522742" y="3356992"/>
            <a:ext cx="1152525" cy="3005138"/>
            <a:chOff x="891" y="891"/>
            <a:chExt cx="726" cy="1893"/>
          </a:xfrm>
        </p:grpSpPr>
        <p:pic>
          <p:nvPicPr>
            <p:cNvPr id="82" name="Rectangle 72"/>
            <p:cNvPicPr>
              <a:picLocks noChangeArrowheads="1"/>
            </p:cNvPicPr>
            <p:nvPr/>
          </p:nvPicPr>
          <p:blipFill>
            <a:blip r:embed="rId3" cstate="print"/>
            <a:srcRect/>
            <a:stretch>
              <a:fillRect/>
            </a:stretch>
          </p:blipFill>
          <p:spPr bwMode="auto">
            <a:xfrm>
              <a:off x="891" y="891"/>
              <a:ext cx="726" cy="1893"/>
            </a:xfrm>
            <a:prstGeom prst="rect">
              <a:avLst/>
            </a:prstGeom>
            <a:noFill/>
            <a:ln w="9525">
              <a:noFill/>
              <a:miter lim="800000"/>
              <a:headEnd/>
              <a:tailEnd/>
            </a:ln>
          </p:spPr>
        </p:pic>
        <p:sp>
          <p:nvSpPr>
            <p:cNvPr id="83" name="Text Box 11"/>
            <p:cNvSpPr txBox="1">
              <a:spLocks noChangeArrowheads="1"/>
            </p:cNvSpPr>
            <p:nvPr/>
          </p:nvSpPr>
          <p:spPr bwMode="auto">
            <a:xfrm rot="10800000">
              <a:off x="900" y="898"/>
              <a:ext cx="708" cy="1877"/>
            </a:xfrm>
            <a:prstGeom prst="rect">
              <a:avLst/>
            </a:prstGeom>
            <a:noFill/>
            <a:ln w="9525">
              <a:noFill/>
              <a:miter lim="800000"/>
              <a:headEnd/>
              <a:tailEnd/>
            </a:ln>
          </p:spPr>
          <p:txBody>
            <a:bodyPr rot="10800000" lIns="0" tIns="0" rIns="0" bIns="0"/>
            <a:lstStyle/>
            <a:p>
              <a:pPr eaLnBrk="0" hangingPunct="0">
                <a:lnSpc>
                  <a:spcPct val="90000"/>
                </a:lnSpc>
                <a:buClr>
                  <a:srgbClr val="5C5C5C"/>
                </a:buClr>
                <a:buSzPct val="100000"/>
              </a:pPr>
              <a:endParaRPr lang="en-US" b="1">
                <a:solidFill>
                  <a:srgbClr val="5C5C5C"/>
                </a:solidFill>
                <a:cs typeface="Arial" charset="0"/>
              </a:endParaRPr>
            </a:p>
          </p:txBody>
        </p:sp>
      </p:grpSp>
      <p:grpSp>
        <p:nvGrpSpPr>
          <p:cNvPr id="12" name="Rectangle 72"/>
          <p:cNvGrpSpPr>
            <a:grpSpLocks/>
          </p:cNvGrpSpPr>
          <p:nvPr/>
        </p:nvGrpSpPr>
        <p:grpSpPr bwMode="auto">
          <a:xfrm flipV="1">
            <a:off x="2339752" y="3356992"/>
            <a:ext cx="1152525" cy="3005138"/>
            <a:chOff x="891" y="891"/>
            <a:chExt cx="726" cy="1893"/>
          </a:xfrm>
        </p:grpSpPr>
        <p:pic>
          <p:nvPicPr>
            <p:cNvPr id="69" name="Rectangle 72"/>
            <p:cNvPicPr>
              <a:picLocks noChangeArrowheads="1"/>
            </p:cNvPicPr>
            <p:nvPr/>
          </p:nvPicPr>
          <p:blipFill>
            <a:blip r:embed="rId3" cstate="print"/>
            <a:srcRect/>
            <a:stretch>
              <a:fillRect/>
            </a:stretch>
          </p:blipFill>
          <p:spPr bwMode="auto">
            <a:xfrm>
              <a:off x="891" y="891"/>
              <a:ext cx="726" cy="1893"/>
            </a:xfrm>
            <a:prstGeom prst="rect">
              <a:avLst/>
            </a:prstGeom>
            <a:noFill/>
            <a:ln w="9525">
              <a:noFill/>
              <a:miter lim="800000"/>
              <a:headEnd/>
              <a:tailEnd/>
            </a:ln>
          </p:spPr>
        </p:pic>
        <p:sp>
          <p:nvSpPr>
            <p:cNvPr id="70" name="Text Box 11"/>
            <p:cNvSpPr txBox="1">
              <a:spLocks noChangeArrowheads="1"/>
            </p:cNvSpPr>
            <p:nvPr/>
          </p:nvSpPr>
          <p:spPr bwMode="auto">
            <a:xfrm rot="10800000">
              <a:off x="900" y="898"/>
              <a:ext cx="708" cy="1877"/>
            </a:xfrm>
            <a:prstGeom prst="rect">
              <a:avLst/>
            </a:prstGeom>
            <a:noFill/>
            <a:ln w="9525">
              <a:noFill/>
              <a:miter lim="800000"/>
              <a:headEnd/>
              <a:tailEnd/>
            </a:ln>
          </p:spPr>
          <p:txBody>
            <a:bodyPr rot="10800000" lIns="0" tIns="0" rIns="0" bIns="0"/>
            <a:lstStyle/>
            <a:p>
              <a:pPr eaLnBrk="0" hangingPunct="0">
                <a:lnSpc>
                  <a:spcPct val="90000"/>
                </a:lnSpc>
                <a:buClr>
                  <a:srgbClr val="5C5C5C"/>
                </a:buClr>
                <a:buSzPct val="100000"/>
              </a:pPr>
              <a:endParaRPr lang="en-US" b="1">
                <a:solidFill>
                  <a:srgbClr val="5C5C5C"/>
                </a:solidFill>
                <a:cs typeface="Arial" charset="0"/>
              </a:endParaRPr>
            </a:p>
          </p:txBody>
        </p:sp>
      </p:grpSp>
      <p:sp>
        <p:nvSpPr>
          <p:cNvPr id="71" name="Text Box 76"/>
          <p:cNvSpPr txBox="1">
            <a:spLocks noChangeArrowheads="1"/>
          </p:cNvSpPr>
          <p:nvPr/>
        </p:nvSpPr>
        <p:spPr bwMode="auto">
          <a:xfrm rot="10800000" flipV="1">
            <a:off x="2468339" y="5801095"/>
            <a:ext cx="884238" cy="440633"/>
          </a:xfrm>
          <a:prstGeom prst="rect">
            <a:avLst/>
          </a:prstGeom>
          <a:noFill/>
          <a:ln w="9525" algn="ctr">
            <a:noFill/>
            <a:miter lim="800000"/>
            <a:headEnd/>
            <a:tailEnd/>
          </a:ln>
          <a:effectLst/>
        </p:spPr>
        <p:txBody>
          <a:bodyPr lIns="0" tIns="0" rIns="0" bIns="0" anchor="ctr">
            <a:spAutoFit/>
          </a:bodyPr>
          <a:lstStyle/>
          <a:p>
            <a:pPr algn="ctr" fontAlgn="auto">
              <a:spcBef>
                <a:spcPts val="0"/>
              </a:spcBef>
              <a:spcAft>
                <a:spcPts val="0"/>
              </a:spcAft>
              <a:defRPr/>
            </a:pPr>
            <a:r>
              <a:rPr lang="en-US" sz="1400" kern="0" dirty="0">
                <a:solidFill>
                  <a:srgbClr val="000000"/>
                </a:solidFill>
              </a:rPr>
              <a:t>Ethernet Switching</a:t>
            </a:r>
          </a:p>
        </p:txBody>
      </p:sp>
      <p:sp>
        <p:nvSpPr>
          <p:cNvPr id="10242" name="Title 2"/>
          <p:cNvSpPr>
            <a:spLocks noGrp="1"/>
          </p:cNvSpPr>
          <p:nvPr>
            <p:ph type="title"/>
          </p:nvPr>
        </p:nvSpPr>
        <p:spPr>
          <a:xfrm>
            <a:off x="365760" y="544742"/>
            <a:ext cx="8778240" cy="415593"/>
          </a:xfrm>
        </p:spPr>
        <p:txBody>
          <a:bodyPr>
            <a:noAutofit/>
          </a:bodyPr>
          <a:lstStyle/>
          <a:p>
            <a:r>
              <a:rPr lang="en-US" sz="2800" dirty="0" smtClean="0"/>
              <a:t>The Markets We Serve</a:t>
            </a:r>
          </a:p>
        </p:txBody>
      </p:sp>
      <p:sp>
        <p:nvSpPr>
          <p:cNvPr id="5" name="Arc 3"/>
          <p:cNvSpPr>
            <a:spLocks/>
          </p:cNvSpPr>
          <p:nvPr/>
        </p:nvSpPr>
        <p:spPr bwMode="gray">
          <a:xfrm rot="3397298">
            <a:off x="3078780" y="-92015"/>
            <a:ext cx="4449762" cy="7905750"/>
          </a:xfrm>
          <a:custGeom>
            <a:avLst/>
            <a:gdLst>
              <a:gd name="T0" fmla="*/ 2147483647 w 12087"/>
              <a:gd name="T1" fmla="*/ 0 h 21474"/>
              <a:gd name="T2" fmla="*/ 2147483647 w 12087"/>
              <a:gd name="T3" fmla="*/ 2147483647 h 21474"/>
              <a:gd name="T4" fmla="*/ 0 w 12087"/>
              <a:gd name="T5" fmla="*/ 2147483647 h 21474"/>
              <a:gd name="T6" fmla="*/ 0 60000 65536"/>
              <a:gd name="T7" fmla="*/ 0 60000 65536"/>
              <a:gd name="T8" fmla="*/ 0 60000 65536"/>
              <a:gd name="T9" fmla="*/ 0 w 12087"/>
              <a:gd name="T10" fmla="*/ 0 h 21474"/>
              <a:gd name="T11" fmla="*/ 12087 w 12087"/>
              <a:gd name="T12" fmla="*/ 21474 h 21474"/>
            </a:gdLst>
            <a:ahLst/>
            <a:cxnLst>
              <a:cxn ang="T6">
                <a:pos x="T0" y="T1"/>
              </a:cxn>
              <a:cxn ang="T7">
                <a:pos x="T2" y="T3"/>
              </a:cxn>
              <a:cxn ang="T8">
                <a:pos x="T4" y="T5"/>
              </a:cxn>
            </a:cxnLst>
            <a:rect l="T9" t="T10" r="T11" b="T12"/>
            <a:pathLst>
              <a:path w="12087" h="21474" fill="none" extrusionOk="0">
                <a:moveTo>
                  <a:pt x="2332" y="0"/>
                </a:moveTo>
                <a:cubicBezTo>
                  <a:pt x="5826" y="379"/>
                  <a:pt x="9174" y="1606"/>
                  <a:pt x="12087" y="3572"/>
                </a:cubicBezTo>
              </a:path>
              <a:path w="12087" h="21474" stroke="0" extrusionOk="0">
                <a:moveTo>
                  <a:pt x="2332" y="0"/>
                </a:moveTo>
                <a:cubicBezTo>
                  <a:pt x="5826" y="379"/>
                  <a:pt x="9174" y="1606"/>
                  <a:pt x="12087" y="3572"/>
                </a:cubicBezTo>
                <a:lnTo>
                  <a:pt x="0" y="21474"/>
                </a:lnTo>
                <a:close/>
              </a:path>
            </a:pathLst>
          </a:custGeom>
          <a:solidFill>
            <a:srgbClr val="C0C0C0"/>
          </a:solidFill>
          <a:ln w="28575">
            <a:solidFill>
              <a:schemeClr val="bg1"/>
            </a:solidFill>
            <a:round/>
            <a:headEnd/>
            <a:tailEnd/>
          </a:ln>
        </p:spPr>
        <p:txBody>
          <a:bodyPr rot="10800000" vert="eaVert" wrap="none" lIns="92075" tIns="46038" rIns="92075" bIns="46038" anchor="ctr"/>
          <a:lstStyle/>
          <a:p>
            <a:endParaRPr lang="en-US" dirty="0"/>
          </a:p>
        </p:txBody>
      </p:sp>
      <p:sp>
        <p:nvSpPr>
          <p:cNvPr id="7" name="Arc 5"/>
          <p:cNvSpPr>
            <a:spLocks/>
          </p:cNvSpPr>
          <p:nvPr/>
        </p:nvSpPr>
        <p:spPr bwMode="gray">
          <a:xfrm rot="3397298">
            <a:off x="2446161" y="1118453"/>
            <a:ext cx="3181350" cy="5651500"/>
          </a:xfrm>
          <a:custGeom>
            <a:avLst/>
            <a:gdLst>
              <a:gd name="T0" fmla="*/ 2147483647 w 12087"/>
              <a:gd name="T1" fmla="*/ 0 h 21477"/>
              <a:gd name="T2" fmla="*/ 2147483647 w 12087"/>
              <a:gd name="T3" fmla="*/ 2147483647 h 21477"/>
              <a:gd name="T4" fmla="*/ 0 w 12087"/>
              <a:gd name="T5" fmla="*/ 2147483647 h 21477"/>
              <a:gd name="T6" fmla="*/ 0 60000 65536"/>
              <a:gd name="T7" fmla="*/ 0 60000 65536"/>
              <a:gd name="T8" fmla="*/ 0 60000 65536"/>
              <a:gd name="T9" fmla="*/ 0 w 12087"/>
              <a:gd name="T10" fmla="*/ 0 h 21477"/>
              <a:gd name="T11" fmla="*/ 12087 w 12087"/>
              <a:gd name="T12" fmla="*/ 21477 h 21477"/>
            </a:gdLst>
            <a:ahLst/>
            <a:cxnLst>
              <a:cxn ang="T6">
                <a:pos x="T0" y="T1"/>
              </a:cxn>
              <a:cxn ang="T7">
                <a:pos x="T2" y="T3"/>
              </a:cxn>
              <a:cxn ang="T8">
                <a:pos x="T4" y="T5"/>
              </a:cxn>
            </a:cxnLst>
            <a:rect l="T9" t="T10" r="T11" b="T12"/>
            <a:pathLst>
              <a:path w="12087" h="21477" fill="none" extrusionOk="0">
                <a:moveTo>
                  <a:pt x="2299" y="-1"/>
                </a:moveTo>
                <a:cubicBezTo>
                  <a:pt x="5804" y="374"/>
                  <a:pt x="9165" y="1602"/>
                  <a:pt x="12087" y="3575"/>
                </a:cubicBezTo>
              </a:path>
              <a:path w="12087" h="21477" stroke="0" extrusionOk="0">
                <a:moveTo>
                  <a:pt x="2299" y="-1"/>
                </a:moveTo>
                <a:cubicBezTo>
                  <a:pt x="5804" y="374"/>
                  <a:pt x="9165" y="1602"/>
                  <a:pt x="12087" y="3575"/>
                </a:cubicBezTo>
                <a:lnTo>
                  <a:pt x="0" y="21477"/>
                </a:lnTo>
                <a:close/>
              </a:path>
            </a:pathLst>
          </a:custGeom>
          <a:solidFill>
            <a:srgbClr val="C0C0C0"/>
          </a:solidFill>
          <a:ln w="28575">
            <a:solidFill>
              <a:schemeClr val="bg1"/>
            </a:solidFill>
            <a:round/>
            <a:headEnd/>
            <a:tailEnd/>
          </a:ln>
        </p:spPr>
        <p:txBody>
          <a:bodyPr rot="10800000" vert="eaVert" wrap="none" lIns="92075" tIns="46038" rIns="92075" bIns="46038" anchor="ctr"/>
          <a:lstStyle/>
          <a:p>
            <a:endParaRPr lang="en-US" dirty="0"/>
          </a:p>
        </p:txBody>
      </p:sp>
      <p:sp>
        <p:nvSpPr>
          <p:cNvPr id="8" name="Arc 6"/>
          <p:cNvSpPr>
            <a:spLocks/>
          </p:cNvSpPr>
          <p:nvPr/>
        </p:nvSpPr>
        <p:spPr bwMode="gray">
          <a:xfrm rot="3397298">
            <a:off x="1737344" y="2446398"/>
            <a:ext cx="1798637" cy="3197225"/>
          </a:xfrm>
          <a:custGeom>
            <a:avLst/>
            <a:gdLst>
              <a:gd name="T0" fmla="*/ 2147483647 w 12087"/>
              <a:gd name="T1" fmla="*/ 0 h 21482"/>
              <a:gd name="T2" fmla="*/ 2147483647 w 12087"/>
              <a:gd name="T3" fmla="*/ 2147483647 h 21482"/>
              <a:gd name="T4" fmla="*/ 0 w 12087"/>
              <a:gd name="T5" fmla="*/ 2147483647 h 21482"/>
              <a:gd name="T6" fmla="*/ 0 60000 65536"/>
              <a:gd name="T7" fmla="*/ 0 60000 65536"/>
              <a:gd name="T8" fmla="*/ 0 60000 65536"/>
              <a:gd name="T9" fmla="*/ 0 w 12087"/>
              <a:gd name="T10" fmla="*/ 0 h 21482"/>
              <a:gd name="T11" fmla="*/ 12087 w 12087"/>
              <a:gd name="T12" fmla="*/ 21482 h 21482"/>
            </a:gdLst>
            <a:ahLst/>
            <a:cxnLst>
              <a:cxn ang="T6">
                <a:pos x="T0" y="T1"/>
              </a:cxn>
              <a:cxn ang="T7">
                <a:pos x="T2" y="T3"/>
              </a:cxn>
              <a:cxn ang="T8">
                <a:pos x="T4" y="T5"/>
              </a:cxn>
            </a:cxnLst>
            <a:rect l="T9" t="T10" r="T11" b="T12"/>
            <a:pathLst>
              <a:path w="12087" h="21482" fill="none" extrusionOk="0">
                <a:moveTo>
                  <a:pt x="2252" y="-1"/>
                </a:moveTo>
                <a:cubicBezTo>
                  <a:pt x="5774" y="368"/>
                  <a:pt x="9151" y="1598"/>
                  <a:pt x="12087" y="3580"/>
                </a:cubicBezTo>
              </a:path>
              <a:path w="12087" h="21482" stroke="0" extrusionOk="0">
                <a:moveTo>
                  <a:pt x="2252" y="-1"/>
                </a:moveTo>
                <a:cubicBezTo>
                  <a:pt x="5774" y="368"/>
                  <a:pt x="9151" y="1598"/>
                  <a:pt x="12087" y="3580"/>
                </a:cubicBezTo>
                <a:lnTo>
                  <a:pt x="0" y="21482"/>
                </a:lnTo>
                <a:close/>
              </a:path>
            </a:pathLst>
          </a:custGeom>
          <a:solidFill>
            <a:srgbClr val="C0C0C0"/>
          </a:solidFill>
          <a:ln w="28575">
            <a:solidFill>
              <a:schemeClr val="bg1"/>
            </a:solidFill>
            <a:round/>
            <a:headEnd/>
            <a:tailEnd/>
          </a:ln>
        </p:spPr>
        <p:txBody>
          <a:bodyPr rot="10800000" vert="eaVert" wrap="none" lIns="92075" tIns="46038" rIns="92075" bIns="46038" anchor="ctr"/>
          <a:lstStyle/>
          <a:p>
            <a:endParaRPr lang="en-US" dirty="0"/>
          </a:p>
        </p:txBody>
      </p:sp>
      <p:pic>
        <p:nvPicPr>
          <p:cNvPr id="9" name="Picture 2" descr="C:\Documents and Settings\rgould\Desktop\3.png"/>
          <p:cNvPicPr>
            <a:picLocks noChangeAspect="1" noChangeArrowheads="1"/>
          </p:cNvPicPr>
          <p:nvPr/>
        </p:nvPicPr>
        <p:blipFill>
          <a:blip r:embed="rId4" cstate="print"/>
          <a:srcRect/>
          <a:stretch>
            <a:fillRect/>
          </a:stretch>
        </p:blipFill>
        <p:spPr bwMode="gray">
          <a:xfrm>
            <a:off x="2483768" y="2593812"/>
            <a:ext cx="768014" cy="1608584"/>
          </a:xfrm>
          <a:prstGeom prst="rect">
            <a:avLst/>
          </a:prstGeom>
          <a:noFill/>
          <a:ln w="9525">
            <a:noFill/>
            <a:miter lim="800000"/>
            <a:headEnd/>
            <a:tailEnd/>
          </a:ln>
          <a:effectLst>
            <a:reflection blurRad="6350" stA="52000" endA="300" endPos="35000" dir="5400000" sy="-100000" algn="bl" rotWithShape="0"/>
          </a:effectLst>
        </p:spPr>
      </p:pic>
      <p:grpSp>
        <p:nvGrpSpPr>
          <p:cNvPr id="13" name="Group 11"/>
          <p:cNvGrpSpPr>
            <a:grpSpLocks/>
          </p:cNvGrpSpPr>
          <p:nvPr/>
        </p:nvGrpSpPr>
        <p:grpSpPr bwMode="auto">
          <a:xfrm>
            <a:off x="598490" y="4125179"/>
            <a:ext cx="8859837" cy="1008000"/>
            <a:chOff x="377" y="3170"/>
            <a:chExt cx="5581" cy="621"/>
          </a:xfrm>
        </p:grpSpPr>
        <p:sp>
          <p:nvSpPr>
            <p:cNvPr id="10305" name="Rectangle 12"/>
            <p:cNvSpPr>
              <a:spLocks noChangeArrowheads="1"/>
            </p:cNvSpPr>
            <p:nvPr/>
          </p:nvSpPr>
          <p:spPr bwMode="gray">
            <a:xfrm>
              <a:off x="607" y="3618"/>
              <a:ext cx="5351" cy="173"/>
            </a:xfrm>
            <a:prstGeom prst="rect">
              <a:avLst/>
            </a:prstGeom>
            <a:gradFill rotWithShape="1">
              <a:gsLst>
                <a:gs pos="0">
                  <a:schemeClr val="tx1">
                    <a:alpha val="39998"/>
                  </a:schemeClr>
                </a:gs>
                <a:gs pos="100000">
                  <a:srgbClr val="171717">
                    <a:alpha val="0"/>
                  </a:srgbClr>
                </a:gs>
              </a:gsLst>
              <a:path path="shape">
                <a:fillToRect l="50000" t="50000" r="50000" b="50000"/>
              </a:path>
            </a:gradFill>
            <a:ln w="19050" algn="ctr">
              <a:noFill/>
              <a:miter lim="800000"/>
              <a:headEnd/>
              <a:tailEnd/>
            </a:ln>
          </p:spPr>
          <p:txBody>
            <a:bodyPr lIns="0" tIns="0" rIns="0" bIns="0" anchor="ctr">
              <a:spAutoFit/>
            </a:bodyPr>
            <a:lstStyle/>
            <a:p>
              <a:pPr algn="ctr"/>
              <a:endParaRPr lang="en-US"/>
            </a:p>
          </p:txBody>
        </p:sp>
        <p:sp>
          <p:nvSpPr>
            <p:cNvPr id="10306" name="AutoShape 13"/>
            <p:cNvSpPr>
              <a:spLocks noChangeArrowheads="1"/>
            </p:cNvSpPr>
            <p:nvPr/>
          </p:nvSpPr>
          <p:spPr bwMode="gray">
            <a:xfrm>
              <a:off x="377" y="3170"/>
              <a:ext cx="5382" cy="545"/>
            </a:xfrm>
            <a:prstGeom prst="rightArrow">
              <a:avLst>
                <a:gd name="adj1" fmla="val 100000"/>
                <a:gd name="adj2" fmla="val 0"/>
              </a:avLst>
            </a:prstGeom>
            <a:gradFill rotWithShape="1">
              <a:gsLst>
                <a:gs pos="0">
                  <a:srgbClr val="969696"/>
                </a:gs>
                <a:gs pos="100000">
                  <a:srgbClr val="454545"/>
                </a:gs>
              </a:gsLst>
              <a:lin ang="5400000" scaled="1"/>
            </a:gradFill>
            <a:ln w="12700" algn="ctr">
              <a:noFill/>
              <a:miter lim="800000"/>
              <a:headEnd/>
              <a:tailEnd/>
            </a:ln>
          </p:spPr>
          <p:txBody>
            <a:bodyPr wrap="none" lIns="92075" tIns="46038" rIns="92075" bIns="46038" anchor="ctr"/>
            <a:lstStyle/>
            <a:p>
              <a:pPr algn="ctr"/>
              <a:endParaRPr lang="en-US"/>
            </a:p>
          </p:txBody>
        </p:sp>
      </p:grpSp>
      <p:sp>
        <p:nvSpPr>
          <p:cNvPr id="18" name="Text Box 17"/>
          <p:cNvSpPr txBox="1">
            <a:spLocks noChangeArrowheads="1"/>
          </p:cNvSpPr>
          <p:nvPr/>
        </p:nvSpPr>
        <p:spPr bwMode="gray">
          <a:xfrm>
            <a:off x="4863829" y="4152848"/>
            <a:ext cx="1076325" cy="193899"/>
          </a:xfrm>
          <a:prstGeom prst="rect">
            <a:avLst/>
          </a:prstGeom>
          <a:noFill/>
          <a:ln w="19050">
            <a:noFill/>
            <a:miter lim="800000"/>
            <a:headEnd/>
            <a:tailEnd/>
          </a:ln>
        </p:spPr>
        <p:txBody>
          <a:bodyPr lIns="0" tIns="0" rIns="0" bIns="0" anchor="ctr">
            <a:spAutoFit/>
          </a:bodyPr>
          <a:lstStyle/>
          <a:p>
            <a:pPr algn="dist" eaLnBrk="0" hangingPunct="0">
              <a:lnSpc>
                <a:spcPct val="90000"/>
              </a:lnSpc>
              <a:spcAft>
                <a:spcPts val="1200"/>
              </a:spcAft>
              <a:buClr>
                <a:schemeClr val="bg1"/>
              </a:buClr>
              <a:buFont typeface="Times New Roman" pitchFamily="18" charset="0"/>
              <a:buNone/>
            </a:pPr>
            <a:r>
              <a:rPr lang="en-US" sz="1400" dirty="0">
                <a:solidFill>
                  <a:schemeClr val="bg1">
                    <a:lumMod val="95000"/>
                  </a:schemeClr>
                </a:solidFill>
                <a:latin typeface="+mn-lt"/>
                <a:cs typeface="Arial" pitchFamily="34" charset="0"/>
              </a:rPr>
              <a:t>SERVICES</a:t>
            </a:r>
          </a:p>
        </p:txBody>
      </p:sp>
      <p:grpSp>
        <p:nvGrpSpPr>
          <p:cNvPr id="14" name="Group 18"/>
          <p:cNvGrpSpPr>
            <a:grpSpLocks/>
          </p:cNvGrpSpPr>
          <p:nvPr/>
        </p:nvGrpSpPr>
        <p:grpSpPr bwMode="auto">
          <a:xfrm>
            <a:off x="1115616" y="4366479"/>
            <a:ext cx="7791847" cy="620713"/>
            <a:chOff x="908" y="3322"/>
            <a:chExt cx="4703" cy="391"/>
          </a:xfrm>
        </p:grpSpPr>
        <p:sp>
          <p:nvSpPr>
            <p:cNvPr id="10266" name="AutoShape 19"/>
            <p:cNvSpPr>
              <a:spLocks noChangeArrowheads="1"/>
            </p:cNvSpPr>
            <p:nvPr/>
          </p:nvSpPr>
          <p:spPr bwMode="gray">
            <a:xfrm>
              <a:off x="1082" y="3322"/>
              <a:ext cx="4529" cy="391"/>
            </a:xfrm>
            <a:prstGeom prst="rightArrow">
              <a:avLst>
                <a:gd name="adj1" fmla="val 100000"/>
                <a:gd name="adj2" fmla="val 30352"/>
              </a:avLst>
            </a:prstGeom>
            <a:gradFill rotWithShape="1">
              <a:gsLst>
                <a:gs pos="0">
                  <a:schemeClr val="accent1"/>
                </a:gs>
                <a:gs pos="100000">
                  <a:srgbClr val="750000"/>
                </a:gs>
              </a:gsLst>
              <a:lin ang="5400000" scaled="1"/>
            </a:gradFill>
            <a:ln w="9525" algn="ctr">
              <a:solidFill>
                <a:srgbClr val="91050F"/>
              </a:solidFill>
              <a:miter lim="800000"/>
              <a:headEnd/>
              <a:tailEnd/>
            </a:ln>
          </p:spPr>
          <p:txBody>
            <a:bodyPr wrap="none" lIns="92075" tIns="46038" rIns="92075" bIns="46038"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2000" b="1" dirty="0">
                <a:solidFill>
                  <a:schemeClr val="tx1"/>
                </a:solidFill>
                <a:ea typeface="Geneva"/>
                <a:cs typeface="Arial" pitchFamily="34" charset="0"/>
              </a:endParaRPr>
            </a:p>
          </p:txBody>
        </p:sp>
        <p:grpSp>
          <p:nvGrpSpPr>
            <p:cNvPr id="19" name="Group 20"/>
            <p:cNvGrpSpPr>
              <a:grpSpLocks/>
            </p:cNvGrpSpPr>
            <p:nvPr/>
          </p:nvGrpSpPr>
          <p:grpSpPr bwMode="auto">
            <a:xfrm>
              <a:off x="911" y="3330"/>
              <a:ext cx="731" cy="389"/>
              <a:chOff x="1183" y="3191"/>
              <a:chExt cx="731" cy="419"/>
            </a:xfrm>
          </p:grpSpPr>
          <p:sp>
            <p:nvSpPr>
              <p:cNvPr id="10284" name="Rectangle 191"/>
              <p:cNvSpPr>
                <a:spLocks noChangeArrowheads="1"/>
              </p:cNvSpPr>
              <p:nvPr/>
            </p:nvSpPr>
            <p:spPr bwMode="gray">
              <a:xfrm>
                <a:off x="1183" y="319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0285" name="Rectangle 213"/>
              <p:cNvSpPr>
                <a:spLocks noChangeArrowheads="1"/>
              </p:cNvSpPr>
              <p:nvPr/>
            </p:nvSpPr>
            <p:spPr bwMode="gray">
              <a:xfrm>
                <a:off x="1734"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286" name="Rectangle 214"/>
              <p:cNvSpPr>
                <a:spLocks noChangeArrowheads="1"/>
              </p:cNvSpPr>
              <p:nvPr/>
            </p:nvSpPr>
            <p:spPr bwMode="gray">
              <a:xfrm>
                <a:off x="1642" y="3191"/>
                <a:ext cx="88"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287" name="Rectangle 215"/>
              <p:cNvSpPr>
                <a:spLocks noChangeArrowheads="1"/>
              </p:cNvSpPr>
              <p:nvPr/>
            </p:nvSpPr>
            <p:spPr bwMode="gray">
              <a:xfrm>
                <a:off x="1550"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288" name="Rectangle 217"/>
              <p:cNvSpPr>
                <a:spLocks noChangeArrowheads="1"/>
              </p:cNvSpPr>
              <p:nvPr/>
            </p:nvSpPr>
            <p:spPr bwMode="gray">
              <a:xfrm>
                <a:off x="1367"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0289" name="Rectangle 218"/>
              <p:cNvSpPr>
                <a:spLocks noChangeArrowheads="1"/>
              </p:cNvSpPr>
              <p:nvPr/>
            </p:nvSpPr>
            <p:spPr bwMode="gray">
              <a:xfrm>
                <a:off x="1275"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0290" name="Rectangle 239"/>
              <p:cNvSpPr>
                <a:spLocks noChangeArrowheads="1"/>
              </p:cNvSpPr>
              <p:nvPr/>
            </p:nvSpPr>
            <p:spPr bwMode="gray">
              <a:xfrm>
                <a:off x="1734"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0291" name="Rectangle 241"/>
              <p:cNvSpPr>
                <a:spLocks noChangeArrowheads="1"/>
              </p:cNvSpPr>
              <p:nvPr/>
            </p:nvSpPr>
            <p:spPr bwMode="gray">
              <a:xfrm>
                <a:off x="1550" y="327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0292" name="Rectangle 242"/>
              <p:cNvSpPr>
                <a:spLocks noChangeArrowheads="1"/>
              </p:cNvSpPr>
              <p:nvPr/>
            </p:nvSpPr>
            <p:spPr bwMode="gray">
              <a:xfrm>
                <a:off x="1458" y="327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293" name="Rectangle 245"/>
              <p:cNvSpPr>
                <a:spLocks noChangeArrowheads="1"/>
              </p:cNvSpPr>
              <p:nvPr/>
            </p:nvSpPr>
            <p:spPr bwMode="gray">
              <a:xfrm>
                <a:off x="1183" y="336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0294" name="Rectangle 266"/>
              <p:cNvSpPr>
                <a:spLocks noChangeArrowheads="1"/>
              </p:cNvSpPr>
              <p:nvPr/>
            </p:nvSpPr>
            <p:spPr bwMode="gray">
              <a:xfrm>
                <a:off x="1734" y="3361"/>
                <a:ext cx="89" cy="79"/>
              </a:xfrm>
              <a:prstGeom prst="rect">
                <a:avLst/>
              </a:prstGeom>
              <a:solidFill>
                <a:srgbClr val="D10811"/>
              </a:solidFill>
              <a:ln w="9525">
                <a:noFill/>
                <a:miter lim="800000"/>
                <a:headEnd/>
                <a:tailEnd/>
              </a:ln>
            </p:spPr>
            <p:txBody>
              <a:bodyPr wrap="none" anchor="ctr"/>
              <a:lstStyle/>
              <a:p>
                <a:pPr algn="ctr"/>
                <a:endParaRPr lang="en-US" dirty="0">
                  <a:solidFill>
                    <a:schemeClr val="tx1"/>
                  </a:solidFill>
                </a:endParaRPr>
              </a:p>
            </p:txBody>
          </p:sp>
          <p:sp>
            <p:nvSpPr>
              <p:cNvPr id="10295" name="Rectangle 267"/>
              <p:cNvSpPr>
                <a:spLocks noChangeArrowheads="1"/>
              </p:cNvSpPr>
              <p:nvPr/>
            </p:nvSpPr>
            <p:spPr bwMode="gray">
              <a:xfrm>
                <a:off x="1642" y="336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0296" name="Rectangle 269"/>
              <p:cNvSpPr>
                <a:spLocks noChangeArrowheads="1"/>
              </p:cNvSpPr>
              <p:nvPr/>
            </p:nvSpPr>
            <p:spPr bwMode="gray">
              <a:xfrm>
                <a:off x="1458" y="336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297" name="Rectangle 272"/>
              <p:cNvSpPr>
                <a:spLocks noChangeArrowheads="1"/>
              </p:cNvSpPr>
              <p:nvPr/>
            </p:nvSpPr>
            <p:spPr bwMode="gray">
              <a:xfrm>
                <a:off x="1183"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0298" name="Rectangle 293"/>
              <p:cNvSpPr>
                <a:spLocks noChangeArrowheads="1"/>
              </p:cNvSpPr>
              <p:nvPr/>
            </p:nvSpPr>
            <p:spPr bwMode="gray">
              <a:xfrm>
                <a:off x="1734"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0299" name="Rectangle 294"/>
              <p:cNvSpPr>
                <a:spLocks noChangeArrowheads="1"/>
              </p:cNvSpPr>
              <p:nvPr/>
            </p:nvSpPr>
            <p:spPr bwMode="gray">
              <a:xfrm>
                <a:off x="1642" y="3446"/>
                <a:ext cx="88" cy="79"/>
              </a:xfrm>
              <a:prstGeom prst="rect">
                <a:avLst/>
              </a:prstGeom>
              <a:solidFill>
                <a:srgbClr val="D10811">
                  <a:alpha val="0"/>
                </a:srgbClr>
              </a:solidFill>
              <a:ln w="9525">
                <a:noFill/>
                <a:miter lim="800000"/>
                <a:headEnd/>
                <a:tailEnd/>
              </a:ln>
            </p:spPr>
            <p:txBody>
              <a:bodyPr wrap="none" anchor="ctr"/>
              <a:lstStyle/>
              <a:p>
                <a:pPr algn="ctr"/>
                <a:endParaRPr lang="en-US" dirty="0">
                  <a:solidFill>
                    <a:schemeClr val="tx1"/>
                  </a:solidFill>
                </a:endParaRPr>
              </a:p>
            </p:txBody>
          </p:sp>
          <p:sp>
            <p:nvSpPr>
              <p:cNvPr id="10300" name="Rectangle 295"/>
              <p:cNvSpPr>
                <a:spLocks noChangeArrowheads="1"/>
              </p:cNvSpPr>
              <p:nvPr/>
            </p:nvSpPr>
            <p:spPr bwMode="gray">
              <a:xfrm>
                <a:off x="1550" y="344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0301" name="Rectangle 297"/>
              <p:cNvSpPr>
                <a:spLocks noChangeArrowheads="1"/>
              </p:cNvSpPr>
              <p:nvPr/>
            </p:nvSpPr>
            <p:spPr bwMode="gray">
              <a:xfrm>
                <a:off x="1367" y="3446"/>
                <a:ext cx="88" cy="79"/>
              </a:xfrm>
              <a:prstGeom prst="rect">
                <a:avLst/>
              </a:prstGeom>
              <a:solidFill>
                <a:srgbClr val="D10811">
                  <a:alpha val="70195"/>
                </a:srgbClr>
              </a:solidFill>
              <a:ln w="9525">
                <a:noFill/>
                <a:miter lim="800000"/>
                <a:headEnd/>
                <a:tailEnd/>
              </a:ln>
            </p:spPr>
            <p:txBody>
              <a:bodyPr wrap="none" anchor="ctr"/>
              <a:lstStyle/>
              <a:p>
                <a:pPr algn="ctr"/>
                <a:endParaRPr lang="en-US" dirty="0">
                  <a:solidFill>
                    <a:schemeClr val="tx1"/>
                  </a:solidFill>
                </a:endParaRPr>
              </a:p>
            </p:txBody>
          </p:sp>
          <p:sp>
            <p:nvSpPr>
              <p:cNvPr id="10302" name="Rectangle 318"/>
              <p:cNvSpPr>
                <a:spLocks noChangeArrowheads="1"/>
              </p:cNvSpPr>
              <p:nvPr/>
            </p:nvSpPr>
            <p:spPr bwMode="gray">
              <a:xfrm>
                <a:off x="1825" y="3531"/>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0303" name="Rectangle 321"/>
              <p:cNvSpPr>
                <a:spLocks noChangeArrowheads="1"/>
              </p:cNvSpPr>
              <p:nvPr/>
            </p:nvSpPr>
            <p:spPr bwMode="gray">
              <a:xfrm>
                <a:off x="1550" y="353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0304" name="Rectangle 323"/>
              <p:cNvSpPr>
                <a:spLocks noChangeArrowheads="1"/>
              </p:cNvSpPr>
              <p:nvPr/>
            </p:nvSpPr>
            <p:spPr bwMode="gray">
              <a:xfrm>
                <a:off x="1367" y="353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grpSp>
        <p:grpSp>
          <p:nvGrpSpPr>
            <p:cNvPr id="20" name="Group 42"/>
            <p:cNvGrpSpPr>
              <a:grpSpLocks/>
            </p:cNvGrpSpPr>
            <p:nvPr/>
          </p:nvGrpSpPr>
          <p:grpSpPr bwMode="auto">
            <a:xfrm>
              <a:off x="4775" y="3296"/>
              <a:ext cx="721" cy="380"/>
              <a:chOff x="4616" y="3191"/>
              <a:chExt cx="823" cy="419"/>
            </a:xfrm>
          </p:grpSpPr>
          <p:sp>
            <p:nvSpPr>
              <p:cNvPr id="10269" name="Rectangle 199"/>
              <p:cNvSpPr>
                <a:spLocks noChangeArrowheads="1"/>
              </p:cNvSpPr>
              <p:nvPr/>
            </p:nvSpPr>
            <p:spPr bwMode="gray">
              <a:xfrm>
                <a:off x="5076" y="3191"/>
                <a:ext cx="88"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10270" name="Rectangle 203"/>
              <p:cNvSpPr>
                <a:spLocks noChangeArrowheads="1"/>
              </p:cNvSpPr>
              <p:nvPr/>
            </p:nvSpPr>
            <p:spPr bwMode="gray">
              <a:xfrm>
                <a:off x="4616" y="3191"/>
                <a:ext cx="89"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10271" name="Rectangle 224"/>
              <p:cNvSpPr>
                <a:spLocks noChangeArrowheads="1"/>
              </p:cNvSpPr>
              <p:nvPr/>
            </p:nvSpPr>
            <p:spPr bwMode="gray">
              <a:xfrm>
                <a:off x="5351" y="3276"/>
                <a:ext cx="88"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10272" name="Rectangle 225"/>
              <p:cNvSpPr>
                <a:spLocks noChangeArrowheads="1"/>
              </p:cNvSpPr>
              <p:nvPr/>
            </p:nvSpPr>
            <p:spPr bwMode="gray">
              <a:xfrm>
                <a:off x="5258"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0273" name="Rectangle 228"/>
              <p:cNvSpPr>
                <a:spLocks noChangeArrowheads="1"/>
              </p:cNvSpPr>
              <p:nvPr/>
            </p:nvSpPr>
            <p:spPr bwMode="gray">
              <a:xfrm>
                <a:off x="4892" y="3276"/>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0274" name="Rectangle 229"/>
              <p:cNvSpPr>
                <a:spLocks noChangeArrowheads="1"/>
              </p:cNvSpPr>
              <p:nvPr/>
            </p:nvSpPr>
            <p:spPr bwMode="gray">
              <a:xfrm>
                <a:off x="4708" y="3276"/>
                <a:ext cx="89" cy="79"/>
              </a:xfrm>
              <a:prstGeom prst="rect">
                <a:avLst/>
              </a:prstGeom>
              <a:solidFill>
                <a:srgbClr val="D10811">
                  <a:alpha val="30196"/>
                </a:srgbClr>
              </a:solidFill>
              <a:ln w="9525">
                <a:noFill/>
                <a:miter lim="800000"/>
                <a:headEnd/>
                <a:tailEnd/>
              </a:ln>
            </p:spPr>
            <p:txBody>
              <a:bodyPr wrap="none" anchor="ctr"/>
              <a:lstStyle/>
              <a:p>
                <a:pPr algn="ctr"/>
                <a:endParaRPr lang="en-US" dirty="0">
                  <a:solidFill>
                    <a:schemeClr val="tx1"/>
                  </a:solidFill>
                </a:endParaRPr>
              </a:p>
            </p:txBody>
          </p:sp>
          <p:sp>
            <p:nvSpPr>
              <p:cNvPr id="10275" name="Rectangle 250"/>
              <p:cNvSpPr>
                <a:spLocks noChangeArrowheads="1"/>
              </p:cNvSpPr>
              <p:nvPr/>
            </p:nvSpPr>
            <p:spPr bwMode="gray">
              <a:xfrm>
                <a:off x="5351" y="3361"/>
                <a:ext cx="88"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0276" name="Rectangle 254"/>
              <p:cNvSpPr>
                <a:spLocks noChangeArrowheads="1"/>
              </p:cNvSpPr>
              <p:nvPr/>
            </p:nvSpPr>
            <p:spPr bwMode="gray">
              <a:xfrm>
                <a:off x="4983" y="336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0277" name="Rectangle 257"/>
              <p:cNvSpPr>
                <a:spLocks noChangeArrowheads="1"/>
              </p:cNvSpPr>
              <p:nvPr/>
            </p:nvSpPr>
            <p:spPr bwMode="gray">
              <a:xfrm>
                <a:off x="4708" y="3361"/>
                <a:ext cx="89" cy="79"/>
              </a:xfrm>
              <a:prstGeom prst="rect">
                <a:avLst/>
              </a:prstGeom>
              <a:solidFill>
                <a:srgbClr val="D10811">
                  <a:alpha val="79999"/>
                </a:srgbClr>
              </a:solidFill>
              <a:ln w="9525" algn="ctr">
                <a:noFill/>
                <a:miter lim="800000"/>
                <a:headEnd/>
                <a:tailEnd/>
              </a:ln>
            </p:spPr>
            <p:txBody>
              <a:bodyPr wrap="none" anchor="ctr"/>
              <a:lstStyle/>
              <a:p>
                <a:pPr algn="ctr"/>
                <a:endParaRPr lang="en-US" dirty="0">
                  <a:solidFill>
                    <a:schemeClr val="tx1"/>
                  </a:solidFill>
                </a:endParaRPr>
              </a:p>
            </p:txBody>
          </p:sp>
          <p:sp>
            <p:nvSpPr>
              <p:cNvPr id="10278" name="Rectangle 279"/>
              <p:cNvSpPr>
                <a:spLocks noChangeArrowheads="1"/>
              </p:cNvSpPr>
              <p:nvPr/>
            </p:nvSpPr>
            <p:spPr bwMode="gray">
              <a:xfrm>
                <a:off x="5167" y="3446"/>
                <a:ext cx="88" cy="79"/>
              </a:xfrm>
              <a:prstGeom prst="rect">
                <a:avLst/>
              </a:prstGeom>
              <a:solidFill>
                <a:srgbClr val="D10811">
                  <a:alpha val="0"/>
                </a:srgbClr>
              </a:solidFill>
              <a:ln w="9525" algn="ctr">
                <a:noFill/>
                <a:miter lim="800000"/>
                <a:headEnd/>
                <a:tailEnd/>
              </a:ln>
            </p:spPr>
            <p:txBody>
              <a:bodyPr wrap="none" anchor="ctr"/>
              <a:lstStyle/>
              <a:p>
                <a:pPr algn="ctr"/>
                <a:endParaRPr lang="en-US" dirty="0">
                  <a:solidFill>
                    <a:schemeClr val="tx1"/>
                  </a:solidFill>
                </a:endParaRPr>
              </a:p>
            </p:txBody>
          </p:sp>
          <p:sp>
            <p:nvSpPr>
              <p:cNvPr id="10279" name="Rectangle 283"/>
              <p:cNvSpPr>
                <a:spLocks noChangeArrowheads="1"/>
              </p:cNvSpPr>
              <p:nvPr/>
            </p:nvSpPr>
            <p:spPr bwMode="gray">
              <a:xfrm>
                <a:off x="4800" y="3446"/>
                <a:ext cx="88" cy="79"/>
              </a:xfrm>
              <a:prstGeom prst="rect">
                <a:avLst/>
              </a:prstGeom>
              <a:solidFill>
                <a:srgbClr val="D10811">
                  <a:alpha val="36862"/>
                </a:srgbClr>
              </a:solidFill>
              <a:ln w="9525" algn="ctr">
                <a:noFill/>
                <a:miter lim="800000"/>
                <a:headEnd/>
                <a:tailEnd/>
              </a:ln>
            </p:spPr>
            <p:txBody>
              <a:bodyPr wrap="none" anchor="ctr"/>
              <a:lstStyle/>
              <a:p>
                <a:pPr algn="ctr"/>
                <a:endParaRPr lang="en-US" dirty="0">
                  <a:solidFill>
                    <a:schemeClr val="tx1"/>
                  </a:solidFill>
                </a:endParaRPr>
              </a:p>
            </p:txBody>
          </p:sp>
          <p:sp>
            <p:nvSpPr>
              <p:cNvPr id="10280" name="Rectangle 284"/>
              <p:cNvSpPr>
                <a:spLocks noChangeArrowheads="1"/>
              </p:cNvSpPr>
              <p:nvPr/>
            </p:nvSpPr>
            <p:spPr bwMode="gray">
              <a:xfrm>
                <a:off x="4616" y="3446"/>
                <a:ext cx="89"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10281" name="Rectangle 304"/>
              <p:cNvSpPr>
                <a:spLocks noChangeArrowheads="1"/>
              </p:cNvSpPr>
              <p:nvPr/>
            </p:nvSpPr>
            <p:spPr bwMode="gray">
              <a:xfrm>
                <a:off x="5351" y="3531"/>
                <a:ext cx="88" cy="79"/>
              </a:xfrm>
              <a:prstGeom prst="rect">
                <a:avLst/>
              </a:prstGeom>
              <a:solidFill>
                <a:srgbClr val="D10811">
                  <a:alpha val="59999"/>
                </a:srgbClr>
              </a:solidFill>
              <a:ln w="9525">
                <a:noFill/>
                <a:miter lim="800000"/>
                <a:headEnd/>
                <a:tailEnd/>
              </a:ln>
            </p:spPr>
            <p:txBody>
              <a:bodyPr wrap="none" anchor="ctr"/>
              <a:lstStyle/>
              <a:p>
                <a:pPr algn="ctr"/>
                <a:endParaRPr lang="en-US" dirty="0">
                  <a:solidFill>
                    <a:schemeClr val="tx1"/>
                  </a:solidFill>
                </a:endParaRPr>
              </a:p>
            </p:txBody>
          </p:sp>
          <p:sp>
            <p:nvSpPr>
              <p:cNvPr id="10282" name="Rectangle 305"/>
              <p:cNvSpPr>
                <a:spLocks noChangeArrowheads="1"/>
              </p:cNvSpPr>
              <p:nvPr/>
            </p:nvSpPr>
            <p:spPr bwMode="gray">
              <a:xfrm>
                <a:off x="5258" y="353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0283" name="Rectangle 307"/>
              <p:cNvSpPr>
                <a:spLocks noChangeArrowheads="1"/>
              </p:cNvSpPr>
              <p:nvPr/>
            </p:nvSpPr>
            <p:spPr bwMode="gray">
              <a:xfrm>
                <a:off x="5076" y="3531"/>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grpSp>
      </p:grpSp>
      <p:sp>
        <p:nvSpPr>
          <p:cNvPr id="59" name="Text Box 58"/>
          <p:cNvSpPr txBox="1">
            <a:spLocks noChangeArrowheads="1"/>
          </p:cNvSpPr>
          <p:nvPr/>
        </p:nvSpPr>
        <p:spPr bwMode="gray">
          <a:xfrm>
            <a:off x="1835696" y="4538335"/>
            <a:ext cx="6984776" cy="276999"/>
          </a:xfrm>
          <a:prstGeom prst="rect">
            <a:avLst/>
          </a:prstGeom>
          <a:noFill/>
          <a:ln w="19050">
            <a:noFill/>
            <a:miter lim="800000"/>
            <a:headEnd/>
            <a:tailEnd/>
          </a:ln>
        </p:spPr>
        <p:txBody>
          <a:bodyPr wrap="square" lIns="0" tIns="0" rIns="0" bIns="0" anchor="ctr">
            <a:spAutoFit/>
          </a:bodyPr>
          <a:lstStyle/>
          <a:p>
            <a:pPr algn="ctr" eaLnBrk="0" hangingPunct="0">
              <a:lnSpc>
                <a:spcPct val="90000"/>
              </a:lnSpc>
              <a:spcAft>
                <a:spcPts val="1200"/>
              </a:spcAft>
              <a:buClr>
                <a:schemeClr val="bg1"/>
              </a:buClr>
              <a:buFont typeface="Times New Roman" pitchFamily="18" charset="0"/>
              <a:buNone/>
            </a:pPr>
            <a:r>
              <a:rPr lang="en-US" sz="2000" b="1" dirty="0">
                <a:solidFill>
                  <a:schemeClr val="bg1"/>
                </a:solidFill>
                <a:latin typeface="+mn-lt"/>
                <a:cs typeface="Arial" pitchFamily="34" charset="0"/>
              </a:rPr>
              <a:t>Contact Center </a:t>
            </a:r>
            <a:r>
              <a:rPr lang="en-US" sz="2000" b="1" dirty="0" smtClean="0">
                <a:solidFill>
                  <a:schemeClr val="bg1"/>
                </a:solidFill>
                <a:latin typeface="+mn-lt"/>
                <a:cs typeface="Arial" pitchFamily="34" charset="0"/>
                <a:sym typeface="Wingdings"/>
              </a:rPr>
              <a:t></a:t>
            </a:r>
            <a:r>
              <a:rPr lang="en-US" sz="2000" b="1" dirty="0" smtClean="0">
                <a:solidFill>
                  <a:schemeClr val="bg1"/>
                </a:solidFill>
                <a:latin typeface="+mn-lt"/>
                <a:cs typeface="Arial" pitchFamily="34" charset="0"/>
              </a:rPr>
              <a:t> Networking </a:t>
            </a:r>
            <a:r>
              <a:rPr lang="en-US" sz="2000" b="1" dirty="0" smtClean="0">
                <a:solidFill>
                  <a:schemeClr val="bg1"/>
                </a:solidFill>
                <a:latin typeface="+mn-lt"/>
                <a:cs typeface="Arial" pitchFamily="34" charset="0"/>
                <a:sym typeface="Wingdings"/>
              </a:rPr>
              <a:t></a:t>
            </a:r>
            <a:r>
              <a:rPr lang="en-US" sz="2000" b="1" dirty="0" smtClean="0">
                <a:solidFill>
                  <a:schemeClr val="bg1"/>
                </a:solidFill>
                <a:latin typeface="+mn-lt"/>
                <a:cs typeface="Arial" pitchFamily="34" charset="0"/>
              </a:rPr>
              <a:t> Unified </a:t>
            </a:r>
            <a:r>
              <a:rPr lang="en-US" sz="2000" b="1" dirty="0">
                <a:solidFill>
                  <a:schemeClr val="bg1"/>
                </a:solidFill>
                <a:latin typeface="+mn-lt"/>
                <a:cs typeface="Arial" pitchFamily="34" charset="0"/>
              </a:rPr>
              <a:t>Communications</a:t>
            </a:r>
          </a:p>
        </p:txBody>
      </p:sp>
      <p:pic>
        <p:nvPicPr>
          <p:cNvPr id="66" name="Picture 38"/>
          <p:cNvPicPr>
            <a:picLocks noChangeAspect="1" noChangeArrowheads="1"/>
          </p:cNvPicPr>
          <p:nvPr/>
        </p:nvPicPr>
        <p:blipFill>
          <a:blip r:embed="rId5" cstate="print">
            <a:lum bright="-10000" contrast="-40000"/>
          </a:blip>
          <a:srcRect/>
          <a:stretch>
            <a:fillRect/>
          </a:stretch>
        </p:blipFill>
        <p:spPr bwMode="auto">
          <a:xfrm>
            <a:off x="3995938" y="2377788"/>
            <a:ext cx="2160241" cy="756722"/>
          </a:xfrm>
          <a:prstGeom prst="rect">
            <a:avLst/>
          </a:prstGeom>
          <a:noFill/>
          <a:ln w="9525">
            <a:noFill/>
            <a:miter lim="800000"/>
            <a:headEnd/>
            <a:tailEnd/>
          </a:ln>
          <a:effectLst>
            <a:glow rad="63500">
              <a:srgbClr val="FFFFFF">
                <a:satMod val="175000"/>
                <a:alpha val="40000"/>
              </a:srgbClr>
            </a:glow>
            <a:reflection blurRad="6350" stA="52000" endA="300" endPos="35000" dir="5400000" sy="-100000" algn="bl" rotWithShape="0"/>
          </a:effectLst>
        </p:spPr>
      </p:pic>
      <p:pic>
        <p:nvPicPr>
          <p:cNvPr id="67" name="Picture 4" descr="C:\Documents and Settings\rgould\Desktop\2.png"/>
          <p:cNvPicPr>
            <a:picLocks noChangeAspect="1" noChangeArrowheads="1"/>
          </p:cNvPicPr>
          <p:nvPr/>
        </p:nvPicPr>
        <p:blipFill>
          <a:blip r:embed="rId6" cstate="print"/>
          <a:srcRect/>
          <a:stretch>
            <a:fillRect/>
          </a:stretch>
        </p:blipFill>
        <p:spPr bwMode="gray">
          <a:xfrm>
            <a:off x="6588224" y="1262889"/>
            <a:ext cx="1799432" cy="3203131"/>
          </a:xfrm>
          <a:prstGeom prst="rect">
            <a:avLst/>
          </a:prstGeom>
          <a:noFill/>
          <a:ln w="9525">
            <a:noFill/>
            <a:miter lim="800000"/>
            <a:headEnd/>
            <a:tailEnd/>
          </a:ln>
          <a:effectLst>
            <a:reflection blurRad="6350" stA="52000" endA="300" endPos="35000" dir="5400000" sy="-100000" algn="bl" rotWithShape="0"/>
          </a:effectLst>
        </p:spPr>
      </p:pic>
      <p:sp>
        <p:nvSpPr>
          <p:cNvPr id="11" name="39 CuadroTexto"/>
          <p:cNvSpPr txBox="1">
            <a:spLocks noChangeArrowheads="1"/>
          </p:cNvSpPr>
          <p:nvPr/>
        </p:nvSpPr>
        <p:spPr bwMode="gray">
          <a:xfrm>
            <a:off x="6629041" y="3746969"/>
            <a:ext cx="1939954" cy="289310"/>
          </a:xfrm>
          <a:prstGeom prst="rect">
            <a:avLst/>
          </a:prstGeom>
          <a:noFill/>
          <a:ln w="25400" algn="ctr">
            <a:noFill/>
            <a:miter lim="800000"/>
            <a:headEnd/>
            <a:tailEnd/>
          </a:ln>
        </p:spPr>
        <p:txBody>
          <a:bodyPr wrap="none" anchor="b">
            <a:spAutoFit/>
          </a:bodyPr>
          <a:lstStyle/>
          <a:p>
            <a:pPr algn="ctr">
              <a:lnSpc>
                <a:spcPct val="80000"/>
              </a:lnSpc>
            </a:pPr>
            <a:r>
              <a:rPr lang="en-US" sz="1600" dirty="0" smtClean="0">
                <a:solidFill>
                  <a:schemeClr val="tx1"/>
                </a:solidFill>
                <a:latin typeface="+mn-lt"/>
                <a:ea typeface="ＭＳ Ｐゴシック"/>
                <a:cs typeface="Arial" pitchFamily="34" charset="0"/>
              </a:rPr>
              <a:t>Enterprise Campus</a:t>
            </a:r>
            <a:endParaRPr lang="en-US" sz="1600" dirty="0">
              <a:solidFill>
                <a:schemeClr val="tx1"/>
              </a:solidFill>
              <a:latin typeface="+mn-lt"/>
              <a:ea typeface="ＭＳ Ｐゴシック"/>
              <a:cs typeface="Arial" pitchFamily="34" charset="0"/>
            </a:endParaRPr>
          </a:p>
        </p:txBody>
      </p:sp>
      <p:sp>
        <p:nvSpPr>
          <p:cNvPr id="15" name="39 CuadroTexto"/>
          <p:cNvSpPr txBox="1">
            <a:spLocks noChangeArrowheads="1"/>
          </p:cNvSpPr>
          <p:nvPr/>
        </p:nvSpPr>
        <p:spPr bwMode="gray">
          <a:xfrm>
            <a:off x="2147358" y="3746969"/>
            <a:ext cx="1424877" cy="289310"/>
          </a:xfrm>
          <a:prstGeom prst="rect">
            <a:avLst/>
          </a:prstGeom>
          <a:noFill/>
          <a:ln w="25400" algn="ctr">
            <a:noFill/>
            <a:miter lim="800000"/>
            <a:headEnd/>
            <a:tailEnd/>
          </a:ln>
        </p:spPr>
        <p:txBody>
          <a:bodyPr wrap="none" anchor="b">
            <a:spAutoFit/>
          </a:bodyPr>
          <a:lstStyle/>
          <a:p>
            <a:pPr algn="ctr">
              <a:lnSpc>
                <a:spcPct val="80000"/>
              </a:lnSpc>
            </a:pPr>
            <a:r>
              <a:rPr lang="en-US" sz="1600" dirty="0" smtClean="0">
                <a:solidFill>
                  <a:schemeClr val="tx1"/>
                </a:solidFill>
                <a:latin typeface="+mn-lt"/>
                <a:ea typeface="ＭＳ Ｐゴシック"/>
                <a:cs typeface="Arial" pitchFamily="34" charset="0"/>
              </a:rPr>
              <a:t>Branch Office</a:t>
            </a:r>
            <a:endParaRPr lang="en-US" sz="1600" dirty="0">
              <a:solidFill>
                <a:schemeClr val="tx1"/>
              </a:solidFill>
              <a:latin typeface="+mn-lt"/>
              <a:ea typeface="ＭＳ Ｐゴシック"/>
              <a:cs typeface="Arial" pitchFamily="34" charset="0"/>
            </a:endParaRPr>
          </a:p>
        </p:txBody>
      </p:sp>
      <p:sp>
        <p:nvSpPr>
          <p:cNvPr id="16" name="39 CuadroTexto"/>
          <p:cNvSpPr txBox="1">
            <a:spLocks noChangeArrowheads="1"/>
          </p:cNvSpPr>
          <p:nvPr/>
        </p:nvSpPr>
        <p:spPr bwMode="gray">
          <a:xfrm>
            <a:off x="4355978" y="3746969"/>
            <a:ext cx="1539875" cy="289310"/>
          </a:xfrm>
          <a:prstGeom prst="rect">
            <a:avLst/>
          </a:prstGeom>
          <a:noFill/>
          <a:ln w="25400" algn="ctr">
            <a:noFill/>
            <a:miter lim="800000"/>
            <a:headEnd/>
            <a:tailEnd/>
          </a:ln>
        </p:spPr>
        <p:txBody>
          <a:bodyPr anchor="b">
            <a:spAutoFit/>
          </a:bodyPr>
          <a:lstStyle/>
          <a:p>
            <a:pPr algn="ctr">
              <a:lnSpc>
                <a:spcPct val="80000"/>
              </a:lnSpc>
            </a:pPr>
            <a:r>
              <a:rPr lang="en-US" sz="1600" dirty="0" smtClean="0">
                <a:solidFill>
                  <a:schemeClr val="tx1"/>
                </a:solidFill>
                <a:latin typeface="+mn-lt"/>
                <a:ea typeface="ＭＳ Ｐゴシック"/>
                <a:cs typeface="Arial" pitchFamily="34" charset="0"/>
              </a:rPr>
              <a:t>Data Center</a:t>
            </a:r>
            <a:endParaRPr lang="en-US" sz="1600" dirty="0">
              <a:solidFill>
                <a:schemeClr val="tx1"/>
              </a:solidFill>
              <a:latin typeface="+mn-lt"/>
              <a:ea typeface="ＭＳ Ｐゴシック"/>
              <a:cs typeface="Arial" pitchFamily="34" charset="0"/>
            </a:endParaRPr>
          </a:p>
        </p:txBody>
      </p:sp>
      <p:sp>
        <p:nvSpPr>
          <p:cNvPr id="84" name="Text Box 76"/>
          <p:cNvSpPr txBox="1">
            <a:spLocks noChangeArrowheads="1"/>
          </p:cNvSpPr>
          <p:nvPr/>
        </p:nvSpPr>
        <p:spPr bwMode="auto">
          <a:xfrm rot="10800000" flipV="1">
            <a:off x="3743072" y="5800849"/>
            <a:ext cx="936104" cy="440633"/>
          </a:xfrm>
          <a:prstGeom prst="rect">
            <a:avLst/>
          </a:prstGeom>
          <a:noFill/>
          <a:ln w="9525" algn="ctr">
            <a:noFill/>
            <a:miter lim="800000"/>
            <a:headEnd/>
            <a:tailEnd/>
          </a:ln>
          <a:effectLst/>
        </p:spPr>
        <p:txBody>
          <a:bodyPr wrap="square" lIns="0" tIns="0" rIns="0" bIns="0" anchor="ctr">
            <a:spAutoFit/>
          </a:bodyPr>
          <a:lstStyle/>
          <a:p>
            <a:pPr algn="ctr" fontAlgn="auto">
              <a:spcBef>
                <a:spcPts val="0"/>
              </a:spcBef>
              <a:spcAft>
                <a:spcPts val="0"/>
              </a:spcAft>
              <a:defRPr/>
            </a:pPr>
            <a:r>
              <a:rPr lang="en-US" sz="1400" kern="0" dirty="0" smtClean="0">
                <a:solidFill>
                  <a:srgbClr val="000000"/>
                </a:solidFill>
              </a:rPr>
              <a:t>Wireless Networking</a:t>
            </a:r>
            <a:endParaRPr lang="en-US" sz="1400" kern="0" dirty="0">
              <a:solidFill>
                <a:srgbClr val="000000"/>
              </a:solidFill>
            </a:endParaRPr>
          </a:p>
        </p:txBody>
      </p:sp>
      <p:sp>
        <p:nvSpPr>
          <p:cNvPr id="85" name="Text Box 76"/>
          <p:cNvSpPr txBox="1">
            <a:spLocks noChangeArrowheads="1"/>
          </p:cNvSpPr>
          <p:nvPr/>
        </p:nvSpPr>
        <p:spPr bwMode="auto">
          <a:xfrm rot="10800000" flipV="1">
            <a:off x="5051201" y="5800600"/>
            <a:ext cx="884238" cy="440633"/>
          </a:xfrm>
          <a:prstGeom prst="rect">
            <a:avLst/>
          </a:prstGeom>
          <a:noFill/>
          <a:ln w="9525" algn="ctr">
            <a:noFill/>
            <a:miter lim="800000"/>
            <a:headEnd/>
            <a:tailEnd/>
          </a:ln>
          <a:effectLst/>
        </p:spPr>
        <p:txBody>
          <a:bodyPr lIns="0" tIns="0" rIns="0" bIns="0" anchor="ctr">
            <a:spAutoFit/>
          </a:bodyPr>
          <a:lstStyle/>
          <a:p>
            <a:pPr algn="ctr" fontAlgn="auto">
              <a:spcBef>
                <a:spcPts val="0"/>
              </a:spcBef>
              <a:spcAft>
                <a:spcPts val="0"/>
              </a:spcAft>
              <a:defRPr/>
            </a:pPr>
            <a:r>
              <a:rPr lang="en-US" sz="1400" kern="0" dirty="0" smtClean="0">
                <a:solidFill>
                  <a:srgbClr val="000000"/>
                </a:solidFill>
              </a:rPr>
              <a:t>Unified Branch</a:t>
            </a:r>
            <a:endParaRPr lang="en-US" sz="1400" kern="0" dirty="0">
              <a:solidFill>
                <a:srgbClr val="000000"/>
              </a:solidFill>
            </a:endParaRPr>
          </a:p>
        </p:txBody>
      </p:sp>
      <p:sp>
        <p:nvSpPr>
          <p:cNvPr id="86" name="Text Box 76"/>
          <p:cNvSpPr txBox="1">
            <a:spLocks noChangeArrowheads="1"/>
          </p:cNvSpPr>
          <p:nvPr/>
        </p:nvSpPr>
        <p:spPr bwMode="auto">
          <a:xfrm rot="10800000" flipV="1">
            <a:off x="6342632" y="5800352"/>
            <a:ext cx="884238" cy="440633"/>
          </a:xfrm>
          <a:prstGeom prst="rect">
            <a:avLst/>
          </a:prstGeom>
          <a:noFill/>
          <a:ln w="9525" algn="ctr">
            <a:noFill/>
            <a:miter lim="800000"/>
            <a:headEnd/>
            <a:tailEnd/>
          </a:ln>
          <a:effectLst/>
        </p:spPr>
        <p:txBody>
          <a:bodyPr lIns="0" tIns="0" rIns="0" bIns="0" anchor="ctr">
            <a:spAutoFit/>
          </a:bodyPr>
          <a:lstStyle/>
          <a:p>
            <a:pPr algn="ctr" fontAlgn="auto">
              <a:spcBef>
                <a:spcPts val="0"/>
              </a:spcBef>
              <a:spcAft>
                <a:spcPts val="0"/>
              </a:spcAft>
              <a:defRPr/>
            </a:pPr>
            <a:r>
              <a:rPr lang="en-US" sz="1400" kern="0" dirty="0" smtClean="0">
                <a:solidFill>
                  <a:srgbClr val="000000"/>
                </a:solidFill>
              </a:rPr>
              <a:t>Access Control</a:t>
            </a:r>
            <a:endParaRPr lang="en-US" sz="1400" kern="0" dirty="0">
              <a:solidFill>
                <a:srgbClr val="000000"/>
              </a:solidFill>
            </a:endParaRPr>
          </a:p>
        </p:txBody>
      </p:sp>
      <p:sp>
        <p:nvSpPr>
          <p:cNvPr id="87" name="Text Box 76"/>
          <p:cNvSpPr txBox="1">
            <a:spLocks noChangeArrowheads="1"/>
          </p:cNvSpPr>
          <p:nvPr/>
        </p:nvSpPr>
        <p:spPr bwMode="auto">
          <a:xfrm rot="10800000" flipV="1">
            <a:off x="7559498" y="5800105"/>
            <a:ext cx="1080119" cy="440633"/>
          </a:xfrm>
          <a:prstGeom prst="rect">
            <a:avLst/>
          </a:prstGeom>
          <a:noFill/>
          <a:ln w="9525" algn="ctr">
            <a:noFill/>
            <a:miter lim="800000"/>
            <a:headEnd/>
            <a:tailEnd/>
          </a:ln>
          <a:effectLst/>
        </p:spPr>
        <p:txBody>
          <a:bodyPr wrap="square" lIns="0" tIns="0" rIns="0" bIns="0" anchor="ctr">
            <a:spAutoFit/>
          </a:bodyPr>
          <a:lstStyle/>
          <a:p>
            <a:pPr algn="ctr" fontAlgn="auto">
              <a:spcBef>
                <a:spcPts val="0"/>
              </a:spcBef>
              <a:spcAft>
                <a:spcPts val="0"/>
              </a:spcAft>
              <a:defRPr/>
            </a:pPr>
            <a:r>
              <a:rPr lang="en-US" sz="1400" kern="0" dirty="0" smtClean="0">
                <a:solidFill>
                  <a:srgbClr val="000000"/>
                </a:solidFill>
              </a:rPr>
              <a:t>Network Management</a:t>
            </a:r>
            <a:endParaRPr lang="en-US" sz="1400" kern="0" dirty="0">
              <a:solidFill>
                <a:srgbClr val="000000"/>
              </a:solidFill>
            </a:endParaRPr>
          </a:p>
        </p:txBody>
      </p:sp>
      <p:grpSp>
        <p:nvGrpSpPr>
          <p:cNvPr id="21" name="Group 18"/>
          <p:cNvGrpSpPr>
            <a:grpSpLocks/>
          </p:cNvGrpSpPr>
          <p:nvPr/>
        </p:nvGrpSpPr>
        <p:grpSpPr bwMode="auto">
          <a:xfrm>
            <a:off x="1115616" y="4365105"/>
            <a:ext cx="7791847" cy="620713"/>
            <a:chOff x="908" y="3322"/>
            <a:chExt cx="4703" cy="391"/>
          </a:xfrm>
        </p:grpSpPr>
        <p:sp>
          <p:nvSpPr>
            <p:cNvPr id="90" name="AutoShape 19"/>
            <p:cNvSpPr>
              <a:spLocks noChangeArrowheads="1"/>
            </p:cNvSpPr>
            <p:nvPr/>
          </p:nvSpPr>
          <p:spPr bwMode="gray">
            <a:xfrm>
              <a:off x="1082" y="3322"/>
              <a:ext cx="4529" cy="391"/>
            </a:xfrm>
            <a:prstGeom prst="rightArrow">
              <a:avLst>
                <a:gd name="adj1" fmla="val 100000"/>
                <a:gd name="adj2" fmla="val 30352"/>
              </a:avLst>
            </a:prstGeom>
            <a:gradFill rotWithShape="1">
              <a:gsLst>
                <a:gs pos="0">
                  <a:schemeClr val="accent1"/>
                </a:gs>
                <a:gs pos="100000">
                  <a:srgbClr val="750000"/>
                </a:gs>
              </a:gsLst>
              <a:lin ang="5400000" scaled="1"/>
            </a:gradFill>
            <a:ln w="9525" algn="ctr">
              <a:solidFill>
                <a:srgbClr val="91050F"/>
              </a:solidFill>
              <a:miter lim="800000"/>
              <a:headEnd/>
              <a:tailEnd/>
            </a:ln>
          </p:spPr>
          <p:txBody>
            <a:bodyPr wrap="none" lIns="92075" tIns="46038" rIns="92075" bIns="46038"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2000" b="1" dirty="0">
                <a:solidFill>
                  <a:schemeClr val="tx1"/>
                </a:solidFill>
                <a:ea typeface="Geneva"/>
                <a:cs typeface="Arial" pitchFamily="34" charset="0"/>
              </a:endParaRPr>
            </a:p>
          </p:txBody>
        </p:sp>
        <p:grpSp>
          <p:nvGrpSpPr>
            <p:cNvPr id="22" name="Group 20"/>
            <p:cNvGrpSpPr>
              <a:grpSpLocks/>
            </p:cNvGrpSpPr>
            <p:nvPr/>
          </p:nvGrpSpPr>
          <p:grpSpPr bwMode="auto">
            <a:xfrm>
              <a:off x="911" y="3330"/>
              <a:ext cx="731" cy="389"/>
              <a:chOff x="1183" y="3191"/>
              <a:chExt cx="731" cy="419"/>
            </a:xfrm>
          </p:grpSpPr>
          <p:sp>
            <p:nvSpPr>
              <p:cNvPr id="108" name="Rectangle 191"/>
              <p:cNvSpPr>
                <a:spLocks noChangeArrowheads="1"/>
              </p:cNvSpPr>
              <p:nvPr/>
            </p:nvSpPr>
            <p:spPr bwMode="gray">
              <a:xfrm>
                <a:off x="1183" y="319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09" name="Rectangle 213"/>
              <p:cNvSpPr>
                <a:spLocks noChangeArrowheads="1"/>
              </p:cNvSpPr>
              <p:nvPr/>
            </p:nvSpPr>
            <p:spPr bwMode="gray">
              <a:xfrm>
                <a:off x="1734"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10" name="Rectangle 214"/>
              <p:cNvSpPr>
                <a:spLocks noChangeArrowheads="1"/>
              </p:cNvSpPr>
              <p:nvPr/>
            </p:nvSpPr>
            <p:spPr bwMode="gray">
              <a:xfrm>
                <a:off x="1642" y="3191"/>
                <a:ext cx="88"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11" name="Rectangle 215"/>
              <p:cNvSpPr>
                <a:spLocks noChangeArrowheads="1"/>
              </p:cNvSpPr>
              <p:nvPr/>
            </p:nvSpPr>
            <p:spPr bwMode="gray">
              <a:xfrm>
                <a:off x="1550"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12" name="Rectangle 217"/>
              <p:cNvSpPr>
                <a:spLocks noChangeArrowheads="1"/>
              </p:cNvSpPr>
              <p:nvPr/>
            </p:nvSpPr>
            <p:spPr bwMode="gray">
              <a:xfrm>
                <a:off x="1367"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13" name="Rectangle 218"/>
              <p:cNvSpPr>
                <a:spLocks noChangeArrowheads="1"/>
              </p:cNvSpPr>
              <p:nvPr/>
            </p:nvSpPr>
            <p:spPr bwMode="gray">
              <a:xfrm>
                <a:off x="1275"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14" name="Rectangle 239"/>
              <p:cNvSpPr>
                <a:spLocks noChangeArrowheads="1"/>
              </p:cNvSpPr>
              <p:nvPr/>
            </p:nvSpPr>
            <p:spPr bwMode="gray">
              <a:xfrm>
                <a:off x="1734"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15" name="Rectangle 241"/>
              <p:cNvSpPr>
                <a:spLocks noChangeArrowheads="1"/>
              </p:cNvSpPr>
              <p:nvPr/>
            </p:nvSpPr>
            <p:spPr bwMode="gray">
              <a:xfrm>
                <a:off x="1550" y="327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16" name="Rectangle 242"/>
              <p:cNvSpPr>
                <a:spLocks noChangeArrowheads="1"/>
              </p:cNvSpPr>
              <p:nvPr/>
            </p:nvSpPr>
            <p:spPr bwMode="gray">
              <a:xfrm>
                <a:off x="1458" y="327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17" name="Rectangle 245"/>
              <p:cNvSpPr>
                <a:spLocks noChangeArrowheads="1"/>
              </p:cNvSpPr>
              <p:nvPr/>
            </p:nvSpPr>
            <p:spPr bwMode="gray">
              <a:xfrm>
                <a:off x="1183" y="336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18" name="Rectangle 266"/>
              <p:cNvSpPr>
                <a:spLocks noChangeArrowheads="1"/>
              </p:cNvSpPr>
              <p:nvPr/>
            </p:nvSpPr>
            <p:spPr bwMode="gray">
              <a:xfrm>
                <a:off x="1734" y="3361"/>
                <a:ext cx="89" cy="79"/>
              </a:xfrm>
              <a:prstGeom prst="rect">
                <a:avLst/>
              </a:prstGeom>
              <a:solidFill>
                <a:srgbClr val="D10811"/>
              </a:solidFill>
              <a:ln w="9525">
                <a:noFill/>
                <a:miter lim="800000"/>
                <a:headEnd/>
                <a:tailEnd/>
              </a:ln>
            </p:spPr>
            <p:txBody>
              <a:bodyPr wrap="none" anchor="ctr"/>
              <a:lstStyle/>
              <a:p>
                <a:pPr algn="ctr"/>
                <a:endParaRPr lang="en-US" dirty="0">
                  <a:solidFill>
                    <a:schemeClr val="tx1"/>
                  </a:solidFill>
                </a:endParaRPr>
              </a:p>
            </p:txBody>
          </p:sp>
          <p:sp>
            <p:nvSpPr>
              <p:cNvPr id="119" name="Rectangle 267"/>
              <p:cNvSpPr>
                <a:spLocks noChangeArrowheads="1"/>
              </p:cNvSpPr>
              <p:nvPr/>
            </p:nvSpPr>
            <p:spPr bwMode="gray">
              <a:xfrm>
                <a:off x="1642" y="336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20" name="Rectangle 269"/>
              <p:cNvSpPr>
                <a:spLocks noChangeArrowheads="1"/>
              </p:cNvSpPr>
              <p:nvPr/>
            </p:nvSpPr>
            <p:spPr bwMode="gray">
              <a:xfrm>
                <a:off x="1458" y="336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21" name="Rectangle 272"/>
              <p:cNvSpPr>
                <a:spLocks noChangeArrowheads="1"/>
              </p:cNvSpPr>
              <p:nvPr/>
            </p:nvSpPr>
            <p:spPr bwMode="gray">
              <a:xfrm>
                <a:off x="1183"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22" name="Rectangle 293"/>
              <p:cNvSpPr>
                <a:spLocks noChangeArrowheads="1"/>
              </p:cNvSpPr>
              <p:nvPr/>
            </p:nvSpPr>
            <p:spPr bwMode="gray">
              <a:xfrm>
                <a:off x="1734"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23" name="Rectangle 294"/>
              <p:cNvSpPr>
                <a:spLocks noChangeArrowheads="1"/>
              </p:cNvSpPr>
              <p:nvPr/>
            </p:nvSpPr>
            <p:spPr bwMode="gray">
              <a:xfrm>
                <a:off x="1642" y="3446"/>
                <a:ext cx="88" cy="79"/>
              </a:xfrm>
              <a:prstGeom prst="rect">
                <a:avLst/>
              </a:prstGeom>
              <a:solidFill>
                <a:srgbClr val="D10811">
                  <a:alpha val="0"/>
                </a:srgbClr>
              </a:solidFill>
              <a:ln w="9525">
                <a:noFill/>
                <a:miter lim="800000"/>
                <a:headEnd/>
                <a:tailEnd/>
              </a:ln>
            </p:spPr>
            <p:txBody>
              <a:bodyPr wrap="none" anchor="ctr"/>
              <a:lstStyle/>
              <a:p>
                <a:pPr algn="ctr"/>
                <a:endParaRPr lang="en-US" dirty="0">
                  <a:solidFill>
                    <a:schemeClr val="tx1"/>
                  </a:solidFill>
                </a:endParaRPr>
              </a:p>
            </p:txBody>
          </p:sp>
          <p:sp>
            <p:nvSpPr>
              <p:cNvPr id="124" name="Rectangle 295"/>
              <p:cNvSpPr>
                <a:spLocks noChangeArrowheads="1"/>
              </p:cNvSpPr>
              <p:nvPr/>
            </p:nvSpPr>
            <p:spPr bwMode="gray">
              <a:xfrm>
                <a:off x="1550" y="344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25" name="Rectangle 297"/>
              <p:cNvSpPr>
                <a:spLocks noChangeArrowheads="1"/>
              </p:cNvSpPr>
              <p:nvPr/>
            </p:nvSpPr>
            <p:spPr bwMode="gray">
              <a:xfrm>
                <a:off x="1367" y="3446"/>
                <a:ext cx="88" cy="79"/>
              </a:xfrm>
              <a:prstGeom prst="rect">
                <a:avLst/>
              </a:prstGeom>
              <a:solidFill>
                <a:srgbClr val="D10811">
                  <a:alpha val="70195"/>
                </a:srgbClr>
              </a:solidFill>
              <a:ln w="9525">
                <a:noFill/>
                <a:miter lim="800000"/>
                <a:headEnd/>
                <a:tailEnd/>
              </a:ln>
            </p:spPr>
            <p:txBody>
              <a:bodyPr wrap="none" anchor="ctr"/>
              <a:lstStyle/>
              <a:p>
                <a:pPr algn="ctr"/>
                <a:endParaRPr lang="en-US" dirty="0">
                  <a:solidFill>
                    <a:schemeClr val="tx1"/>
                  </a:solidFill>
                </a:endParaRPr>
              </a:p>
            </p:txBody>
          </p:sp>
          <p:sp>
            <p:nvSpPr>
              <p:cNvPr id="126" name="Rectangle 318"/>
              <p:cNvSpPr>
                <a:spLocks noChangeArrowheads="1"/>
              </p:cNvSpPr>
              <p:nvPr/>
            </p:nvSpPr>
            <p:spPr bwMode="gray">
              <a:xfrm>
                <a:off x="1825" y="3531"/>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27" name="Rectangle 321"/>
              <p:cNvSpPr>
                <a:spLocks noChangeArrowheads="1"/>
              </p:cNvSpPr>
              <p:nvPr/>
            </p:nvSpPr>
            <p:spPr bwMode="gray">
              <a:xfrm>
                <a:off x="1550" y="353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28" name="Rectangle 323"/>
              <p:cNvSpPr>
                <a:spLocks noChangeArrowheads="1"/>
              </p:cNvSpPr>
              <p:nvPr/>
            </p:nvSpPr>
            <p:spPr bwMode="gray">
              <a:xfrm>
                <a:off x="1367" y="353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grpSp>
        <p:grpSp>
          <p:nvGrpSpPr>
            <p:cNvPr id="23" name="Group 42"/>
            <p:cNvGrpSpPr>
              <a:grpSpLocks/>
            </p:cNvGrpSpPr>
            <p:nvPr/>
          </p:nvGrpSpPr>
          <p:grpSpPr bwMode="auto">
            <a:xfrm>
              <a:off x="4775" y="3296"/>
              <a:ext cx="721" cy="380"/>
              <a:chOff x="4616" y="3191"/>
              <a:chExt cx="823" cy="419"/>
            </a:xfrm>
          </p:grpSpPr>
          <p:sp>
            <p:nvSpPr>
              <p:cNvPr id="93" name="Rectangle 199"/>
              <p:cNvSpPr>
                <a:spLocks noChangeArrowheads="1"/>
              </p:cNvSpPr>
              <p:nvPr/>
            </p:nvSpPr>
            <p:spPr bwMode="gray">
              <a:xfrm>
                <a:off x="5076" y="3191"/>
                <a:ext cx="88"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94" name="Rectangle 203"/>
              <p:cNvSpPr>
                <a:spLocks noChangeArrowheads="1"/>
              </p:cNvSpPr>
              <p:nvPr/>
            </p:nvSpPr>
            <p:spPr bwMode="gray">
              <a:xfrm>
                <a:off x="4616" y="3191"/>
                <a:ext cx="89"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95" name="Rectangle 224"/>
              <p:cNvSpPr>
                <a:spLocks noChangeArrowheads="1"/>
              </p:cNvSpPr>
              <p:nvPr/>
            </p:nvSpPr>
            <p:spPr bwMode="gray">
              <a:xfrm>
                <a:off x="5351" y="3276"/>
                <a:ext cx="88"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96" name="Rectangle 225"/>
              <p:cNvSpPr>
                <a:spLocks noChangeArrowheads="1"/>
              </p:cNvSpPr>
              <p:nvPr/>
            </p:nvSpPr>
            <p:spPr bwMode="gray">
              <a:xfrm>
                <a:off x="5258"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97" name="Rectangle 228"/>
              <p:cNvSpPr>
                <a:spLocks noChangeArrowheads="1"/>
              </p:cNvSpPr>
              <p:nvPr/>
            </p:nvSpPr>
            <p:spPr bwMode="gray">
              <a:xfrm>
                <a:off x="4892" y="3276"/>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98" name="Rectangle 229"/>
              <p:cNvSpPr>
                <a:spLocks noChangeArrowheads="1"/>
              </p:cNvSpPr>
              <p:nvPr/>
            </p:nvSpPr>
            <p:spPr bwMode="gray">
              <a:xfrm>
                <a:off x="4708" y="3276"/>
                <a:ext cx="89" cy="79"/>
              </a:xfrm>
              <a:prstGeom prst="rect">
                <a:avLst/>
              </a:prstGeom>
              <a:solidFill>
                <a:srgbClr val="D10811">
                  <a:alpha val="30196"/>
                </a:srgbClr>
              </a:solidFill>
              <a:ln w="9525">
                <a:noFill/>
                <a:miter lim="800000"/>
                <a:headEnd/>
                <a:tailEnd/>
              </a:ln>
            </p:spPr>
            <p:txBody>
              <a:bodyPr wrap="none" anchor="ctr"/>
              <a:lstStyle/>
              <a:p>
                <a:pPr algn="ctr"/>
                <a:endParaRPr lang="en-US" dirty="0">
                  <a:solidFill>
                    <a:schemeClr val="tx1"/>
                  </a:solidFill>
                </a:endParaRPr>
              </a:p>
            </p:txBody>
          </p:sp>
          <p:sp>
            <p:nvSpPr>
              <p:cNvPr id="99" name="Rectangle 250"/>
              <p:cNvSpPr>
                <a:spLocks noChangeArrowheads="1"/>
              </p:cNvSpPr>
              <p:nvPr/>
            </p:nvSpPr>
            <p:spPr bwMode="gray">
              <a:xfrm>
                <a:off x="5351" y="3361"/>
                <a:ext cx="88"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00" name="Rectangle 254"/>
              <p:cNvSpPr>
                <a:spLocks noChangeArrowheads="1"/>
              </p:cNvSpPr>
              <p:nvPr/>
            </p:nvSpPr>
            <p:spPr bwMode="gray">
              <a:xfrm>
                <a:off x="4983" y="336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01" name="Rectangle 257"/>
              <p:cNvSpPr>
                <a:spLocks noChangeArrowheads="1"/>
              </p:cNvSpPr>
              <p:nvPr/>
            </p:nvSpPr>
            <p:spPr bwMode="gray">
              <a:xfrm>
                <a:off x="4708" y="3361"/>
                <a:ext cx="89" cy="79"/>
              </a:xfrm>
              <a:prstGeom prst="rect">
                <a:avLst/>
              </a:prstGeom>
              <a:solidFill>
                <a:srgbClr val="D10811">
                  <a:alpha val="79999"/>
                </a:srgbClr>
              </a:solidFill>
              <a:ln w="9525" algn="ctr">
                <a:noFill/>
                <a:miter lim="800000"/>
                <a:headEnd/>
                <a:tailEnd/>
              </a:ln>
            </p:spPr>
            <p:txBody>
              <a:bodyPr wrap="none" anchor="ctr"/>
              <a:lstStyle/>
              <a:p>
                <a:pPr algn="ctr"/>
                <a:endParaRPr lang="en-US" dirty="0">
                  <a:solidFill>
                    <a:schemeClr val="tx1"/>
                  </a:solidFill>
                </a:endParaRPr>
              </a:p>
            </p:txBody>
          </p:sp>
          <p:sp>
            <p:nvSpPr>
              <p:cNvPr id="102" name="Rectangle 279"/>
              <p:cNvSpPr>
                <a:spLocks noChangeArrowheads="1"/>
              </p:cNvSpPr>
              <p:nvPr/>
            </p:nvSpPr>
            <p:spPr bwMode="gray">
              <a:xfrm>
                <a:off x="5167" y="3446"/>
                <a:ext cx="88" cy="79"/>
              </a:xfrm>
              <a:prstGeom prst="rect">
                <a:avLst/>
              </a:prstGeom>
              <a:solidFill>
                <a:srgbClr val="D10811">
                  <a:alpha val="0"/>
                </a:srgbClr>
              </a:solidFill>
              <a:ln w="9525" algn="ctr">
                <a:noFill/>
                <a:miter lim="800000"/>
                <a:headEnd/>
                <a:tailEnd/>
              </a:ln>
            </p:spPr>
            <p:txBody>
              <a:bodyPr wrap="none" anchor="ctr"/>
              <a:lstStyle/>
              <a:p>
                <a:pPr algn="ctr"/>
                <a:endParaRPr lang="en-US" dirty="0">
                  <a:solidFill>
                    <a:schemeClr val="tx1"/>
                  </a:solidFill>
                </a:endParaRPr>
              </a:p>
            </p:txBody>
          </p:sp>
          <p:sp>
            <p:nvSpPr>
              <p:cNvPr id="103" name="Rectangle 283"/>
              <p:cNvSpPr>
                <a:spLocks noChangeArrowheads="1"/>
              </p:cNvSpPr>
              <p:nvPr/>
            </p:nvSpPr>
            <p:spPr bwMode="gray">
              <a:xfrm>
                <a:off x="4800" y="3446"/>
                <a:ext cx="88" cy="79"/>
              </a:xfrm>
              <a:prstGeom prst="rect">
                <a:avLst/>
              </a:prstGeom>
              <a:solidFill>
                <a:srgbClr val="D10811">
                  <a:alpha val="36862"/>
                </a:srgbClr>
              </a:solidFill>
              <a:ln w="9525" algn="ctr">
                <a:noFill/>
                <a:miter lim="800000"/>
                <a:headEnd/>
                <a:tailEnd/>
              </a:ln>
            </p:spPr>
            <p:txBody>
              <a:bodyPr wrap="none" anchor="ctr"/>
              <a:lstStyle/>
              <a:p>
                <a:pPr algn="ctr"/>
                <a:endParaRPr lang="en-US" dirty="0">
                  <a:solidFill>
                    <a:schemeClr val="tx1"/>
                  </a:solidFill>
                </a:endParaRPr>
              </a:p>
            </p:txBody>
          </p:sp>
          <p:sp>
            <p:nvSpPr>
              <p:cNvPr id="104" name="Rectangle 284"/>
              <p:cNvSpPr>
                <a:spLocks noChangeArrowheads="1"/>
              </p:cNvSpPr>
              <p:nvPr/>
            </p:nvSpPr>
            <p:spPr bwMode="gray">
              <a:xfrm>
                <a:off x="4616" y="3446"/>
                <a:ext cx="89"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105" name="Rectangle 304"/>
              <p:cNvSpPr>
                <a:spLocks noChangeArrowheads="1"/>
              </p:cNvSpPr>
              <p:nvPr/>
            </p:nvSpPr>
            <p:spPr bwMode="gray">
              <a:xfrm>
                <a:off x="5351" y="3531"/>
                <a:ext cx="88" cy="79"/>
              </a:xfrm>
              <a:prstGeom prst="rect">
                <a:avLst/>
              </a:prstGeom>
              <a:solidFill>
                <a:srgbClr val="D10811">
                  <a:alpha val="59999"/>
                </a:srgbClr>
              </a:solidFill>
              <a:ln w="9525">
                <a:noFill/>
                <a:miter lim="800000"/>
                <a:headEnd/>
                <a:tailEnd/>
              </a:ln>
            </p:spPr>
            <p:txBody>
              <a:bodyPr wrap="none" anchor="ctr"/>
              <a:lstStyle/>
              <a:p>
                <a:pPr algn="ctr"/>
                <a:endParaRPr lang="en-US" dirty="0">
                  <a:solidFill>
                    <a:schemeClr val="tx1"/>
                  </a:solidFill>
                </a:endParaRPr>
              </a:p>
            </p:txBody>
          </p:sp>
          <p:sp>
            <p:nvSpPr>
              <p:cNvPr id="106" name="Rectangle 305"/>
              <p:cNvSpPr>
                <a:spLocks noChangeArrowheads="1"/>
              </p:cNvSpPr>
              <p:nvPr/>
            </p:nvSpPr>
            <p:spPr bwMode="gray">
              <a:xfrm>
                <a:off x="5258" y="353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07" name="Rectangle 307"/>
              <p:cNvSpPr>
                <a:spLocks noChangeArrowheads="1"/>
              </p:cNvSpPr>
              <p:nvPr/>
            </p:nvSpPr>
            <p:spPr bwMode="gray">
              <a:xfrm>
                <a:off x="5076" y="3531"/>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grpSp>
      </p:grpSp>
      <p:sp>
        <p:nvSpPr>
          <p:cNvPr id="129" name="Text Box 58"/>
          <p:cNvSpPr txBox="1">
            <a:spLocks noChangeArrowheads="1"/>
          </p:cNvSpPr>
          <p:nvPr/>
        </p:nvSpPr>
        <p:spPr bwMode="gray">
          <a:xfrm>
            <a:off x="2339752" y="4536961"/>
            <a:ext cx="5544616" cy="276999"/>
          </a:xfrm>
          <a:prstGeom prst="rect">
            <a:avLst/>
          </a:prstGeom>
          <a:noFill/>
          <a:ln w="19050">
            <a:noFill/>
            <a:miter lim="800000"/>
            <a:headEnd/>
            <a:tailEnd/>
          </a:ln>
        </p:spPr>
        <p:txBody>
          <a:bodyPr wrap="square" lIns="0" tIns="0" rIns="0" bIns="0" anchor="ctr">
            <a:spAutoFit/>
          </a:bodyPr>
          <a:lstStyle/>
          <a:p>
            <a:pPr algn="ctr" eaLnBrk="0" hangingPunct="0">
              <a:lnSpc>
                <a:spcPct val="90000"/>
              </a:lnSpc>
              <a:spcAft>
                <a:spcPts val="1200"/>
              </a:spcAft>
              <a:buClr>
                <a:schemeClr val="bg1"/>
              </a:buClr>
              <a:buFont typeface="Times New Roman" pitchFamily="18" charset="0"/>
              <a:buNone/>
            </a:pPr>
            <a:r>
              <a:rPr lang="en-US" sz="2000" b="1" dirty="0" smtClean="0">
                <a:solidFill>
                  <a:schemeClr val="bg1"/>
                </a:solidFill>
                <a:latin typeface="+mn-lt"/>
                <a:cs typeface="Arial" pitchFamily="34" charset="0"/>
              </a:rPr>
              <a:t>Networking</a:t>
            </a:r>
            <a:endParaRPr lang="en-US" sz="2000" b="1" dirty="0">
              <a:solidFill>
                <a:schemeClr val="bg1"/>
              </a:solidFill>
              <a:latin typeface="+mn-lt"/>
              <a:cs typeface="Arial" pitchFamily="34" charset="0"/>
            </a:endParaRPr>
          </a:p>
        </p:txBody>
      </p:sp>
      <p:sp>
        <p:nvSpPr>
          <p:cNvPr id="17" name="AutoShape 16"/>
          <p:cNvSpPr>
            <a:spLocks noChangeArrowheads="1"/>
          </p:cNvSpPr>
          <p:nvPr/>
        </p:nvSpPr>
        <p:spPr bwMode="gray">
          <a:xfrm>
            <a:off x="1408113" y="4123591"/>
            <a:ext cx="7404100" cy="252412"/>
          </a:xfrm>
          <a:prstGeom prst="rightArrow">
            <a:avLst>
              <a:gd name="adj1" fmla="val 100000"/>
              <a:gd name="adj2" fmla="val 37889"/>
            </a:avLst>
          </a:prstGeom>
          <a:gradFill rotWithShape="1">
            <a:gsLst>
              <a:gs pos="0">
                <a:schemeClr val="tx1"/>
              </a:gs>
              <a:gs pos="100000">
                <a:srgbClr val="1D1D1D"/>
              </a:gs>
            </a:gsLst>
            <a:lin ang="5400000" scaled="1"/>
          </a:gradFill>
          <a:ln w="9525" algn="ctr">
            <a:noFill/>
            <a:miter lim="800000"/>
            <a:headEnd/>
            <a:tailEnd/>
          </a:ln>
        </p:spPr>
        <p:txBody>
          <a:bodyPr wrap="none" lIns="92075" tIns="46038" rIns="92075" bIns="46038"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2000" b="1" dirty="0">
              <a:solidFill>
                <a:schemeClr val="tx1"/>
              </a:solidFill>
              <a:latin typeface="+mn-lt"/>
              <a:ea typeface="Geneva"/>
              <a:cs typeface="Arial" pitchFamily="34" charset="0"/>
            </a:endParaRPr>
          </a:p>
        </p:txBody>
      </p:sp>
      <p:grpSp>
        <p:nvGrpSpPr>
          <p:cNvPr id="24" name="Group 18"/>
          <p:cNvGrpSpPr>
            <a:grpSpLocks/>
          </p:cNvGrpSpPr>
          <p:nvPr/>
        </p:nvGrpSpPr>
        <p:grpSpPr bwMode="auto">
          <a:xfrm>
            <a:off x="1118219" y="4365105"/>
            <a:ext cx="7791847" cy="620713"/>
            <a:chOff x="908" y="3322"/>
            <a:chExt cx="4703" cy="391"/>
          </a:xfrm>
        </p:grpSpPr>
        <p:sp>
          <p:nvSpPr>
            <p:cNvPr id="131" name="AutoShape 19"/>
            <p:cNvSpPr>
              <a:spLocks noChangeArrowheads="1"/>
            </p:cNvSpPr>
            <p:nvPr/>
          </p:nvSpPr>
          <p:spPr bwMode="gray">
            <a:xfrm>
              <a:off x="1082" y="3322"/>
              <a:ext cx="4529" cy="391"/>
            </a:xfrm>
            <a:prstGeom prst="rightArrow">
              <a:avLst>
                <a:gd name="adj1" fmla="val 100000"/>
                <a:gd name="adj2" fmla="val 30352"/>
              </a:avLst>
            </a:prstGeom>
            <a:gradFill rotWithShape="1">
              <a:gsLst>
                <a:gs pos="0">
                  <a:schemeClr val="accent1"/>
                </a:gs>
                <a:gs pos="100000">
                  <a:srgbClr val="750000"/>
                </a:gs>
              </a:gsLst>
              <a:lin ang="5400000" scaled="1"/>
            </a:gradFill>
            <a:ln w="9525" algn="ctr">
              <a:solidFill>
                <a:srgbClr val="91050F"/>
              </a:solidFill>
              <a:miter lim="800000"/>
              <a:headEnd/>
              <a:tailEnd/>
            </a:ln>
          </p:spPr>
          <p:txBody>
            <a:bodyPr wrap="none" lIns="92075" tIns="46038" rIns="92075" bIns="46038"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2000" b="1" dirty="0">
                <a:solidFill>
                  <a:schemeClr val="tx1"/>
                </a:solidFill>
                <a:ea typeface="Geneva"/>
                <a:cs typeface="Arial" pitchFamily="34" charset="0"/>
              </a:endParaRPr>
            </a:p>
          </p:txBody>
        </p:sp>
        <p:grpSp>
          <p:nvGrpSpPr>
            <p:cNvPr id="25" name="Group 20"/>
            <p:cNvGrpSpPr>
              <a:grpSpLocks/>
            </p:cNvGrpSpPr>
            <p:nvPr/>
          </p:nvGrpSpPr>
          <p:grpSpPr bwMode="auto">
            <a:xfrm>
              <a:off x="911" y="3330"/>
              <a:ext cx="731" cy="389"/>
              <a:chOff x="1183" y="3191"/>
              <a:chExt cx="731" cy="419"/>
            </a:xfrm>
          </p:grpSpPr>
          <p:sp>
            <p:nvSpPr>
              <p:cNvPr id="149" name="Rectangle 191"/>
              <p:cNvSpPr>
                <a:spLocks noChangeArrowheads="1"/>
              </p:cNvSpPr>
              <p:nvPr/>
            </p:nvSpPr>
            <p:spPr bwMode="gray">
              <a:xfrm>
                <a:off x="1183" y="319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50" name="Rectangle 213"/>
              <p:cNvSpPr>
                <a:spLocks noChangeArrowheads="1"/>
              </p:cNvSpPr>
              <p:nvPr/>
            </p:nvSpPr>
            <p:spPr bwMode="gray">
              <a:xfrm>
                <a:off x="1734"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51" name="Rectangle 214"/>
              <p:cNvSpPr>
                <a:spLocks noChangeArrowheads="1"/>
              </p:cNvSpPr>
              <p:nvPr/>
            </p:nvSpPr>
            <p:spPr bwMode="gray">
              <a:xfrm>
                <a:off x="1642" y="3191"/>
                <a:ext cx="88"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52" name="Rectangle 215"/>
              <p:cNvSpPr>
                <a:spLocks noChangeArrowheads="1"/>
              </p:cNvSpPr>
              <p:nvPr/>
            </p:nvSpPr>
            <p:spPr bwMode="gray">
              <a:xfrm>
                <a:off x="1550" y="319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53" name="Rectangle 217"/>
              <p:cNvSpPr>
                <a:spLocks noChangeArrowheads="1"/>
              </p:cNvSpPr>
              <p:nvPr/>
            </p:nvSpPr>
            <p:spPr bwMode="gray">
              <a:xfrm>
                <a:off x="1367"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54" name="Rectangle 218"/>
              <p:cNvSpPr>
                <a:spLocks noChangeArrowheads="1"/>
              </p:cNvSpPr>
              <p:nvPr/>
            </p:nvSpPr>
            <p:spPr bwMode="gray">
              <a:xfrm>
                <a:off x="1275" y="3191"/>
                <a:ext cx="88"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55" name="Rectangle 239"/>
              <p:cNvSpPr>
                <a:spLocks noChangeArrowheads="1"/>
              </p:cNvSpPr>
              <p:nvPr/>
            </p:nvSpPr>
            <p:spPr bwMode="gray">
              <a:xfrm>
                <a:off x="1734"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56" name="Rectangle 241"/>
              <p:cNvSpPr>
                <a:spLocks noChangeArrowheads="1"/>
              </p:cNvSpPr>
              <p:nvPr/>
            </p:nvSpPr>
            <p:spPr bwMode="gray">
              <a:xfrm>
                <a:off x="1550" y="327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57" name="Rectangle 242"/>
              <p:cNvSpPr>
                <a:spLocks noChangeArrowheads="1"/>
              </p:cNvSpPr>
              <p:nvPr/>
            </p:nvSpPr>
            <p:spPr bwMode="gray">
              <a:xfrm>
                <a:off x="1458" y="327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58" name="Rectangle 245"/>
              <p:cNvSpPr>
                <a:spLocks noChangeArrowheads="1"/>
              </p:cNvSpPr>
              <p:nvPr/>
            </p:nvSpPr>
            <p:spPr bwMode="gray">
              <a:xfrm>
                <a:off x="1183" y="336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59" name="Rectangle 266"/>
              <p:cNvSpPr>
                <a:spLocks noChangeArrowheads="1"/>
              </p:cNvSpPr>
              <p:nvPr/>
            </p:nvSpPr>
            <p:spPr bwMode="gray">
              <a:xfrm>
                <a:off x="1734" y="3361"/>
                <a:ext cx="89" cy="79"/>
              </a:xfrm>
              <a:prstGeom prst="rect">
                <a:avLst/>
              </a:prstGeom>
              <a:solidFill>
                <a:srgbClr val="D10811"/>
              </a:solidFill>
              <a:ln w="9525">
                <a:noFill/>
                <a:miter lim="800000"/>
                <a:headEnd/>
                <a:tailEnd/>
              </a:ln>
            </p:spPr>
            <p:txBody>
              <a:bodyPr wrap="none" anchor="ctr"/>
              <a:lstStyle/>
              <a:p>
                <a:pPr algn="ctr"/>
                <a:endParaRPr lang="en-US" dirty="0">
                  <a:solidFill>
                    <a:schemeClr val="tx1"/>
                  </a:solidFill>
                </a:endParaRPr>
              </a:p>
            </p:txBody>
          </p:sp>
          <p:sp>
            <p:nvSpPr>
              <p:cNvPr id="160" name="Rectangle 267"/>
              <p:cNvSpPr>
                <a:spLocks noChangeArrowheads="1"/>
              </p:cNvSpPr>
              <p:nvPr/>
            </p:nvSpPr>
            <p:spPr bwMode="gray">
              <a:xfrm>
                <a:off x="1642" y="336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61" name="Rectangle 269"/>
              <p:cNvSpPr>
                <a:spLocks noChangeArrowheads="1"/>
              </p:cNvSpPr>
              <p:nvPr/>
            </p:nvSpPr>
            <p:spPr bwMode="gray">
              <a:xfrm>
                <a:off x="1458" y="3361"/>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62" name="Rectangle 272"/>
              <p:cNvSpPr>
                <a:spLocks noChangeArrowheads="1"/>
              </p:cNvSpPr>
              <p:nvPr/>
            </p:nvSpPr>
            <p:spPr bwMode="gray">
              <a:xfrm>
                <a:off x="1183"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63" name="Rectangle 293"/>
              <p:cNvSpPr>
                <a:spLocks noChangeArrowheads="1"/>
              </p:cNvSpPr>
              <p:nvPr/>
            </p:nvSpPr>
            <p:spPr bwMode="gray">
              <a:xfrm>
                <a:off x="1734" y="3446"/>
                <a:ext cx="89" cy="79"/>
              </a:xfrm>
              <a:prstGeom prst="rect">
                <a:avLst/>
              </a:prstGeom>
              <a:solidFill>
                <a:srgbClr val="D10811">
                  <a:alpha val="38039"/>
                </a:srgbClr>
              </a:solidFill>
              <a:ln w="9525">
                <a:noFill/>
                <a:miter lim="800000"/>
                <a:headEnd/>
                <a:tailEnd/>
              </a:ln>
            </p:spPr>
            <p:txBody>
              <a:bodyPr wrap="none" anchor="ctr"/>
              <a:lstStyle/>
              <a:p>
                <a:pPr algn="ctr"/>
                <a:endParaRPr lang="en-US" dirty="0">
                  <a:solidFill>
                    <a:schemeClr val="tx1"/>
                  </a:solidFill>
                </a:endParaRPr>
              </a:p>
            </p:txBody>
          </p:sp>
          <p:sp>
            <p:nvSpPr>
              <p:cNvPr id="164" name="Rectangle 294"/>
              <p:cNvSpPr>
                <a:spLocks noChangeArrowheads="1"/>
              </p:cNvSpPr>
              <p:nvPr/>
            </p:nvSpPr>
            <p:spPr bwMode="gray">
              <a:xfrm>
                <a:off x="1642" y="3446"/>
                <a:ext cx="88" cy="79"/>
              </a:xfrm>
              <a:prstGeom prst="rect">
                <a:avLst/>
              </a:prstGeom>
              <a:solidFill>
                <a:srgbClr val="D10811">
                  <a:alpha val="0"/>
                </a:srgbClr>
              </a:solidFill>
              <a:ln w="9525">
                <a:noFill/>
                <a:miter lim="800000"/>
                <a:headEnd/>
                <a:tailEnd/>
              </a:ln>
            </p:spPr>
            <p:txBody>
              <a:bodyPr wrap="none" anchor="ctr"/>
              <a:lstStyle/>
              <a:p>
                <a:pPr algn="ctr"/>
                <a:endParaRPr lang="en-US" dirty="0">
                  <a:solidFill>
                    <a:schemeClr val="tx1"/>
                  </a:solidFill>
                </a:endParaRPr>
              </a:p>
            </p:txBody>
          </p:sp>
          <p:sp>
            <p:nvSpPr>
              <p:cNvPr id="165" name="Rectangle 295"/>
              <p:cNvSpPr>
                <a:spLocks noChangeArrowheads="1"/>
              </p:cNvSpPr>
              <p:nvPr/>
            </p:nvSpPr>
            <p:spPr bwMode="gray">
              <a:xfrm>
                <a:off x="1550" y="3446"/>
                <a:ext cx="89" cy="79"/>
              </a:xfrm>
              <a:prstGeom prst="rect">
                <a:avLst/>
              </a:prstGeom>
              <a:solidFill>
                <a:srgbClr val="D10811">
                  <a:alpha val="79999"/>
                </a:srgbClr>
              </a:solidFill>
              <a:ln w="9525">
                <a:noFill/>
                <a:miter lim="800000"/>
                <a:headEnd/>
                <a:tailEnd/>
              </a:ln>
            </p:spPr>
            <p:txBody>
              <a:bodyPr wrap="none" anchor="ctr"/>
              <a:lstStyle/>
              <a:p>
                <a:pPr algn="ctr"/>
                <a:endParaRPr lang="en-US" dirty="0">
                  <a:solidFill>
                    <a:schemeClr val="tx1"/>
                  </a:solidFill>
                </a:endParaRPr>
              </a:p>
            </p:txBody>
          </p:sp>
          <p:sp>
            <p:nvSpPr>
              <p:cNvPr id="166" name="Rectangle 297"/>
              <p:cNvSpPr>
                <a:spLocks noChangeArrowheads="1"/>
              </p:cNvSpPr>
              <p:nvPr/>
            </p:nvSpPr>
            <p:spPr bwMode="gray">
              <a:xfrm>
                <a:off x="1367" y="3446"/>
                <a:ext cx="88" cy="79"/>
              </a:xfrm>
              <a:prstGeom prst="rect">
                <a:avLst/>
              </a:prstGeom>
              <a:solidFill>
                <a:srgbClr val="D10811">
                  <a:alpha val="70195"/>
                </a:srgbClr>
              </a:solidFill>
              <a:ln w="9525">
                <a:noFill/>
                <a:miter lim="800000"/>
                <a:headEnd/>
                <a:tailEnd/>
              </a:ln>
            </p:spPr>
            <p:txBody>
              <a:bodyPr wrap="none" anchor="ctr"/>
              <a:lstStyle/>
              <a:p>
                <a:pPr algn="ctr"/>
                <a:endParaRPr lang="en-US" dirty="0">
                  <a:solidFill>
                    <a:schemeClr val="tx1"/>
                  </a:solidFill>
                </a:endParaRPr>
              </a:p>
            </p:txBody>
          </p:sp>
          <p:sp>
            <p:nvSpPr>
              <p:cNvPr id="167" name="Rectangle 318"/>
              <p:cNvSpPr>
                <a:spLocks noChangeArrowheads="1"/>
              </p:cNvSpPr>
              <p:nvPr/>
            </p:nvSpPr>
            <p:spPr bwMode="gray">
              <a:xfrm>
                <a:off x="1825" y="3531"/>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68" name="Rectangle 321"/>
              <p:cNvSpPr>
                <a:spLocks noChangeArrowheads="1"/>
              </p:cNvSpPr>
              <p:nvPr/>
            </p:nvSpPr>
            <p:spPr bwMode="gray">
              <a:xfrm>
                <a:off x="1550" y="3531"/>
                <a:ext cx="89"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sp>
            <p:nvSpPr>
              <p:cNvPr id="169" name="Rectangle 323"/>
              <p:cNvSpPr>
                <a:spLocks noChangeArrowheads="1"/>
              </p:cNvSpPr>
              <p:nvPr/>
            </p:nvSpPr>
            <p:spPr bwMode="gray">
              <a:xfrm>
                <a:off x="1367" y="3531"/>
                <a:ext cx="88" cy="79"/>
              </a:xfrm>
              <a:prstGeom prst="rect">
                <a:avLst/>
              </a:prstGeom>
              <a:solidFill>
                <a:srgbClr val="D10811">
                  <a:alpha val="38039"/>
                </a:srgbClr>
              </a:solidFill>
              <a:ln w="9525" algn="ctr">
                <a:noFill/>
                <a:miter lim="800000"/>
                <a:headEnd/>
                <a:tailEnd/>
              </a:ln>
            </p:spPr>
            <p:txBody>
              <a:bodyPr wrap="none" anchor="ctr"/>
              <a:lstStyle/>
              <a:p>
                <a:pPr algn="ctr"/>
                <a:endParaRPr lang="en-US" dirty="0">
                  <a:solidFill>
                    <a:schemeClr val="tx1"/>
                  </a:solidFill>
                </a:endParaRPr>
              </a:p>
            </p:txBody>
          </p:sp>
        </p:grpSp>
        <p:grpSp>
          <p:nvGrpSpPr>
            <p:cNvPr id="26" name="Group 42"/>
            <p:cNvGrpSpPr>
              <a:grpSpLocks/>
            </p:cNvGrpSpPr>
            <p:nvPr/>
          </p:nvGrpSpPr>
          <p:grpSpPr bwMode="auto">
            <a:xfrm>
              <a:off x="4775" y="3296"/>
              <a:ext cx="721" cy="380"/>
              <a:chOff x="4616" y="3191"/>
              <a:chExt cx="823" cy="419"/>
            </a:xfrm>
          </p:grpSpPr>
          <p:sp>
            <p:nvSpPr>
              <p:cNvPr id="134" name="Rectangle 199"/>
              <p:cNvSpPr>
                <a:spLocks noChangeArrowheads="1"/>
              </p:cNvSpPr>
              <p:nvPr/>
            </p:nvSpPr>
            <p:spPr bwMode="gray">
              <a:xfrm>
                <a:off x="5076" y="3191"/>
                <a:ext cx="88"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135" name="Rectangle 203"/>
              <p:cNvSpPr>
                <a:spLocks noChangeArrowheads="1"/>
              </p:cNvSpPr>
              <p:nvPr/>
            </p:nvSpPr>
            <p:spPr bwMode="gray">
              <a:xfrm>
                <a:off x="4616" y="3191"/>
                <a:ext cx="89"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136" name="Rectangle 224"/>
              <p:cNvSpPr>
                <a:spLocks noChangeArrowheads="1"/>
              </p:cNvSpPr>
              <p:nvPr/>
            </p:nvSpPr>
            <p:spPr bwMode="gray">
              <a:xfrm>
                <a:off x="5351" y="3276"/>
                <a:ext cx="88" cy="79"/>
              </a:xfrm>
              <a:prstGeom prst="rect">
                <a:avLst/>
              </a:prstGeom>
              <a:solidFill>
                <a:srgbClr val="D10811">
                  <a:alpha val="16862"/>
                </a:srgbClr>
              </a:solidFill>
              <a:ln w="9525" algn="ctr">
                <a:noFill/>
                <a:miter lim="800000"/>
                <a:headEnd/>
                <a:tailEnd/>
              </a:ln>
            </p:spPr>
            <p:txBody>
              <a:bodyPr wrap="none" anchor="ctr"/>
              <a:lstStyle/>
              <a:p>
                <a:pPr algn="ctr"/>
                <a:endParaRPr lang="en-US" dirty="0">
                  <a:solidFill>
                    <a:schemeClr val="tx1"/>
                  </a:solidFill>
                </a:endParaRPr>
              </a:p>
            </p:txBody>
          </p:sp>
          <p:sp>
            <p:nvSpPr>
              <p:cNvPr id="137" name="Rectangle 225"/>
              <p:cNvSpPr>
                <a:spLocks noChangeArrowheads="1"/>
              </p:cNvSpPr>
              <p:nvPr/>
            </p:nvSpPr>
            <p:spPr bwMode="gray">
              <a:xfrm>
                <a:off x="5258" y="3276"/>
                <a:ext cx="89"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38" name="Rectangle 228"/>
              <p:cNvSpPr>
                <a:spLocks noChangeArrowheads="1"/>
              </p:cNvSpPr>
              <p:nvPr/>
            </p:nvSpPr>
            <p:spPr bwMode="gray">
              <a:xfrm>
                <a:off x="4892" y="3276"/>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39" name="Rectangle 229"/>
              <p:cNvSpPr>
                <a:spLocks noChangeArrowheads="1"/>
              </p:cNvSpPr>
              <p:nvPr/>
            </p:nvSpPr>
            <p:spPr bwMode="gray">
              <a:xfrm>
                <a:off x="4708" y="3276"/>
                <a:ext cx="89" cy="79"/>
              </a:xfrm>
              <a:prstGeom prst="rect">
                <a:avLst/>
              </a:prstGeom>
              <a:solidFill>
                <a:srgbClr val="D10811">
                  <a:alpha val="30196"/>
                </a:srgbClr>
              </a:solidFill>
              <a:ln w="9525">
                <a:noFill/>
                <a:miter lim="800000"/>
                <a:headEnd/>
                <a:tailEnd/>
              </a:ln>
            </p:spPr>
            <p:txBody>
              <a:bodyPr wrap="none" anchor="ctr"/>
              <a:lstStyle/>
              <a:p>
                <a:pPr algn="ctr"/>
                <a:endParaRPr lang="en-US" dirty="0">
                  <a:solidFill>
                    <a:schemeClr val="tx1"/>
                  </a:solidFill>
                </a:endParaRPr>
              </a:p>
            </p:txBody>
          </p:sp>
          <p:sp>
            <p:nvSpPr>
              <p:cNvPr id="140" name="Rectangle 250"/>
              <p:cNvSpPr>
                <a:spLocks noChangeArrowheads="1"/>
              </p:cNvSpPr>
              <p:nvPr/>
            </p:nvSpPr>
            <p:spPr bwMode="gray">
              <a:xfrm>
                <a:off x="5351" y="3361"/>
                <a:ext cx="88" cy="79"/>
              </a:xfrm>
              <a:prstGeom prst="rect">
                <a:avLst/>
              </a:prstGeom>
              <a:solidFill>
                <a:srgbClr val="D10811"/>
              </a:solidFill>
              <a:ln w="9525" algn="ctr">
                <a:noFill/>
                <a:miter lim="800000"/>
                <a:headEnd/>
                <a:tailEnd/>
              </a:ln>
            </p:spPr>
            <p:txBody>
              <a:bodyPr wrap="none" anchor="ctr"/>
              <a:lstStyle/>
              <a:p>
                <a:pPr algn="ctr"/>
                <a:endParaRPr lang="en-US" dirty="0">
                  <a:solidFill>
                    <a:schemeClr val="tx1"/>
                  </a:solidFill>
                </a:endParaRPr>
              </a:p>
            </p:txBody>
          </p:sp>
          <p:sp>
            <p:nvSpPr>
              <p:cNvPr id="141" name="Rectangle 254"/>
              <p:cNvSpPr>
                <a:spLocks noChangeArrowheads="1"/>
              </p:cNvSpPr>
              <p:nvPr/>
            </p:nvSpPr>
            <p:spPr bwMode="gray">
              <a:xfrm>
                <a:off x="4983" y="336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42" name="Rectangle 257"/>
              <p:cNvSpPr>
                <a:spLocks noChangeArrowheads="1"/>
              </p:cNvSpPr>
              <p:nvPr/>
            </p:nvSpPr>
            <p:spPr bwMode="gray">
              <a:xfrm>
                <a:off x="4708" y="3361"/>
                <a:ext cx="89" cy="79"/>
              </a:xfrm>
              <a:prstGeom prst="rect">
                <a:avLst/>
              </a:prstGeom>
              <a:solidFill>
                <a:srgbClr val="D10811">
                  <a:alpha val="79999"/>
                </a:srgbClr>
              </a:solidFill>
              <a:ln w="9525" algn="ctr">
                <a:noFill/>
                <a:miter lim="800000"/>
                <a:headEnd/>
                <a:tailEnd/>
              </a:ln>
            </p:spPr>
            <p:txBody>
              <a:bodyPr wrap="none" anchor="ctr"/>
              <a:lstStyle/>
              <a:p>
                <a:pPr algn="ctr"/>
                <a:endParaRPr lang="en-US" dirty="0">
                  <a:solidFill>
                    <a:schemeClr val="tx1"/>
                  </a:solidFill>
                </a:endParaRPr>
              </a:p>
            </p:txBody>
          </p:sp>
          <p:sp>
            <p:nvSpPr>
              <p:cNvPr id="143" name="Rectangle 279"/>
              <p:cNvSpPr>
                <a:spLocks noChangeArrowheads="1"/>
              </p:cNvSpPr>
              <p:nvPr/>
            </p:nvSpPr>
            <p:spPr bwMode="gray">
              <a:xfrm>
                <a:off x="5167" y="3446"/>
                <a:ext cx="88" cy="79"/>
              </a:xfrm>
              <a:prstGeom prst="rect">
                <a:avLst/>
              </a:prstGeom>
              <a:solidFill>
                <a:srgbClr val="D10811">
                  <a:alpha val="0"/>
                </a:srgbClr>
              </a:solidFill>
              <a:ln w="9525" algn="ctr">
                <a:noFill/>
                <a:miter lim="800000"/>
                <a:headEnd/>
                <a:tailEnd/>
              </a:ln>
            </p:spPr>
            <p:txBody>
              <a:bodyPr wrap="none" anchor="ctr"/>
              <a:lstStyle/>
              <a:p>
                <a:pPr algn="ctr"/>
                <a:endParaRPr lang="en-US" dirty="0">
                  <a:solidFill>
                    <a:schemeClr val="tx1"/>
                  </a:solidFill>
                </a:endParaRPr>
              </a:p>
            </p:txBody>
          </p:sp>
          <p:sp>
            <p:nvSpPr>
              <p:cNvPr id="144" name="Rectangle 283"/>
              <p:cNvSpPr>
                <a:spLocks noChangeArrowheads="1"/>
              </p:cNvSpPr>
              <p:nvPr/>
            </p:nvSpPr>
            <p:spPr bwMode="gray">
              <a:xfrm>
                <a:off x="4800" y="3446"/>
                <a:ext cx="88" cy="79"/>
              </a:xfrm>
              <a:prstGeom prst="rect">
                <a:avLst/>
              </a:prstGeom>
              <a:solidFill>
                <a:srgbClr val="D10811">
                  <a:alpha val="36862"/>
                </a:srgbClr>
              </a:solidFill>
              <a:ln w="9525" algn="ctr">
                <a:noFill/>
                <a:miter lim="800000"/>
                <a:headEnd/>
                <a:tailEnd/>
              </a:ln>
            </p:spPr>
            <p:txBody>
              <a:bodyPr wrap="none" anchor="ctr"/>
              <a:lstStyle/>
              <a:p>
                <a:pPr algn="ctr"/>
                <a:endParaRPr lang="en-US" dirty="0">
                  <a:solidFill>
                    <a:schemeClr val="tx1"/>
                  </a:solidFill>
                </a:endParaRPr>
              </a:p>
            </p:txBody>
          </p:sp>
          <p:sp>
            <p:nvSpPr>
              <p:cNvPr id="145" name="Rectangle 284"/>
              <p:cNvSpPr>
                <a:spLocks noChangeArrowheads="1"/>
              </p:cNvSpPr>
              <p:nvPr/>
            </p:nvSpPr>
            <p:spPr bwMode="gray">
              <a:xfrm>
                <a:off x="4616" y="3446"/>
                <a:ext cx="89" cy="79"/>
              </a:xfrm>
              <a:prstGeom prst="rect">
                <a:avLst/>
              </a:prstGeom>
              <a:solidFill>
                <a:srgbClr val="D10811">
                  <a:alpha val="16862"/>
                </a:srgbClr>
              </a:solidFill>
              <a:ln w="9525">
                <a:noFill/>
                <a:miter lim="800000"/>
                <a:headEnd/>
                <a:tailEnd/>
              </a:ln>
            </p:spPr>
            <p:txBody>
              <a:bodyPr wrap="none" anchor="ctr"/>
              <a:lstStyle/>
              <a:p>
                <a:pPr algn="ctr"/>
                <a:endParaRPr lang="en-US" dirty="0">
                  <a:solidFill>
                    <a:schemeClr val="tx1"/>
                  </a:solidFill>
                </a:endParaRPr>
              </a:p>
            </p:txBody>
          </p:sp>
          <p:sp>
            <p:nvSpPr>
              <p:cNvPr id="146" name="Rectangle 304"/>
              <p:cNvSpPr>
                <a:spLocks noChangeArrowheads="1"/>
              </p:cNvSpPr>
              <p:nvPr/>
            </p:nvSpPr>
            <p:spPr bwMode="gray">
              <a:xfrm>
                <a:off x="5351" y="3531"/>
                <a:ext cx="88" cy="79"/>
              </a:xfrm>
              <a:prstGeom prst="rect">
                <a:avLst/>
              </a:prstGeom>
              <a:solidFill>
                <a:srgbClr val="D10811">
                  <a:alpha val="59999"/>
                </a:srgbClr>
              </a:solidFill>
              <a:ln w="9525">
                <a:noFill/>
                <a:miter lim="800000"/>
                <a:headEnd/>
                <a:tailEnd/>
              </a:ln>
            </p:spPr>
            <p:txBody>
              <a:bodyPr wrap="none" anchor="ctr"/>
              <a:lstStyle/>
              <a:p>
                <a:pPr algn="ctr"/>
                <a:endParaRPr lang="en-US" dirty="0">
                  <a:solidFill>
                    <a:schemeClr val="tx1"/>
                  </a:solidFill>
                </a:endParaRPr>
              </a:p>
            </p:txBody>
          </p:sp>
          <p:sp>
            <p:nvSpPr>
              <p:cNvPr id="147" name="Rectangle 305"/>
              <p:cNvSpPr>
                <a:spLocks noChangeArrowheads="1"/>
              </p:cNvSpPr>
              <p:nvPr/>
            </p:nvSpPr>
            <p:spPr bwMode="gray">
              <a:xfrm>
                <a:off x="5258" y="3531"/>
                <a:ext cx="89"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sp>
            <p:nvSpPr>
              <p:cNvPr id="148" name="Rectangle 307"/>
              <p:cNvSpPr>
                <a:spLocks noChangeArrowheads="1"/>
              </p:cNvSpPr>
              <p:nvPr/>
            </p:nvSpPr>
            <p:spPr bwMode="gray">
              <a:xfrm>
                <a:off x="5076" y="3531"/>
                <a:ext cx="88" cy="79"/>
              </a:xfrm>
              <a:prstGeom prst="rect">
                <a:avLst/>
              </a:prstGeom>
              <a:solidFill>
                <a:srgbClr val="D10811">
                  <a:alpha val="36862"/>
                </a:srgbClr>
              </a:solidFill>
              <a:ln w="9525">
                <a:noFill/>
                <a:miter lim="800000"/>
                <a:headEnd/>
                <a:tailEnd/>
              </a:ln>
            </p:spPr>
            <p:txBody>
              <a:bodyPr wrap="none" anchor="ctr"/>
              <a:lstStyle/>
              <a:p>
                <a:pPr algn="ctr"/>
                <a:endParaRPr lang="en-US" dirty="0">
                  <a:solidFill>
                    <a:schemeClr val="tx1"/>
                  </a:solidFill>
                </a:endParaRPr>
              </a:p>
            </p:txBody>
          </p:sp>
        </p:grpSp>
      </p:grpSp>
      <p:sp>
        <p:nvSpPr>
          <p:cNvPr id="170" name="Text Box 58"/>
          <p:cNvSpPr txBox="1">
            <a:spLocks noChangeArrowheads="1"/>
          </p:cNvSpPr>
          <p:nvPr/>
        </p:nvSpPr>
        <p:spPr bwMode="gray">
          <a:xfrm>
            <a:off x="2342353" y="4536961"/>
            <a:ext cx="5544616" cy="276999"/>
          </a:xfrm>
          <a:prstGeom prst="rect">
            <a:avLst/>
          </a:prstGeom>
          <a:noFill/>
          <a:ln w="19050">
            <a:noFill/>
            <a:miter lim="800000"/>
            <a:headEnd/>
            <a:tailEnd/>
          </a:ln>
        </p:spPr>
        <p:txBody>
          <a:bodyPr wrap="square" lIns="0" tIns="0" rIns="0" bIns="0" anchor="ctr">
            <a:spAutoFit/>
          </a:bodyPr>
          <a:lstStyle/>
          <a:p>
            <a:pPr algn="ctr" eaLnBrk="0" hangingPunct="0">
              <a:lnSpc>
                <a:spcPct val="90000"/>
              </a:lnSpc>
              <a:spcAft>
                <a:spcPts val="1200"/>
              </a:spcAft>
              <a:buClr>
                <a:schemeClr val="bg1"/>
              </a:buClr>
              <a:buFont typeface="Times New Roman" pitchFamily="18" charset="0"/>
              <a:buNone/>
            </a:pPr>
            <a:r>
              <a:rPr lang="en-US" sz="2000" b="1" dirty="0" smtClean="0">
                <a:solidFill>
                  <a:schemeClr val="bg1"/>
                </a:solidFill>
                <a:latin typeface="+mn-lt"/>
                <a:cs typeface="Arial" pitchFamily="34" charset="0"/>
              </a:rPr>
              <a:t>Virtual Enterprise Network Architecture</a:t>
            </a:r>
            <a:endParaRPr lang="en-US" sz="2000" b="1" dirty="0">
              <a:solidFill>
                <a:schemeClr val="bg1"/>
              </a:solidFill>
              <a:latin typeface="+mn-lt"/>
              <a:cs typeface="Arial" pitchFamily="34" charset="0"/>
            </a:endParaRPr>
          </a:p>
        </p:txBody>
      </p:sp>
      <p:sp>
        <p:nvSpPr>
          <p:cNvPr id="4" name="Oval 3"/>
          <p:cNvSpPr>
            <a:spLocks noChangeArrowheads="1"/>
          </p:cNvSpPr>
          <p:nvPr/>
        </p:nvSpPr>
        <p:spPr bwMode="gray">
          <a:xfrm>
            <a:off x="195263" y="5088792"/>
            <a:ext cx="1751012" cy="376237"/>
          </a:xfrm>
          <a:prstGeom prst="ellipse">
            <a:avLst/>
          </a:prstGeom>
          <a:gradFill rotWithShape="1">
            <a:gsLst>
              <a:gs pos="0">
                <a:srgbClr val="000000">
                  <a:alpha val="70000"/>
                </a:srgbClr>
              </a:gs>
              <a:gs pos="100000">
                <a:srgbClr val="000000">
                  <a:alpha val="0"/>
                </a:srgbClr>
              </a:gs>
            </a:gsLst>
            <a:path path="shape">
              <a:fillToRect l="50000" t="50000" r="50000" b="50000"/>
            </a:path>
          </a:gra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2"/>
                </a:solidFill>
                <a:latin typeface="Arial" pitchFamily="34" charset="0"/>
                <a:ea typeface="+mn-ea"/>
                <a:cs typeface="+mn-cs"/>
              </a:defRPr>
            </a:lvl1pPr>
            <a:lvl2pPr marL="652463" indent="-195263" algn="l" rtl="0" fontAlgn="base">
              <a:spcBef>
                <a:spcPct val="0"/>
              </a:spcBef>
              <a:spcAft>
                <a:spcPct val="0"/>
              </a:spcAft>
              <a:defRPr kern="1200">
                <a:solidFill>
                  <a:schemeClr val="tx2"/>
                </a:solidFill>
                <a:latin typeface="Arial" pitchFamily="34" charset="0"/>
                <a:ea typeface="+mn-ea"/>
                <a:cs typeface="+mn-cs"/>
              </a:defRPr>
            </a:lvl2pPr>
            <a:lvl3pPr marL="1304925" indent="-390525" algn="l" rtl="0" fontAlgn="base">
              <a:spcBef>
                <a:spcPct val="0"/>
              </a:spcBef>
              <a:spcAft>
                <a:spcPct val="0"/>
              </a:spcAft>
              <a:defRPr kern="1200">
                <a:solidFill>
                  <a:schemeClr val="tx2"/>
                </a:solidFill>
                <a:latin typeface="Arial" pitchFamily="34" charset="0"/>
                <a:ea typeface="+mn-ea"/>
                <a:cs typeface="+mn-cs"/>
              </a:defRPr>
            </a:lvl3pPr>
            <a:lvl4pPr marL="1958975" indent="-587375" algn="l" rtl="0" fontAlgn="base">
              <a:spcBef>
                <a:spcPct val="0"/>
              </a:spcBef>
              <a:spcAft>
                <a:spcPct val="0"/>
              </a:spcAft>
              <a:defRPr kern="1200">
                <a:solidFill>
                  <a:schemeClr val="tx2"/>
                </a:solidFill>
                <a:latin typeface="Arial" pitchFamily="34" charset="0"/>
                <a:ea typeface="+mn-ea"/>
                <a:cs typeface="+mn-cs"/>
              </a:defRPr>
            </a:lvl4pPr>
            <a:lvl5pPr marL="2611438" indent="-782638" algn="l" rtl="0" fontAlgn="base">
              <a:spcBef>
                <a:spcPct val="0"/>
              </a:spcBef>
              <a:spcAft>
                <a:spcPct val="0"/>
              </a:spcAft>
              <a:defRPr kern="1200">
                <a:solidFill>
                  <a:schemeClr val="tx2"/>
                </a:solidFill>
                <a:latin typeface="Arial" pitchFamily="34" charset="0"/>
                <a:ea typeface="+mn-ea"/>
                <a:cs typeface="+mn-cs"/>
              </a:defRPr>
            </a:lvl5pPr>
            <a:lvl6pPr marL="2286000" algn="l" defTabSz="914400" rtl="0" eaLnBrk="1" latinLnBrk="0" hangingPunct="1">
              <a:defRPr kern="1200">
                <a:solidFill>
                  <a:schemeClr val="tx2"/>
                </a:solidFill>
                <a:latin typeface="Arial" pitchFamily="34" charset="0"/>
                <a:ea typeface="+mn-ea"/>
                <a:cs typeface="+mn-cs"/>
              </a:defRPr>
            </a:lvl6pPr>
            <a:lvl7pPr marL="2743200" algn="l" defTabSz="914400" rtl="0" eaLnBrk="1" latinLnBrk="0" hangingPunct="1">
              <a:defRPr kern="1200">
                <a:solidFill>
                  <a:schemeClr val="tx2"/>
                </a:solidFill>
                <a:latin typeface="Arial" pitchFamily="34" charset="0"/>
                <a:ea typeface="+mn-ea"/>
                <a:cs typeface="+mn-cs"/>
              </a:defRPr>
            </a:lvl7pPr>
            <a:lvl8pPr marL="3200400" algn="l" defTabSz="914400" rtl="0" eaLnBrk="1" latinLnBrk="0" hangingPunct="1">
              <a:defRPr kern="1200">
                <a:solidFill>
                  <a:schemeClr val="tx2"/>
                </a:solidFill>
                <a:latin typeface="Arial" pitchFamily="34" charset="0"/>
                <a:ea typeface="+mn-ea"/>
                <a:cs typeface="+mn-cs"/>
              </a:defRPr>
            </a:lvl8pPr>
            <a:lvl9pPr marL="3657600" algn="l" defTabSz="914400" rtl="0" eaLnBrk="1" latinLnBrk="0" hangingPunct="1">
              <a:defRPr kern="1200">
                <a:solidFill>
                  <a:schemeClr val="tx2"/>
                </a:solidFill>
                <a:latin typeface="Arial" pitchFamily="34" charset="0"/>
                <a:ea typeface="+mn-ea"/>
                <a:cs typeface="+mn-cs"/>
              </a:defRPr>
            </a:lvl9pPr>
          </a:lstStyle>
          <a:p>
            <a:pPr fontAlgn="auto">
              <a:lnSpc>
                <a:spcPct val="90000"/>
              </a:lnSpc>
              <a:spcBef>
                <a:spcPts val="0"/>
              </a:spcBef>
              <a:spcAft>
                <a:spcPts val="0"/>
              </a:spcAft>
              <a:defRPr/>
            </a:pPr>
            <a:endParaRPr lang="en-US" sz="600" kern="0" dirty="0">
              <a:solidFill>
                <a:schemeClr val="tx1"/>
              </a:solidFill>
              <a:latin typeface="Arial" charset="0"/>
            </a:endParaRPr>
          </a:p>
        </p:txBody>
      </p:sp>
      <p:pic>
        <p:nvPicPr>
          <p:cNvPr id="60" name="Picture 3" descr="D:\Avaya\Presentations 12-09\Templates\Icon_FS.png"/>
          <p:cNvPicPr>
            <a:picLocks noChangeAspect="1" noChangeArrowheads="1"/>
          </p:cNvPicPr>
          <p:nvPr/>
        </p:nvPicPr>
        <p:blipFill>
          <a:blip r:embed="rId7" cstate="print"/>
          <a:srcRect/>
          <a:stretch>
            <a:fillRect/>
          </a:stretch>
        </p:blipFill>
        <p:spPr bwMode="gray">
          <a:xfrm>
            <a:off x="188913" y="3550503"/>
            <a:ext cx="1746250" cy="1746250"/>
          </a:xfrm>
          <a:prstGeom prst="rect">
            <a:avLst/>
          </a:prstGeom>
          <a:noFill/>
          <a:ln w="9525">
            <a:noFill/>
            <a:miter lim="800000"/>
            <a:headEnd/>
            <a:tailEnd/>
          </a:ln>
        </p:spPr>
      </p:pic>
      <p:grpSp>
        <p:nvGrpSpPr>
          <p:cNvPr id="27" name="Group 3"/>
          <p:cNvGrpSpPr>
            <a:grpSpLocks/>
          </p:cNvGrpSpPr>
          <p:nvPr/>
        </p:nvGrpSpPr>
        <p:grpSpPr bwMode="auto">
          <a:xfrm>
            <a:off x="569913" y="4298217"/>
            <a:ext cx="1001712" cy="284162"/>
            <a:chOff x="3063" y="4976"/>
            <a:chExt cx="2916" cy="828"/>
          </a:xfrm>
        </p:grpSpPr>
        <p:sp>
          <p:nvSpPr>
            <p:cNvPr id="10261" name="Freeform 4"/>
            <p:cNvSpPr>
              <a:spLocks/>
            </p:cNvSpPr>
            <p:nvPr/>
          </p:nvSpPr>
          <p:spPr bwMode="lt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endParaRPr lang="en-US" dirty="0"/>
            </a:p>
          </p:txBody>
        </p:sp>
        <p:sp>
          <p:nvSpPr>
            <p:cNvPr id="10262" name="Freeform 5"/>
            <p:cNvSpPr>
              <a:spLocks/>
            </p:cNvSpPr>
            <p:nvPr/>
          </p:nvSpPr>
          <p:spPr bwMode="ltGray">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endParaRPr lang="en-US" dirty="0"/>
            </a:p>
          </p:txBody>
        </p:sp>
        <p:sp>
          <p:nvSpPr>
            <p:cNvPr id="10263" name="Freeform 6"/>
            <p:cNvSpPr>
              <a:spLocks/>
            </p:cNvSpPr>
            <p:nvPr/>
          </p:nvSpPr>
          <p:spPr bwMode="ltGray">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endParaRPr lang="en-US" dirty="0"/>
            </a:p>
          </p:txBody>
        </p:sp>
        <p:sp>
          <p:nvSpPr>
            <p:cNvPr id="10264" name="Freeform 7"/>
            <p:cNvSpPr>
              <a:spLocks/>
            </p:cNvSpPr>
            <p:nvPr/>
          </p:nvSpPr>
          <p:spPr bwMode="ltGray">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endParaRPr lang="en-US" dirty="0"/>
            </a:p>
          </p:txBody>
        </p:sp>
        <p:sp>
          <p:nvSpPr>
            <p:cNvPr id="10265" name="Freeform 8"/>
            <p:cNvSpPr>
              <a:spLocks/>
            </p:cNvSpPr>
            <p:nvPr/>
          </p:nvSpPr>
          <p:spPr bwMode="ltGray">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3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13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200"/>
                                        <p:tgtEl>
                                          <p:spTgt spid="9"/>
                                        </p:tgtEl>
                                      </p:cBhvr>
                                    </p:animEffect>
                                    <p:anim calcmode="lin" valueType="num">
                                      <p:cBhvr>
                                        <p:cTn id="33" dur="1200" fill="hold"/>
                                        <p:tgtEl>
                                          <p:spTgt spid="9"/>
                                        </p:tgtEl>
                                        <p:attrNameLst>
                                          <p:attrName>ppt_x</p:attrName>
                                        </p:attrNameLst>
                                      </p:cBhvr>
                                      <p:tavLst>
                                        <p:tav tm="0">
                                          <p:val>
                                            <p:strVal val="#ppt_x"/>
                                          </p:val>
                                        </p:tav>
                                        <p:tav tm="100000">
                                          <p:val>
                                            <p:strVal val="#ppt_x"/>
                                          </p:val>
                                        </p:tav>
                                      </p:tavLst>
                                    </p:anim>
                                    <p:anim calcmode="lin" valueType="num">
                                      <p:cBhvr>
                                        <p:cTn id="34" dur="1200" fill="hold"/>
                                        <p:tgtEl>
                                          <p:spTgt spid="9"/>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4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00"/>
                                        <p:tgtEl>
                                          <p:spTgt spid="7"/>
                                        </p:tgtEl>
                                      </p:cBhvr>
                                    </p:animEffect>
                                  </p:childTnLst>
                                </p:cTn>
                              </p:par>
                              <p:par>
                                <p:cTn id="38" presetID="47" presetClass="entr" presetSubtype="0" fill="hold" nodeType="withEffect">
                                  <p:stCondLst>
                                    <p:cond delay="40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1200"/>
                                        <p:tgtEl>
                                          <p:spTgt spid="66"/>
                                        </p:tgtEl>
                                      </p:cBhvr>
                                    </p:animEffect>
                                    <p:anim calcmode="lin" valueType="num">
                                      <p:cBhvr>
                                        <p:cTn id="41" dur="1200" fill="hold"/>
                                        <p:tgtEl>
                                          <p:spTgt spid="66"/>
                                        </p:tgtEl>
                                        <p:attrNameLst>
                                          <p:attrName>ppt_x</p:attrName>
                                        </p:attrNameLst>
                                      </p:cBhvr>
                                      <p:tavLst>
                                        <p:tav tm="0">
                                          <p:val>
                                            <p:strVal val="#ppt_x"/>
                                          </p:val>
                                        </p:tav>
                                        <p:tav tm="100000">
                                          <p:val>
                                            <p:strVal val="#ppt_x"/>
                                          </p:val>
                                        </p:tav>
                                      </p:tavLst>
                                    </p:anim>
                                    <p:anim calcmode="lin" valueType="num">
                                      <p:cBhvr>
                                        <p:cTn id="42" dur="1200" fill="hold"/>
                                        <p:tgtEl>
                                          <p:spTgt spid="66"/>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4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700"/>
                                        <p:tgtEl>
                                          <p:spTgt spid="16"/>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700"/>
                                        <p:tgtEl>
                                          <p:spTgt spid="5"/>
                                        </p:tgtEl>
                                      </p:cBhvr>
                                    </p:animEffect>
                                  </p:childTnLst>
                                </p:cTn>
                              </p:par>
                              <p:par>
                                <p:cTn id="49" presetID="47" presetClass="entr" presetSubtype="0" fill="hold" nodeType="withEffect">
                                  <p:stCondLst>
                                    <p:cond delay="80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1200"/>
                                        <p:tgtEl>
                                          <p:spTgt spid="67"/>
                                        </p:tgtEl>
                                      </p:cBhvr>
                                    </p:animEffect>
                                    <p:anim calcmode="lin" valueType="num">
                                      <p:cBhvr>
                                        <p:cTn id="52" dur="1200" fill="hold"/>
                                        <p:tgtEl>
                                          <p:spTgt spid="67"/>
                                        </p:tgtEl>
                                        <p:attrNameLst>
                                          <p:attrName>ppt_x</p:attrName>
                                        </p:attrNameLst>
                                      </p:cBhvr>
                                      <p:tavLst>
                                        <p:tav tm="0">
                                          <p:val>
                                            <p:strVal val="#ppt_x"/>
                                          </p:val>
                                        </p:tav>
                                        <p:tav tm="100000">
                                          <p:val>
                                            <p:strVal val="#ppt_x"/>
                                          </p:val>
                                        </p:tav>
                                      </p:tavLst>
                                    </p:anim>
                                    <p:anim calcmode="lin" valueType="num">
                                      <p:cBhvr>
                                        <p:cTn id="53" dur="1200" fill="hold"/>
                                        <p:tgtEl>
                                          <p:spTgt spid="67"/>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00"/>
                                        <p:tgtEl>
                                          <p:spTgt spid="11"/>
                                        </p:tgtEl>
                                      </p:cBhvr>
                                    </p:animEffect>
                                  </p:childTnLst>
                                </p:cTn>
                              </p:par>
                            </p:childTnLst>
                          </p:cTn>
                        </p:par>
                        <p:par>
                          <p:cTn id="57" fill="hold">
                            <p:stCondLst>
                              <p:cond delay="3300"/>
                            </p:stCondLst>
                            <p:childTnLst>
                              <p:par>
                                <p:cTn id="58" presetID="1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lide(fromLeft)">
                                      <p:cBhvr>
                                        <p:cTn id="60" dur="700"/>
                                        <p:tgtEl>
                                          <p:spTgt spid="17"/>
                                        </p:tgtEl>
                                      </p:cBhvr>
                                    </p:animEffect>
                                  </p:childTnLst>
                                </p:cTn>
                              </p:par>
                              <p:par>
                                <p:cTn id="61" presetID="12" presetClass="entr" presetSubtype="8"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lide(fromLeft)">
                                      <p:cBhvr>
                                        <p:cTn id="63" dur="700"/>
                                        <p:tgtEl>
                                          <p:spTgt spid="1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600"/>
                                        <p:tgtEl>
                                          <p:spTgt spid="18"/>
                                        </p:tgtEl>
                                      </p:cBhvr>
                                    </p:animEffect>
                                  </p:childTnLst>
                                </p:cTn>
                              </p:par>
                              <p:par>
                                <p:cTn id="67" presetID="10" presetClass="entr" presetSubtype="0" fill="hold" grpId="0" nodeType="withEffect">
                                  <p:stCondLst>
                                    <p:cond delay="300"/>
                                  </p:stCondLst>
                                  <p:childTnLst>
                                    <p:set>
                                      <p:cBhvr>
                                        <p:cTn id="68" dur="1" fill="hold">
                                          <p:stCondLst>
                                            <p:cond delay="0"/>
                                          </p:stCondLst>
                                        </p:cTn>
                                        <p:tgtEl>
                                          <p:spTgt spid="59">
                                            <p:txEl>
                                              <p:pRg st="0" end="0"/>
                                            </p:txEl>
                                          </p:spTgt>
                                        </p:tgtEl>
                                        <p:attrNameLst>
                                          <p:attrName>style.visibility</p:attrName>
                                        </p:attrNameLst>
                                      </p:cBhvr>
                                      <p:to>
                                        <p:strVal val="visible"/>
                                      </p:to>
                                    </p:set>
                                    <p:animEffect transition="in" filter="fade">
                                      <p:cBhvr>
                                        <p:cTn id="69" dur="600"/>
                                        <p:tgtEl>
                                          <p:spTgt spid="5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9">
                                            <p:txEl>
                                              <p:pRg st="0" end="0"/>
                                            </p:txEl>
                                          </p:spTgt>
                                        </p:tgtEl>
                                        <p:attrNameLst>
                                          <p:attrName>style.visibility</p:attrName>
                                        </p:attrNameLst>
                                      </p:cBhvr>
                                      <p:to>
                                        <p:strVal val="visible"/>
                                      </p:to>
                                    </p:set>
                                    <p:animEffect transition="in" filter="fade">
                                      <p:cBhvr>
                                        <p:cTn id="74" dur="500"/>
                                        <p:tgtEl>
                                          <p:spTgt spid="129">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00"/>
                            </p:stCondLst>
                            <p:childTnLst>
                              <p:par>
                                <p:cTn id="79" presetID="17" presetClass="entr" presetSubtype="4"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ppt_x</p:attrName>
                                        </p:attrNameLst>
                                      </p:cBhvr>
                                      <p:tavLst>
                                        <p:tav tm="0">
                                          <p:val>
                                            <p:strVal val="#ppt_x"/>
                                          </p:val>
                                        </p:tav>
                                        <p:tav tm="100000">
                                          <p:val>
                                            <p:strVal val="#ppt_x"/>
                                          </p:val>
                                        </p:tav>
                                      </p:tavLst>
                                    </p:anim>
                                    <p:anim calcmode="lin" valueType="num">
                                      <p:cBhvr>
                                        <p:cTn id="82" dur="500" fill="hold"/>
                                        <p:tgtEl>
                                          <p:spTgt spid="12"/>
                                        </p:tgtEl>
                                        <p:attrNameLst>
                                          <p:attrName>ppt_y</p:attrName>
                                        </p:attrNameLst>
                                      </p:cBhvr>
                                      <p:tavLst>
                                        <p:tav tm="0">
                                          <p:val>
                                            <p:strVal val="#ppt_y+#ppt_h/2"/>
                                          </p:val>
                                        </p:tav>
                                        <p:tav tm="100000">
                                          <p:val>
                                            <p:strVal val="#ppt_y"/>
                                          </p:val>
                                        </p:tav>
                                      </p:tavLst>
                                    </p:anim>
                                    <p:anim calcmode="lin" valueType="num">
                                      <p:cBhvr>
                                        <p:cTn id="83" dur="500" fill="hold"/>
                                        <p:tgtEl>
                                          <p:spTgt spid="12"/>
                                        </p:tgtEl>
                                        <p:attrNameLst>
                                          <p:attrName>ppt_w</p:attrName>
                                        </p:attrNameLst>
                                      </p:cBhvr>
                                      <p:tavLst>
                                        <p:tav tm="0">
                                          <p:val>
                                            <p:strVal val="#ppt_w"/>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p:stCondLst>
                                    <p:cond delay="60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1600"/>
                            </p:stCondLst>
                            <p:childTnLst>
                              <p:par>
                                <p:cTn id="89" presetID="17" presetClass="entr" presetSubtype="4" fill="hold" nodeType="after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ppt_x</p:attrName>
                                        </p:attrNameLst>
                                      </p:cBhvr>
                                      <p:tavLst>
                                        <p:tav tm="0">
                                          <p:val>
                                            <p:strVal val="#ppt_x"/>
                                          </p:val>
                                        </p:tav>
                                        <p:tav tm="100000">
                                          <p:val>
                                            <p:strVal val="#ppt_x"/>
                                          </p:val>
                                        </p:tav>
                                      </p:tavLst>
                                    </p:anim>
                                    <p:anim calcmode="lin" valueType="num">
                                      <p:cBhvr>
                                        <p:cTn id="92" dur="500" fill="hold"/>
                                        <p:tgtEl>
                                          <p:spTgt spid="2"/>
                                        </p:tgtEl>
                                        <p:attrNameLst>
                                          <p:attrName>ppt_y</p:attrName>
                                        </p:attrNameLst>
                                      </p:cBhvr>
                                      <p:tavLst>
                                        <p:tav tm="0">
                                          <p:val>
                                            <p:strVal val="#ppt_y+#ppt_h/2"/>
                                          </p:val>
                                        </p:tav>
                                        <p:tav tm="100000">
                                          <p:val>
                                            <p:strVal val="#ppt_y"/>
                                          </p:val>
                                        </p:tav>
                                      </p:tavLst>
                                    </p:anim>
                                    <p:anim calcmode="lin" valueType="num">
                                      <p:cBhvr>
                                        <p:cTn id="93" dur="500" fill="hold"/>
                                        <p:tgtEl>
                                          <p:spTgt spid="2"/>
                                        </p:tgtEl>
                                        <p:attrNameLst>
                                          <p:attrName>ppt_w</p:attrName>
                                        </p:attrNameLst>
                                      </p:cBhvr>
                                      <p:tavLst>
                                        <p:tav tm="0">
                                          <p:val>
                                            <p:strVal val="#ppt_w"/>
                                          </p:val>
                                        </p:tav>
                                        <p:tav tm="100000">
                                          <p:val>
                                            <p:strVal val="#ppt_w"/>
                                          </p:val>
                                        </p:tav>
                                      </p:tavLst>
                                    </p:anim>
                                    <p:anim calcmode="lin" valueType="num">
                                      <p:cBhvr>
                                        <p:cTn id="94" dur="500" fill="hold"/>
                                        <p:tgtEl>
                                          <p:spTgt spid="2"/>
                                        </p:tgtEl>
                                        <p:attrNameLst>
                                          <p:attrName>ppt_h</p:attrName>
                                        </p:attrNameLst>
                                      </p:cBhvr>
                                      <p:tavLst>
                                        <p:tav tm="0">
                                          <p:val>
                                            <p:fltVal val="0"/>
                                          </p:val>
                                        </p:tav>
                                        <p:tav tm="100000">
                                          <p:val>
                                            <p:strVal val="#ppt_h"/>
                                          </p:val>
                                        </p:tav>
                                      </p:tavLst>
                                    </p:anim>
                                  </p:childTnLst>
                                </p:cTn>
                              </p:par>
                              <p:par>
                                <p:cTn id="95" presetID="10" presetClass="entr" presetSubtype="0"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fade">
                                      <p:cBhvr>
                                        <p:cTn id="97" dur="500"/>
                                        <p:tgtEl>
                                          <p:spTgt spid="84"/>
                                        </p:tgtEl>
                                      </p:cBhvr>
                                    </p:animEffect>
                                  </p:childTnLst>
                                </p:cTn>
                              </p:par>
                            </p:childTnLst>
                          </p:cTn>
                        </p:par>
                        <p:par>
                          <p:cTn id="98" fill="hold">
                            <p:stCondLst>
                              <p:cond delay="2100"/>
                            </p:stCondLst>
                            <p:childTnLst>
                              <p:par>
                                <p:cTn id="99" presetID="17" presetClass="entr" presetSubtype="4" fill="hold" nodeType="after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p:cTn id="101" dur="500" fill="hold"/>
                                        <p:tgtEl>
                                          <p:spTgt spid="3"/>
                                        </p:tgtEl>
                                        <p:attrNameLst>
                                          <p:attrName>ppt_x</p:attrName>
                                        </p:attrNameLst>
                                      </p:cBhvr>
                                      <p:tavLst>
                                        <p:tav tm="0">
                                          <p:val>
                                            <p:strVal val="#ppt_x"/>
                                          </p:val>
                                        </p:tav>
                                        <p:tav tm="100000">
                                          <p:val>
                                            <p:strVal val="#ppt_x"/>
                                          </p:val>
                                        </p:tav>
                                      </p:tavLst>
                                    </p:anim>
                                    <p:anim calcmode="lin" valueType="num">
                                      <p:cBhvr>
                                        <p:cTn id="102" dur="500" fill="hold"/>
                                        <p:tgtEl>
                                          <p:spTgt spid="3"/>
                                        </p:tgtEl>
                                        <p:attrNameLst>
                                          <p:attrName>ppt_y</p:attrName>
                                        </p:attrNameLst>
                                      </p:cBhvr>
                                      <p:tavLst>
                                        <p:tav tm="0">
                                          <p:val>
                                            <p:strVal val="#ppt_y+#ppt_h/2"/>
                                          </p:val>
                                        </p:tav>
                                        <p:tav tm="100000">
                                          <p:val>
                                            <p:strVal val="#ppt_y"/>
                                          </p:val>
                                        </p:tav>
                                      </p:tavLst>
                                    </p:anim>
                                    <p:anim calcmode="lin" valueType="num">
                                      <p:cBhvr>
                                        <p:cTn id="103" dur="500" fill="hold"/>
                                        <p:tgtEl>
                                          <p:spTgt spid="3"/>
                                        </p:tgtEl>
                                        <p:attrNameLst>
                                          <p:attrName>ppt_w</p:attrName>
                                        </p:attrNameLst>
                                      </p:cBhvr>
                                      <p:tavLst>
                                        <p:tav tm="0">
                                          <p:val>
                                            <p:strVal val="#ppt_w"/>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500"/>
                                        <p:tgtEl>
                                          <p:spTgt spid="85"/>
                                        </p:tgtEl>
                                      </p:cBhvr>
                                    </p:animEffect>
                                  </p:childTnLst>
                                </p:cTn>
                              </p:par>
                            </p:childTnLst>
                          </p:cTn>
                        </p:par>
                        <p:par>
                          <p:cTn id="108" fill="hold">
                            <p:stCondLst>
                              <p:cond delay="2600"/>
                            </p:stCondLst>
                            <p:childTnLst>
                              <p:par>
                                <p:cTn id="109" presetID="17" presetClass="entr" presetSubtype="4"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p:cTn id="111" dur="500" fill="hold"/>
                                        <p:tgtEl>
                                          <p:spTgt spid="6"/>
                                        </p:tgtEl>
                                        <p:attrNameLst>
                                          <p:attrName>ppt_x</p:attrName>
                                        </p:attrNameLst>
                                      </p:cBhvr>
                                      <p:tavLst>
                                        <p:tav tm="0">
                                          <p:val>
                                            <p:strVal val="#ppt_x"/>
                                          </p:val>
                                        </p:tav>
                                        <p:tav tm="100000">
                                          <p:val>
                                            <p:strVal val="#ppt_x"/>
                                          </p:val>
                                        </p:tav>
                                      </p:tavLst>
                                    </p:anim>
                                    <p:anim calcmode="lin" valueType="num">
                                      <p:cBhvr>
                                        <p:cTn id="112" dur="500" fill="hold"/>
                                        <p:tgtEl>
                                          <p:spTgt spid="6"/>
                                        </p:tgtEl>
                                        <p:attrNameLst>
                                          <p:attrName>ppt_y</p:attrName>
                                        </p:attrNameLst>
                                      </p:cBhvr>
                                      <p:tavLst>
                                        <p:tav tm="0">
                                          <p:val>
                                            <p:strVal val="#ppt_y+#ppt_h/2"/>
                                          </p:val>
                                        </p:tav>
                                        <p:tav tm="100000">
                                          <p:val>
                                            <p:strVal val="#ppt_y"/>
                                          </p:val>
                                        </p:tav>
                                      </p:tavLst>
                                    </p:anim>
                                    <p:anim calcmode="lin" valueType="num">
                                      <p:cBhvr>
                                        <p:cTn id="113" dur="500" fill="hold"/>
                                        <p:tgtEl>
                                          <p:spTgt spid="6"/>
                                        </p:tgtEl>
                                        <p:attrNameLst>
                                          <p:attrName>ppt_w</p:attrName>
                                        </p:attrNameLst>
                                      </p:cBhvr>
                                      <p:tavLst>
                                        <p:tav tm="0">
                                          <p:val>
                                            <p:strVal val="#ppt_w"/>
                                          </p:val>
                                        </p:tav>
                                        <p:tav tm="100000">
                                          <p:val>
                                            <p:strVal val="#ppt_w"/>
                                          </p:val>
                                        </p:tav>
                                      </p:tavLst>
                                    </p:anim>
                                    <p:anim calcmode="lin" valueType="num">
                                      <p:cBhvr>
                                        <p:cTn id="114" dur="500" fill="hold"/>
                                        <p:tgtEl>
                                          <p:spTgt spid="6"/>
                                        </p:tgtEl>
                                        <p:attrNameLst>
                                          <p:attrName>ppt_h</p:attrName>
                                        </p:attrNameLst>
                                      </p:cBhvr>
                                      <p:tavLst>
                                        <p:tav tm="0">
                                          <p:val>
                                            <p:fltVal val="0"/>
                                          </p:val>
                                        </p:tav>
                                        <p:tav tm="100000">
                                          <p:val>
                                            <p:strVal val="#ppt_h"/>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fade">
                                      <p:cBhvr>
                                        <p:cTn id="117" dur="500"/>
                                        <p:tgtEl>
                                          <p:spTgt spid="86"/>
                                        </p:tgtEl>
                                      </p:cBhvr>
                                    </p:animEffect>
                                  </p:childTnLst>
                                </p:cTn>
                              </p:par>
                            </p:childTnLst>
                          </p:cTn>
                        </p:par>
                        <p:par>
                          <p:cTn id="118" fill="hold">
                            <p:stCondLst>
                              <p:cond delay="3100"/>
                            </p:stCondLst>
                            <p:childTnLst>
                              <p:par>
                                <p:cTn id="119" presetID="17" presetClass="entr" presetSubtype="4" fill="hold" nodeType="after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500" fill="hold"/>
                                        <p:tgtEl>
                                          <p:spTgt spid="10"/>
                                        </p:tgtEl>
                                        <p:attrNameLst>
                                          <p:attrName>ppt_x</p:attrName>
                                        </p:attrNameLst>
                                      </p:cBhvr>
                                      <p:tavLst>
                                        <p:tav tm="0">
                                          <p:val>
                                            <p:strVal val="#ppt_x"/>
                                          </p:val>
                                        </p:tav>
                                        <p:tav tm="100000">
                                          <p:val>
                                            <p:strVal val="#ppt_x"/>
                                          </p:val>
                                        </p:tav>
                                      </p:tavLst>
                                    </p:anim>
                                    <p:anim calcmode="lin" valueType="num">
                                      <p:cBhvr>
                                        <p:cTn id="122" dur="500" fill="hold"/>
                                        <p:tgtEl>
                                          <p:spTgt spid="10"/>
                                        </p:tgtEl>
                                        <p:attrNameLst>
                                          <p:attrName>ppt_y</p:attrName>
                                        </p:attrNameLst>
                                      </p:cBhvr>
                                      <p:tavLst>
                                        <p:tav tm="0">
                                          <p:val>
                                            <p:strVal val="#ppt_y+#ppt_h/2"/>
                                          </p:val>
                                        </p:tav>
                                        <p:tav tm="100000">
                                          <p:val>
                                            <p:strVal val="#ppt_y"/>
                                          </p:val>
                                        </p:tav>
                                      </p:tavLst>
                                    </p:anim>
                                    <p:anim calcmode="lin" valueType="num">
                                      <p:cBhvr>
                                        <p:cTn id="123" dur="500" fill="hold"/>
                                        <p:tgtEl>
                                          <p:spTgt spid="10"/>
                                        </p:tgtEl>
                                        <p:attrNameLst>
                                          <p:attrName>ppt_w</p:attrName>
                                        </p:attrNameLst>
                                      </p:cBhvr>
                                      <p:tavLst>
                                        <p:tav tm="0">
                                          <p:val>
                                            <p:strVal val="#ppt_w"/>
                                          </p:val>
                                        </p:tav>
                                        <p:tav tm="100000">
                                          <p:val>
                                            <p:strVal val="#ppt_w"/>
                                          </p:val>
                                        </p:tav>
                                      </p:tavLst>
                                    </p:anim>
                                    <p:anim calcmode="lin" valueType="num">
                                      <p:cBhvr>
                                        <p:cTn id="124" dur="500" fill="hold"/>
                                        <p:tgtEl>
                                          <p:spTgt spid="10"/>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600"/>
                                  </p:stCondLst>
                                  <p:childTnLst>
                                    <p:set>
                                      <p:cBhvr>
                                        <p:cTn id="126" dur="1" fill="hold">
                                          <p:stCondLst>
                                            <p:cond delay="0"/>
                                          </p:stCondLst>
                                        </p:cTn>
                                        <p:tgtEl>
                                          <p:spTgt spid="87"/>
                                        </p:tgtEl>
                                        <p:attrNameLst>
                                          <p:attrName>style.visibility</p:attrName>
                                        </p:attrNameLst>
                                      </p:cBhvr>
                                      <p:to>
                                        <p:strVal val="visible"/>
                                      </p:to>
                                    </p:set>
                                    <p:animEffect transition="in" filter="fade">
                                      <p:cBhvr>
                                        <p:cTn id="127" dur="500"/>
                                        <p:tgtEl>
                                          <p:spTgt spid="8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70">
                                            <p:txEl>
                                              <p:pRg st="0" end="0"/>
                                            </p:txEl>
                                          </p:spTgt>
                                        </p:tgtEl>
                                        <p:attrNameLst>
                                          <p:attrName>style.visibility</p:attrName>
                                        </p:attrNameLst>
                                      </p:cBhvr>
                                      <p:to>
                                        <p:strVal val="visible"/>
                                      </p:to>
                                    </p:set>
                                    <p:animEffect transition="in" filter="fade">
                                      <p:cBhvr>
                                        <p:cTn id="132" dur="500"/>
                                        <p:tgtEl>
                                          <p:spTgt spid="170">
                                            <p:txEl>
                                              <p:pRg st="0" end="0"/>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fade">
                                      <p:cBhvr>
                                        <p:cTn id="1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5" grpId="0" animBg="1"/>
      <p:bldP spid="7" grpId="0" animBg="1"/>
      <p:bldP spid="8" grpId="0" animBg="1"/>
      <p:bldP spid="18" grpId="0"/>
      <p:bldP spid="59" grpId="0" build="allAtOnce"/>
      <p:bldP spid="11" grpId="0"/>
      <p:bldP spid="15" grpId="0"/>
      <p:bldP spid="16" grpId="0"/>
      <p:bldP spid="84" grpId="0"/>
      <p:bldP spid="85" grpId="0"/>
      <p:bldP spid="86" grpId="0"/>
      <p:bldP spid="87" grpId="0"/>
      <p:bldP spid="129" grpId="0" build="allAtOnce"/>
      <p:bldP spid="17" grpId="0" animBg="1"/>
      <p:bldP spid="170" grpId="0" build="allAtOnce"/>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15" descr="New48xxstackfront_lo.jpg"/>
          <p:cNvPicPr>
            <a:picLocks noChangeAspect="1"/>
          </p:cNvPicPr>
          <p:nvPr/>
        </p:nvPicPr>
        <p:blipFill>
          <a:blip r:embed="rId3" cstate="email"/>
          <a:srcRect/>
          <a:stretch>
            <a:fillRect/>
          </a:stretch>
        </p:blipFill>
        <p:spPr bwMode="auto">
          <a:xfrm>
            <a:off x="822960" y="4909944"/>
            <a:ext cx="3875088" cy="1739900"/>
          </a:xfrm>
          <a:prstGeom prst="rect">
            <a:avLst/>
          </a:prstGeom>
          <a:noFill/>
          <a:ln w="9525">
            <a:noFill/>
            <a:miter lim="800000"/>
            <a:headEnd/>
            <a:tailEnd/>
          </a:ln>
        </p:spPr>
      </p:pic>
      <p:sp>
        <p:nvSpPr>
          <p:cNvPr id="401411" name="Title 4"/>
          <p:cNvSpPr>
            <a:spLocks noGrp="1"/>
          </p:cNvSpPr>
          <p:nvPr>
            <p:ph type="title" idx="4294967295"/>
          </p:nvPr>
        </p:nvSpPr>
        <p:spPr>
          <a:xfrm>
            <a:off x="457200" y="571800"/>
            <a:ext cx="8229600" cy="531812"/>
          </a:xfrm>
        </p:spPr>
        <p:txBody>
          <a:bodyPr anchor="t"/>
          <a:lstStyle/>
          <a:p>
            <a:r>
              <a:rPr lang="en-US" dirty="0" smtClean="0"/>
              <a:t>Avaya ERS 4000 Series v5.6 - 6 new models!</a:t>
            </a:r>
          </a:p>
        </p:txBody>
      </p:sp>
      <p:sp>
        <p:nvSpPr>
          <p:cNvPr id="401413" name="Rectangle 23"/>
          <p:cNvSpPr>
            <a:spLocks noChangeArrowheads="1"/>
          </p:cNvSpPr>
          <p:nvPr/>
        </p:nvSpPr>
        <p:spPr bwMode="auto">
          <a:xfrm rot="10800000" flipV="1">
            <a:off x="473074" y="2089491"/>
            <a:ext cx="4739006" cy="2058987"/>
          </a:xfrm>
          <a:prstGeom prst="rect">
            <a:avLst/>
          </a:prstGeom>
          <a:gradFill rotWithShape="1">
            <a:gsLst>
              <a:gs pos="0">
                <a:srgbClr val="DDDDDD"/>
              </a:gs>
              <a:gs pos="100000">
                <a:srgbClr val="F1F1F1">
                  <a:alpha val="0"/>
                </a:srgbClr>
              </a:gs>
            </a:gsLst>
            <a:lin ang="5400000" scaled="1"/>
          </a:gradFill>
          <a:ln w="9525">
            <a:noFill/>
            <a:miter lim="800000"/>
            <a:headEnd/>
            <a:tailEnd/>
          </a:ln>
        </p:spPr>
        <p:txBody>
          <a:bodyPr tIns="90000"/>
          <a:lstStyle/>
          <a:p>
            <a:pPr marL="271463" indent="-271463">
              <a:lnSpc>
                <a:spcPct val="95000"/>
              </a:lnSpc>
              <a:spcBef>
                <a:spcPct val="45000"/>
              </a:spcBef>
              <a:buClr>
                <a:srgbClr val="CC0000"/>
              </a:buClr>
              <a:buFont typeface="Webdings" pitchFamily="18" charset="2"/>
              <a:buChar char="4"/>
            </a:pPr>
            <a:r>
              <a:rPr lang="en-GB" sz="1400" dirty="0">
                <a:solidFill>
                  <a:schemeClr val="tx1"/>
                </a:solidFill>
              </a:rPr>
              <a:t>IEEE  </a:t>
            </a:r>
            <a:r>
              <a:rPr lang="en-GB" sz="1400" dirty="0" smtClean="0">
                <a:solidFill>
                  <a:schemeClr val="tx1"/>
                </a:solidFill>
              </a:rPr>
              <a:t>802.3at </a:t>
            </a:r>
            <a:r>
              <a:rPr lang="en-GB" sz="1400" dirty="0">
                <a:solidFill>
                  <a:schemeClr val="tx1"/>
                </a:solidFill>
              </a:rPr>
              <a:t>Power over Ethernet </a:t>
            </a:r>
            <a:r>
              <a:rPr lang="en-GB" sz="1400" dirty="0" smtClean="0">
                <a:solidFill>
                  <a:schemeClr val="tx1"/>
                </a:solidFill>
              </a:rPr>
              <a:t>Plus</a:t>
            </a:r>
            <a:endParaRPr lang="en-GB" sz="1400" dirty="0">
              <a:solidFill>
                <a:schemeClr val="tx1"/>
              </a:solidFill>
            </a:endParaRPr>
          </a:p>
          <a:p>
            <a:pPr marL="271463" indent="-271463">
              <a:lnSpc>
                <a:spcPct val="95000"/>
              </a:lnSpc>
              <a:spcBef>
                <a:spcPct val="45000"/>
              </a:spcBef>
              <a:buClr>
                <a:srgbClr val="CC0000"/>
              </a:buClr>
              <a:buFont typeface="Webdings" pitchFamily="18" charset="2"/>
              <a:buChar char="4"/>
            </a:pPr>
            <a:r>
              <a:rPr lang="en-GB" sz="1400" dirty="0">
                <a:solidFill>
                  <a:schemeClr val="tx1"/>
                </a:solidFill>
              </a:rPr>
              <a:t>1 and 10 </a:t>
            </a:r>
            <a:r>
              <a:rPr lang="en-GB" sz="1400" dirty="0" smtClean="0">
                <a:solidFill>
                  <a:schemeClr val="tx1"/>
                </a:solidFill>
              </a:rPr>
              <a:t>GbE </a:t>
            </a:r>
            <a:r>
              <a:rPr lang="en-GB" sz="1400" dirty="0">
                <a:solidFill>
                  <a:schemeClr val="tx1"/>
                </a:solidFill>
              </a:rPr>
              <a:t>uplinks with Small Form-Factor Pluggable (SFP+) </a:t>
            </a:r>
            <a:r>
              <a:rPr lang="en-GB" sz="1400" dirty="0" smtClean="0">
                <a:solidFill>
                  <a:schemeClr val="tx1"/>
                </a:solidFill>
              </a:rPr>
              <a:t>ports on ERS 4800 models</a:t>
            </a:r>
            <a:endParaRPr lang="en-GB" sz="1400" dirty="0">
              <a:solidFill>
                <a:schemeClr val="tx1"/>
              </a:solidFill>
            </a:endParaRPr>
          </a:p>
          <a:p>
            <a:pPr marL="271463" indent="-271463">
              <a:lnSpc>
                <a:spcPct val="95000"/>
              </a:lnSpc>
              <a:spcBef>
                <a:spcPct val="45000"/>
              </a:spcBef>
              <a:buClr>
                <a:srgbClr val="CC0000"/>
              </a:buClr>
              <a:buFont typeface="Webdings" pitchFamily="18" charset="2"/>
              <a:buChar char="4"/>
            </a:pPr>
            <a:r>
              <a:rPr lang="en-GB" sz="1400" dirty="0">
                <a:solidFill>
                  <a:schemeClr val="tx1"/>
                </a:solidFill>
              </a:rPr>
              <a:t>Redundant field replaceable  AC power supplies</a:t>
            </a:r>
          </a:p>
          <a:p>
            <a:pPr marL="271463" indent="-271463">
              <a:lnSpc>
                <a:spcPct val="95000"/>
              </a:lnSpc>
              <a:spcBef>
                <a:spcPct val="45000"/>
              </a:spcBef>
              <a:buClr>
                <a:srgbClr val="CC0000"/>
              </a:buClr>
              <a:buFont typeface="Webdings" pitchFamily="18" charset="2"/>
              <a:buChar char="4"/>
            </a:pPr>
            <a:r>
              <a:rPr lang="en-GB" sz="1400" dirty="0">
                <a:solidFill>
                  <a:schemeClr val="tx1"/>
                </a:solidFill>
              </a:rPr>
              <a:t>Stackable </a:t>
            </a:r>
            <a:r>
              <a:rPr lang="en-GB" sz="1400" dirty="0" smtClean="0">
                <a:solidFill>
                  <a:schemeClr val="tx1"/>
                </a:solidFill>
              </a:rPr>
              <a:t>Chassis </a:t>
            </a:r>
            <a:r>
              <a:rPr lang="en-GB" sz="1400" dirty="0">
                <a:solidFill>
                  <a:schemeClr val="tx1"/>
                </a:solidFill>
              </a:rPr>
              <a:t>compatibility </a:t>
            </a:r>
          </a:p>
          <a:p>
            <a:pPr marL="271463" indent="-271463">
              <a:lnSpc>
                <a:spcPct val="95000"/>
              </a:lnSpc>
              <a:spcBef>
                <a:spcPct val="45000"/>
              </a:spcBef>
              <a:buClr>
                <a:srgbClr val="CC0000"/>
              </a:buClr>
              <a:buFont typeface="Webdings" pitchFamily="18" charset="2"/>
              <a:buChar char="4"/>
            </a:pPr>
            <a:r>
              <a:rPr lang="en-GB" sz="1400" dirty="0">
                <a:solidFill>
                  <a:schemeClr val="tx1"/>
                </a:solidFill>
              </a:rPr>
              <a:t>Future-ready for advanced </a:t>
            </a:r>
            <a:r>
              <a:rPr lang="en-GB" sz="1400" dirty="0" smtClean="0">
                <a:solidFill>
                  <a:schemeClr val="tx1"/>
                </a:solidFill>
              </a:rPr>
              <a:t>services</a:t>
            </a:r>
          </a:p>
          <a:p>
            <a:pPr marL="271463" indent="-271463">
              <a:lnSpc>
                <a:spcPct val="95000"/>
              </a:lnSpc>
              <a:spcBef>
                <a:spcPct val="45000"/>
              </a:spcBef>
              <a:buClr>
                <a:srgbClr val="CC0000"/>
              </a:buClr>
              <a:buFont typeface="Webdings" pitchFamily="18" charset="2"/>
              <a:buChar char="4"/>
            </a:pPr>
            <a:r>
              <a:rPr lang="en-GB" sz="1400" dirty="0" smtClean="0"/>
              <a:t>Increased switching and stackable chassis capacity across all units</a:t>
            </a:r>
            <a:endParaRPr lang="en-GB" sz="1400" dirty="0">
              <a:solidFill>
                <a:schemeClr val="tx1"/>
              </a:solidFill>
            </a:endParaRPr>
          </a:p>
          <a:p>
            <a:pPr marL="271463" indent="-271463">
              <a:lnSpc>
                <a:spcPct val="95000"/>
              </a:lnSpc>
              <a:spcBef>
                <a:spcPct val="45000"/>
              </a:spcBef>
              <a:buClr>
                <a:srgbClr val="CC0000"/>
              </a:buClr>
              <a:buFont typeface="Webdings" pitchFamily="18" charset="2"/>
              <a:buChar char="4"/>
            </a:pPr>
            <a:endParaRPr lang="en-GB" dirty="0">
              <a:solidFill>
                <a:schemeClr val="tx1"/>
              </a:solidFill>
            </a:endParaRPr>
          </a:p>
        </p:txBody>
      </p:sp>
      <p:sp>
        <p:nvSpPr>
          <p:cNvPr id="401414" name="Rectangle 10"/>
          <p:cNvSpPr>
            <a:spLocks noChangeArrowheads="1"/>
          </p:cNvSpPr>
          <p:nvPr/>
        </p:nvSpPr>
        <p:spPr bwMode="gray">
          <a:xfrm>
            <a:off x="473077" y="1517985"/>
            <a:ext cx="4739005" cy="584200"/>
          </a:xfrm>
          <a:prstGeom prst="rect">
            <a:avLst/>
          </a:prstGeom>
          <a:gradFill rotWithShape="0">
            <a:gsLst>
              <a:gs pos="0">
                <a:srgbClr val="CC0000"/>
              </a:gs>
              <a:gs pos="100000">
                <a:srgbClr val="5E0000"/>
              </a:gs>
            </a:gsLst>
            <a:lin ang="5400000" scaled="1"/>
          </a:gradFill>
          <a:ln w="9525">
            <a:noFill/>
            <a:miter lim="800000"/>
            <a:headEnd/>
            <a:tailEnd/>
          </a:ln>
        </p:spPr>
        <p:txBody>
          <a:bodyPr wrap="none" anchor="ctr"/>
          <a:lstStyle/>
          <a:p>
            <a:pPr algn="ctr"/>
            <a:r>
              <a:rPr lang="en-GB" sz="1700" b="1" dirty="0" smtClean="0">
                <a:solidFill>
                  <a:schemeClr val="bg1"/>
                </a:solidFill>
              </a:rPr>
              <a:t>Highlights of new models</a:t>
            </a:r>
            <a:endParaRPr lang="en-GB" sz="1700" b="1" dirty="0">
              <a:solidFill>
                <a:schemeClr val="bg1"/>
              </a:solidFill>
            </a:endParaRPr>
          </a:p>
        </p:txBody>
      </p:sp>
      <p:pic>
        <p:nvPicPr>
          <p:cNvPr id="401415" name="Picture 16" descr="New45xxstackfront_lo.jpg"/>
          <p:cNvPicPr>
            <a:picLocks noChangeAspect="1"/>
          </p:cNvPicPr>
          <p:nvPr/>
        </p:nvPicPr>
        <p:blipFill>
          <a:blip r:embed="rId4" cstate="email"/>
          <a:srcRect/>
          <a:stretch>
            <a:fillRect/>
          </a:stretch>
        </p:blipFill>
        <p:spPr bwMode="auto">
          <a:xfrm>
            <a:off x="4897448" y="5445131"/>
            <a:ext cx="3203575" cy="1223963"/>
          </a:xfrm>
          <a:prstGeom prst="rect">
            <a:avLst/>
          </a:prstGeom>
          <a:noFill/>
          <a:ln w="9525">
            <a:noFill/>
            <a:miter lim="800000"/>
            <a:headEnd/>
            <a:tailEnd/>
          </a:ln>
        </p:spPr>
      </p:pic>
      <p:sp>
        <p:nvSpPr>
          <p:cNvPr id="18" name="Text Box 3"/>
          <p:cNvSpPr txBox="1">
            <a:spLocks noChangeArrowheads="1"/>
          </p:cNvSpPr>
          <p:nvPr/>
        </p:nvSpPr>
        <p:spPr bwMode="auto">
          <a:xfrm>
            <a:off x="4754880" y="4883576"/>
            <a:ext cx="3600450" cy="58477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GB" kern="0" dirty="0">
                <a:solidFill>
                  <a:srgbClr val="C00000"/>
                </a:solidFill>
                <a:cs typeface="Arial" pitchFamily="34" charset="0"/>
              </a:rPr>
              <a:t>ERS 4500 </a:t>
            </a:r>
            <a:r>
              <a:rPr lang="en-GB" kern="0" dirty="0" smtClean="0">
                <a:solidFill>
                  <a:srgbClr val="C00000"/>
                </a:solidFill>
                <a:cs typeface="Arial" pitchFamily="34" charset="0"/>
              </a:rPr>
              <a:t>PoE</a:t>
            </a:r>
            <a:r>
              <a:rPr lang="en-GB" kern="0" dirty="0">
                <a:solidFill>
                  <a:srgbClr val="C00000"/>
                </a:solidFill>
                <a:cs typeface="Arial" pitchFamily="34" charset="0"/>
              </a:rPr>
              <a:t>+ </a:t>
            </a:r>
            <a:r>
              <a:rPr lang="en-GB" kern="0" dirty="0" smtClean="0">
                <a:solidFill>
                  <a:srgbClr val="C00000"/>
                </a:solidFill>
                <a:cs typeface="Arial" pitchFamily="34" charset="0"/>
              </a:rPr>
              <a:t>Models</a:t>
            </a:r>
          </a:p>
          <a:p>
            <a:pPr algn="ctr" fontAlgn="auto">
              <a:spcBef>
                <a:spcPts val="0"/>
              </a:spcBef>
              <a:spcAft>
                <a:spcPts val="0"/>
              </a:spcAft>
              <a:defRPr/>
            </a:pPr>
            <a:r>
              <a:rPr lang="en-GB" sz="1400" kern="0" dirty="0" smtClean="0">
                <a:solidFill>
                  <a:srgbClr val="C00000"/>
                </a:solidFill>
                <a:cs typeface="Arial" pitchFamily="34" charset="0"/>
              </a:rPr>
              <a:t>Fast Ethernet to the desktop</a:t>
            </a:r>
            <a:endParaRPr lang="en-GB" sz="1400" kern="0" dirty="0">
              <a:solidFill>
                <a:srgbClr val="C00000"/>
              </a:solidFill>
              <a:cs typeface="Arial" pitchFamily="34" charset="0"/>
            </a:endParaRPr>
          </a:p>
        </p:txBody>
      </p:sp>
      <p:sp>
        <p:nvSpPr>
          <p:cNvPr id="19" name="Text Box 3"/>
          <p:cNvSpPr txBox="1">
            <a:spLocks noChangeArrowheads="1"/>
          </p:cNvSpPr>
          <p:nvPr/>
        </p:nvSpPr>
        <p:spPr bwMode="auto">
          <a:xfrm>
            <a:off x="983615" y="4374979"/>
            <a:ext cx="3600450" cy="584775"/>
          </a:xfrm>
          <a:prstGeom prst="rect">
            <a:avLst/>
          </a:prstGeom>
          <a:noFill/>
          <a:ln w="9525">
            <a:noFill/>
            <a:miter lim="800000"/>
            <a:headEnd/>
            <a:tailEnd/>
          </a:ln>
          <a:effectLst/>
        </p:spPr>
        <p:txBody>
          <a:bodyPr>
            <a:spAutoFit/>
          </a:bodyPr>
          <a:lstStyle/>
          <a:p>
            <a:pPr algn="ctr" fontAlgn="auto">
              <a:lnSpc>
                <a:spcPct val="100000"/>
              </a:lnSpc>
              <a:spcBef>
                <a:spcPts val="0"/>
              </a:spcBef>
              <a:spcAft>
                <a:spcPts val="0"/>
              </a:spcAft>
              <a:defRPr/>
            </a:pPr>
            <a:r>
              <a:rPr lang="en-GB" kern="0" dirty="0">
                <a:solidFill>
                  <a:srgbClr val="C00000"/>
                </a:solidFill>
                <a:cs typeface="Arial" pitchFamily="34" charset="0"/>
              </a:rPr>
              <a:t>ERS 4800 </a:t>
            </a:r>
            <a:r>
              <a:rPr lang="en-GB" kern="0" dirty="0" smtClean="0">
                <a:solidFill>
                  <a:srgbClr val="C00000"/>
                </a:solidFill>
                <a:cs typeface="Arial" pitchFamily="34" charset="0"/>
              </a:rPr>
              <a:t>Models</a:t>
            </a:r>
            <a:r>
              <a:rPr lang="en-GB" kern="0" dirty="0">
                <a:solidFill>
                  <a:srgbClr val="C00000"/>
                </a:solidFill>
                <a:cs typeface="Arial" pitchFamily="34" charset="0"/>
              </a:rPr>
              <a:t> </a:t>
            </a:r>
            <a:endParaRPr lang="en-GB" kern="0" dirty="0" smtClean="0">
              <a:solidFill>
                <a:srgbClr val="C00000"/>
              </a:solidFill>
              <a:cs typeface="Arial" pitchFamily="34" charset="0"/>
            </a:endParaRPr>
          </a:p>
          <a:p>
            <a:pPr algn="ctr" fontAlgn="auto">
              <a:lnSpc>
                <a:spcPct val="100000"/>
              </a:lnSpc>
              <a:spcBef>
                <a:spcPts val="0"/>
              </a:spcBef>
              <a:spcAft>
                <a:spcPts val="0"/>
              </a:spcAft>
              <a:defRPr/>
            </a:pPr>
            <a:r>
              <a:rPr lang="en-GB" sz="1400" kern="0" dirty="0" smtClean="0">
                <a:solidFill>
                  <a:srgbClr val="C00000"/>
                </a:solidFill>
                <a:cs typeface="Arial" pitchFamily="34" charset="0"/>
              </a:rPr>
              <a:t>Gigabit-to-the-Desktop with SFP+ uplinks</a:t>
            </a:r>
          </a:p>
        </p:txBody>
      </p:sp>
      <p:sp>
        <p:nvSpPr>
          <p:cNvPr id="16" name="Rectangle 23"/>
          <p:cNvSpPr>
            <a:spLocks noChangeArrowheads="1"/>
          </p:cNvSpPr>
          <p:nvPr/>
        </p:nvSpPr>
        <p:spPr bwMode="auto">
          <a:xfrm rot="10800000" flipV="1">
            <a:off x="5897880" y="1610786"/>
            <a:ext cx="2818766" cy="2441607"/>
          </a:xfrm>
          <a:prstGeom prst="rect">
            <a:avLst/>
          </a:prstGeom>
          <a:noFill/>
          <a:ln w="9525">
            <a:noFill/>
            <a:miter lim="800000"/>
            <a:headEnd/>
            <a:tailEnd/>
          </a:ln>
        </p:spPr>
        <p:txBody>
          <a:bodyPr tIns="90000"/>
          <a:lstStyle/>
          <a:p>
            <a:pPr marL="271463" indent="-271463">
              <a:lnSpc>
                <a:spcPct val="95000"/>
              </a:lnSpc>
              <a:spcBef>
                <a:spcPct val="45000"/>
              </a:spcBef>
              <a:buClr>
                <a:srgbClr val="CC0000"/>
              </a:buClr>
            </a:pPr>
            <a:r>
              <a:rPr lang="en-GB" sz="1400" b="1" dirty="0" smtClean="0">
                <a:solidFill>
                  <a:schemeClr val="tx1"/>
                </a:solidFill>
              </a:rPr>
              <a:t>v5.6 software enhancements</a:t>
            </a:r>
          </a:p>
          <a:p>
            <a:pPr marL="271463" indent="-271463">
              <a:lnSpc>
                <a:spcPct val="95000"/>
              </a:lnSpc>
              <a:spcBef>
                <a:spcPct val="45000"/>
              </a:spcBef>
              <a:buClr>
                <a:srgbClr val="CC0000"/>
              </a:buClr>
              <a:buFont typeface="Arial" pitchFamily="34" charset="0"/>
              <a:buChar char="•"/>
            </a:pPr>
            <a:r>
              <a:rPr lang="en-GB" sz="1400" dirty="0" smtClean="0">
                <a:solidFill>
                  <a:schemeClr val="tx1"/>
                </a:solidFill>
              </a:rPr>
              <a:t>Equal Cost Multipath</a:t>
            </a:r>
          </a:p>
          <a:p>
            <a:pPr marL="271463" indent="-271463">
              <a:lnSpc>
                <a:spcPct val="95000"/>
              </a:lnSpc>
              <a:spcBef>
                <a:spcPct val="45000"/>
              </a:spcBef>
              <a:buClr>
                <a:srgbClr val="CC0000"/>
              </a:buClr>
              <a:buFont typeface="Arial" pitchFamily="34" charset="0"/>
              <a:buChar char="•"/>
            </a:pPr>
            <a:r>
              <a:rPr lang="en-GB" sz="1400" dirty="0" smtClean="0">
                <a:solidFill>
                  <a:schemeClr val="tx1"/>
                </a:solidFill>
              </a:rPr>
              <a:t>ICMPv3 Snooping and Proxy</a:t>
            </a:r>
          </a:p>
          <a:p>
            <a:pPr marL="271463" indent="-271463">
              <a:lnSpc>
                <a:spcPct val="95000"/>
              </a:lnSpc>
              <a:spcBef>
                <a:spcPct val="45000"/>
              </a:spcBef>
              <a:buClr>
                <a:srgbClr val="CC0000"/>
              </a:buClr>
              <a:buFont typeface="Arial" pitchFamily="34" charset="0"/>
              <a:buChar char="•"/>
            </a:pPr>
            <a:r>
              <a:rPr lang="en-GB" sz="1400" dirty="0" smtClean="0">
                <a:solidFill>
                  <a:schemeClr val="tx1"/>
                </a:solidFill>
              </a:rPr>
              <a:t>VLAN </a:t>
            </a:r>
            <a:r>
              <a:rPr lang="en-GB" sz="1400" dirty="0" smtClean="0">
                <a:solidFill>
                  <a:schemeClr val="tx1"/>
                </a:solidFill>
              </a:rPr>
              <a:t>scaling</a:t>
            </a:r>
            <a:endParaRPr lang="en-GB" sz="1400" dirty="0" smtClean="0">
              <a:solidFill>
                <a:schemeClr val="tx1"/>
              </a:solidFill>
            </a:endParaRPr>
          </a:p>
          <a:p>
            <a:pPr marL="271463" indent="-271463">
              <a:lnSpc>
                <a:spcPct val="95000"/>
              </a:lnSpc>
              <a:spcBef>
                <a:spcPct val="45000"/>
              </a:spcBef>
              <a:buClr>
                <a:srgbClr val="CC0000"/>
              </a:buClr>
              <a:buFont typeface="Arial" pitchFamily="34" charset="0"/>
              <a:buChar char="•"/>
            </a:pPr>
            <a:r>
              <a:rPr lang="en-GB" sz="1400" dirty="0" smtClean="0">
                <a:solidFill>
                  <a:schemeClr val="tx1"/>
                </a:solidFill>
              </a:rPr>
              <a:t>Management and security enhancements and much more..</a:t>
            </a:r>
            <a:endParaRPr lang="en-GB" sz="1400" dirty="0">
              <a:solidFill>
                <a:schemeClr val="tx1"/>
              </a:solidFill>
            </a:endParaRPr>
          </a:p>
        </p:txBody>
      </p:sp>
      <p:sp>
        <p:nvSpPr>
          <p:cNvPr id="17" name="Rectangle 16"/>
          <p:cNvSpPr/>
          <p:nvPr/>
        </p:nvSpPr>
        <p:spPr bwMode="auto">
          <a:xfrm>
            <a:off x="5760720" y="1558832"/>
            <a:ext cx="3108960" cy="2389658"/>
          </a:xfrm>
          <a:prstGeom prst="rect">
            <a:avLst/>
          </a:prstGeom>
          <a:no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71801"/>
            <a:ext cx="8778240" cy="415593"/>
          </a:xfrm>
        </p:spPr>
        <p:txBody>
          <a:bodyPr/>
          <a:lstStyle/>
          <a:p>
            <a:r>
              <a:rPr lang="en-US" dirty="0" smtClean="0"/>
              <a:t>ERS 4000 Positioning</a:t>
            </a:r>
            <a:endParaRPr lang="en-US" dirty="0"/>
          </a:p>
        </p:txBody>
      </p:sp>
      <p:graphicFrame>
        <p:nvGraphicFramePr>
          <p:cNvPr id="4" name="Table 3"/>
          <p:cNvGraphicFramePr>
            <a:graphicFrameLocks noGrp="1"/>
          </p:cNvGraphicFramePr>
          <p:nvPr/>
        </p:nvGraphicFramePr>
        <p:xfrm>
          <a:off x="320040" y="1195190"/>
          <a:ext cx="8412480" cy="5202490"/>
        </p:xfrm>
        <a:graphic>
          <a:graphicData uri="http://schemas.openxmlformats.org/drawingml/2006/table">
            <a:tbl>
              <a:tblPr firstRow="1" bandRow="1">
                <a:tableStyleId>{5C22544A-7EE6-4342-B048-85BDC9FD1C3A}</a:tableStyleId>
              </a:tblPr>
              <a:tblGrid>
                <a:gridCol w="2103120"/>
                <a:gridCol w="2103120"/>
                <a:gridCol w="2103120"/>
                <a:gridCol w="2103120"/>
              </a:tblGrid>
              <a:tr h="658022">
                <a:tc>
                  <a:txBody>
                    <a:bodyPr/>
                    <a:lstStyle/>
                    <a:p>
                      <a:r>
                        <a:rPr lang="en-US" sz="1400" dirty="0" smtClean="0"/>
                        <a:t>Requirement</a:t>
                      </a:r>
                      <a:endParaRPr lang="en-US" sz="1400" dirty="0"/>
                    </a:p>
                  </a:txBody>
                  <a:tcPr marT="51949" marB="51949"/>
                </a:tc>
                <a:tc>
                  <a:txBody>
                    <a:bodyPr/>
                    <a:lstStyle/>
                    <a:p>
                      <a:r>
                        <a:rPr lang="en-US" sz="1400" dirty="0" smtClean="0"/>
                        <a:t>ERS 4500 Models</a:t>
                      </a:r>
                      <a:endParaRPr lang="en-US" sz="1400" dirty="0"/>
                    </a:p>
                  </a:txBody>
                  <a:tcPr marT="51949" marB="51949"/>
                </a:tc>
                <a:tc>
                  <a:txBody>
                    <a:bodyPr/>
                    <a:lstStyle/>
                    <a:p>
                      <a:r>
                        <a:rPr lang="en-US" sz="1400" dirty="0" smtClean="0"/>
                        <a:t>ERS 4500 POE+ Models</a:t>
                      </a:r>
                      <a:endParaRPr lang="en-US" sz="1400" dirty="0"/>
                    </a:p>
                  </a:txBody>
                  <a:tcPr marT="51949" marB="51949"/>
                </a:tc>
                <a:tc>
                  <a:txBody>
                    <a:bodyPr/>
                    <a:lstStyle/>
                    <a:p>
                      <a:r>
                        <a:rPr lang="en-US" sz="1400" dirty="0" smtClean="0"/>
                        <a:t>ERS 4800 Models</a:t>
                      </a:r>
                      <a:endParaRPr lang="en-US" sz="1400" dirty="0"/>
                    </a:p>
                  </a:txBody>
                  <a:tcPr marT="51949" marB="51949"/>
                </a:tc>
              </a:tr>
              <a:tr h="588756">
                <a:tc>
                  <a:txBody>
                    <a:bodyPr/>
                    <a:lstStyle/>
                    <a:p>
                      <a:r>
                        <a:rPr lang="en-US" sz="1200" dirty="0" smtClean="0"/>
                        <a:t>Fast Ethernet</a:t>
                      </a:r>
                    </a:p>
                    <a:p>
                      <a:r>
                        <a:rPr lang="en-US" sz="1200" dirty="0" smtClean="0"/>
                        <a:t>-to-the-Desktop</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Yes</a:t>
                      </a:r>
                      <a:endParaRPr lang="en-US" sz="1200" dirty="0"/>
                    </a:p>
                  </a:txBody>
                  <a:tcPr marT="51949" marB="51949"/>
                </a:tc>
              </a:tr>
              <a:tr h="588756">
                <a:tc>
                  <a:txBody>
                    <a:bodyPr/>
                    <a:lstStyle/>
                    <a:p>
                      <a:r>
                        <a:rPr lang="en-US" sz="1200" dirty="0" smtClean="0"/>
                        <a:t>Gigabit Ethernet</a:t>
                      </a:r>
                    </a:p>
                    <a:p>
                      <a:r>
                        <a:rPr lang="en-US" sz="1200" dirty="0" smtClean="0"/>
                        <a:t>-to-the</a:t>
                      </a:r>
                      <a:r>
                        <a:rPr lang="en-US" sz="1200" baseline="0" dirty="0" smtClean="0"/>
                        <a:t>-Desktop</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No</a:t>
                      </a:r>
                      <a:endParaRPr lang="en-US" sz="1200" dirty="0"/>
                    </a:p>
                  </a:txBody>
                  <a:tcPr marT="51949" marB="51949"/>
                </a:tc>
                <a:tc>
                  <a:txBody>
                    <a:bodyPr/>
                    <a:lstStyle/>
                    <a:p>
                      <a:r>
                        <a:rPr lang="en-US" sz="1200" dirty="0" smtClean="0"/>
                        <a:t>Yes</a:t>
                      </a:r>
                      <a:endParaRPr lang="en-US" sz="1200" dirty="0"/>
                    </a:p>
                  </a:txBody>
                  <a:tcPr marT="51949" marB="51949"/>
                </a:tc>
              </a:tr>
              <a:tr h="394641">
                <a:tc>
                  <a:txBody>
                    <a:bodyPr/>
                    <a:lstStyle/>
                    <a:p>
                      <a:r>
                        <a:rPr lang="en-US" sz="1200" dirty="0" smtClean="0"/>
                        <a:t>IEEE 802.3af</a:t>
                      </a:r>
                      <a:r>
                        <a:rPr lang="en-US" sz="1200" baseline="0" dirty="0" smtClean="0"/>
                        <a:t> </a:t>
                      </a:r>
                      <a:r>
                        <a:rPr lang="en-US" sz="1200" baseline="0" dirty="0" err="1" smtClean="0"/>
                        <a:t>PoE</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Yes</a:t>
                      </a:r>
                      <a:endParaRPr lang="en-US" sz="1200" dirty="0"/>
                    </a:p>
                  </a:txBody>
                  <a:tcPr marT="51949" marB="51949"/>
                </a:tc>
              </a:tr>
              <a:tr h="394641">
                <a:tc>
                  <a:txBody>
                    <a:bodyPr/>
                    <a:lstStyle/>
                    <a:p>
                      <a:r>
                        <a:rPr lang="en-US" sz="1200" dirty="0" smtClean="0"/>
                        <a:t>IEEE 802.3 at </a:t>
                      </a:r>
                      <a:r>
                        <a:rPr lang="en-US" sz="1200" dirty="0" err="1" smtClean="0"/>
                        <a:t>PoE</a:t>
                      </a:r>
                      <a:r>
                        <a:rPr lang="en-US" sz="1200" dirty="0" smtClean="0"/>
                        <a:t>+</a:t>
                      </a:r>
                      <a:endParaRPr lang="en-US" sz="1200" dirty="0"/>
                    </a:p>
                  </a:txBody>
                  <a:tcPr marT="51949" marB="51949"/>
                </a:tc>
                <a:tc>
                  <a:txBody>
                    <a:bodyPr/>
                    <a:lstStyle/>
                    <a:p>
                      <a:r>
                        <a:rPr lang="en-US" sz="1200" dirty="0" smtClean="0"/>
                        <a:t>No</a:t>
                      </a:r>
                      <a:endParaRPr lang="en-US" sz="1200" dirty="0"/>
                    </a:p>
                  </a:txBody>
                  <a:tcPr marT="51949" marB="51949"/>
                </a:tc>
                <a:tc>
                  <a:txBody>
                    <a:bodyPr/>
                    <a:lstStyle/>
                    <a:p>
                      <a:r>
                        <a:rPr lang="en-US" sz="1200" dirty="0" smtClean="0"/>
                        <a:t>Yes</a:t>
                      </a:r>
                      <a:endParaRPr lang="en-US" sz="1200" dirty="0"/>
                    </a:p>
                  </a:txBody>
                  <a:tcPr marT="51949" marB="51949"/>
                </a:tc>
                <a:tc>
                  <a:txBody>
                    <a:bodyPr/>
                    <a:lstStyle/>
                    <a:p>
                      <a:r>
                        <a:rPr lang="en-US" sz="1200" dirty="0" smtClean="0"/>
                        <a:t>Yes</a:t>
                      </a:r>
                      <a:endParaRPr lang="en-US" sz="1200" dirty="0"/>
                    </a:p>
                  </a:txBody>
                  <a:tcPr marT="51949" marB="51949"/>
                </a:tc>
              </a:tr>
              <a:tr h="394641">
                <a:tc>
                  <a:txBody>
                    <a:bodyPr/>
                    <a:lstStyle/>
                    <a:p>
                      <a:r>
                        <a:rPr lang="en-US" sz="1200" dirty="0" smtClean="0"/>
                        <a:t>10 Gigabit Uplinks</a:t>
                      </a:r>
                      <a:endParaRPr lang="en-US" sz="1200" dirty="0"/>
                    </a:p>
                  </a:txBody>
                  <a:tcPr marT="51949" marB="51949"/>
                </a:tc>
                <a:tc>
                  <a:txBody>
                    <a:bodyPr/>
                    <a:lstStyle/>
                    <a:p>
                      <a:r>
                        <a:rPr lang="en-US" sz="1200" dirty="0" smtClean="0"/>
                        <a:t>XFP</a:t>
                      </a:r>
                      <a:endParaRPr lang="en-US" sz="1200" dirty="0"/>
                    </a:p>
                  </a:txBody>
                  <a:tcPr marT="51949" marB="51949"/>
                </a:tc>
                <a:tc>
                  <a:txBody>
                    <a:bodyPr/>
                    <a:lstStyle/>
                    <a:p>
                      <a:r>
                        <a:rPr lang="en-US" sz="1200" dirty="0" smtClean="0"/>
                        <a:t>No </a:t>
                      </a:r>
                      <a:endParaRPr lang="en-US" sz="1200" dirty="0"/>
                    </a:p>
                  </a:txBody>
                  <a:tcPr marT="51949" marB="51949"/>
                </a:tc>
                <a:tc>
                  <a:txBody>
                    <a:bodyPr/>
                    <a:lstStyle/>
                    <a:p>
                      <a:r>
                        <a:rPr lang="en-US" sz="1200" dirty="0" smtClean="0"/>
                        <a:t>SFP+</a:t>
                      </a:r>
                      <a:endParaRPr lang="en-US" sz="1200" dirty="0"/>
                    </a:p>
                  </a:txBody>
                  <a:tcPr marT="51949" marB="51949"/>
                </a:tc>
              </a:tr>
              <a:tr h="588756">
                <a:tc>
                  <a:txBody>
                    <a:bodyPr/>
                    <a:lstStyle/>
                    <a:p>
                      <a:r>
                        <a:rPr lang="en-US" sz="1200" dirty="0" smtClean="0"/>
                        <a:t>Redundant Power</a:t>
                      </a:r>
                      <a:endParaRPr lang="en-US" sz="1200" dirty="0"/>
                    </a:p>
                  </a:txBody>
                  <a:tcPr marT="51949" marB="51949"/>
                </a:tc>
                <a:tc>
                  <a:txBody>
                    <a:bodyPr/>
                    <a:lstStyle/>
                    <a:p>
                      <a:r>
                        <a:rPr lang="en-US" sz="1200" dirty="0" smtClean="0"/>
                        <a:t>Yes via</a:t>
                      </a:r>
                      <a:r>
                        <a:rPr lang="en-US" sz="1200" baseline="0" dirty="0" smtClean="0"/>
                        <a:t> </a:t>
                      </a:r>
                      <a:r>
                        <a:rPr lang="en-US" sz="1200" dirty="0" smtClean="0"/>
                        <a:t>RPS 15</a:t>
                      </a:r>
                      <a:endParaRPr lang="en-US" sz="1200" dirty="0"/>
                    </a:p>
                  </a:txBody>
                  <a:tcPr marT="51949" marB="51949"/>
                </a:tc>
                <a:tc>
                  <a:txBody>
                    <a:bodyPr/>
                    <a:lstStyle/>
                    <a:p>
                      <a:r>
                        <a:rPr lang="en-US" sz="1200" dirty="0" smtClean="0"/>
                        <a:t>Yes</a:t>
                      </a:r>
                      <a:r>
                        <a:rPr lang="en-US" sz="1200" baseline="0" dirty="0" smtClean="0"/>
                        <a:t> via field replaceable PSUs</a:t>
                      </a:r>
                      <a:endParaRPr lang="en-US" sz="1200" dirty="0"/>
                    </a:p>
                  </a:txBody>
                  <a:tcPr marT="51949" marB="519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Yes</a:t>
                      </a:r>
                      <a:r>
                        <a:rPr lang="en-US" sz="1200" baseline="0" dirty="0" smtClean="0"/>
                        <a:t> via field replaceable PSUs</a:t>
                      </a:r>
                      <a:endParaRPr lang="en-US" sz="1200" dirty="0" smtClean="0"/>
                    </a:p>
                  </a:txBody>
                  <a:tcPr marT="51949" marB="51949"/>
                </a:tc>
              </a:tr>
              <a:tr h="588756">
                <a:tc>
                  <a:txBody>
                    <a:bodyPr/>
                    <a:lstStyle/>
                    <a:p>
                      <a:r>
                        <a:rPr lang="en-US" sz="1200" dirty="0" smtClean="0"/>
                        <a:t>Ready for Avaya VENA Wireless Split-Plane</a:t>
                      </a:r>
                      <a:endParaRPr lang="en-US" sz="1200" dirty="0"/>
                    </a:p>
                  </a:txBody>
                  <a:tcPr marT="51949" marB="51949"/>
                </a:tc>
                <a:tc>
                  <a:txBody>
                    <a:bodyPr/>
                    <a:lstStyle/>
                    <a:p>
                      <a:r>
                        <a:rPr lang="en-US" sz="1200" dirty="0" smtClean="0"/>
                        <a:t>No</a:t>
                      </a:r>
                      <a:endParaRPr lang="en-US" sz="1200" dirty="0"/>
                    </a:p>
                  </a:txBody>
                  <a:tcPr marT="51949" marB="51949"/>
                </a:tc>
                <a:tc>
                  <a:txBody>
                    <a:bodyPr/>
                    <a:lstStyle/>
                    <a:p>
                      <a:r>
                        <a:rPr lang="en-US" sz="1200" dirty="0" smtClean="0"/>
                        <a:t>No </a:t>
                      </a:r>
                      <a:endParaRPr lang="en-US" sz="1200" dirty="0"/>
                    </a:p>
                  </a:txBody>
                  <a:tcPr marT="51949" marB="519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Yes</a:t>
                      </a:r>
                    </a:p>
                  </a:txBody>
                  <a:tcPr marT="51949" marB="51949"/>
                </a:tc>
              </a:tr>
              <a:tr h="1005521">
                <a:tc>
                  <a:txBody>
                    <a:bodyPr/>
                    <a:lstStyle/>
                    <a:p>
                      <a:r>
                        <a:rPr lang="en-US" sz="1200" dirty="0" smtClean="0"/>
                        <a:t>Ready for Avaya VENA Virtual</a:t>
                      </a:r>
                      <a:r>
                        <a:rPr lang="en-US" sz="1200" baseline="0" dirty="0" smtClean="0"/>
                        <a:t> Services Fabric (enhanced SPB)</a:t>
                      </a:r>
                      <a:endParaRPr lang="en-US" sz="1200" dirty="0"/>
                    </a:p>
                  </a:txBody>
                  <a:tcPr marT="51949" marB="51949"/>
                </a:tc>
                <a:tc>
                  <a:txBody>
                    <a:bodyPr/>
                    <a:lstStyle/>
                    <a:p>
                      <a:r>
                        <a:rPr lang="en-US" sz="1200" dirty="0" smtClean="0"/>
                        <a:t>No </a:t>
                      </a:r>
                      <a:endParaRPr lang="en-US" sz="1200" dirty="0"/>
                    </a:p>
                  </a:txBody>
                  <a:tcPr marT="51949" marB="51949"/>
                </a:tc>
                <a:tc>
                  <a:txBody>
                    <a:bodyPr/>
                    <a:lstStyle/>
                    <a:p>
                      <a:r>
                        <a:rPr lang="en-US" sz="1200" dirty="0" smtClean="0"/>
                        <a:t>No </a:t>
                      </a:r>
                      <a:endParaRPr lang="en-US" sz="1200" dirty="0"/>
                    </a:p>
                  </a:txBody>
                  <a:tcPr marT="51949" marB="519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Yes</a:t>
                      </a:r>
                    </a:p>
                  </a:txBody>
                  <a:tcPr marT="51949" marB="51949"/>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672666"/>
            <a:ext cx="8778240" cy="415593"/>
          </a:xfrm>
        </p:spPr>
        <p:txBody>
          <a:bodyPr>
            <a:normAutofit fontScale="90000"/>
          </a:bodyPr>
          <a:lstStyle/>
          <a:p>
            <a:r>
              <a:rPr lang="en-US" sz="2800" dirty="0" smtClean="0"/>
              <a:t>ERS 4500 Series Models </a:t>
            </a:r>
            <a:endParaRPr lang="en-US" sz="2800" dirty="0"/>
          </a:p>
        </p:txBody>
      </p:sp>
      <p:pic>
        <p:nvPicPr>
          <p:cNvPr id="5" name="Picture 3" descr="4500faststackstraight"/>
          <p:cNvPicPr>
            <a:picLocks noChangeAspect="1" noChangeArrowheads="1"/>
          </p:cNvPicPr>
          <p:nvPr/>
        </p:nvPicPr>
        <p:blipFill>
          <a:blip r:embed="rId3" cstate="email"/>
          <a:srcRect/>
          <a:stretch>
            <a:fillRect/>
          </a:stretch>
        </p:blipFill>
        <p:spPr bwMode="auto">
          <a:xfrm>
            <a:off x="3200400" y="1971398"/>
            <a:ext cx="2703160" cy="1627573"/>
          </a:xfrm>
          <a:prstGeom prst="rect">
            <a:avLst/>
          </a:prstGeom>
          <a:noFill/>
          <a:ln w="9525">
            <a:noFill/>
            <a:miter lim="800000"/>
            <a:headEnd/>
            <a:tailEnd/>
          </a:ln>
        </p:spPr>
      </p:pic>
      <p:grpSp>
        <p:nvGrpSpPr>
          <p:cNvPr id="3" name="Group 5"/>
          <p:cNvGrpSpPr>
            <a:grpSpLocks/>
          </p:cNvGrpSpPr>
          <p:nvPr/>
        </p:nvGrpSpPr>
        <p:grpSpPr bwMode="auto">
          <a:xfrm>
            <a:off x="4338563" y="1405703"/>
            <a:ext cx="4129088" cy="443883"/>
            <a:chOff x="2641" y="959"/>
            <a:chExt cx="2601" cy="347"/>
          </a:xfrm>
        </p:grpSpPr>
        <p:sp>
          <p:nvSpPr>
            <p:cNvPr id="7" name="AutoShape 6"/>
            <p:cNvSpPr>
              <a:spLocks noChangeArrowheads="1"/>
            </p:cNvSpPr>
            <p:nvPr/>
          </p:nvSpPr>
          <p:spPr bwMode="auto">
            <a:xfrm>
              <a:off x="2641" y="959"/>
              <a:ext cx="2601" cy="335"/>
            </a:xfrm>
            <a:prstGeom prst="roundRect">
              <a:avLst>
                <a:gd name="adj" fmla="val 16667"/>
              </a:avLst>
            </a:prstGeom>
            <a:solidFill>
              <a:schemeClr val="bg2"/>
            </a:solidFill>
            <a:ln w="9525">
              <a:solidFill>
                <a:schemeClr val="bg2"/>
              </a:solidFill>
              <a:round/>
              <a:headEnd/>
              <a:tailEnd/>
            </a:ln>
            <a:effectLst/>
          </p:spPr>
          <p:txBody>
            <a:bodyPr wrap="none" anchor="ctr"/>
            <a:lstStyle/>
            <a:p>
              <a:endParaRPr lang="en-US"/>
            </a:p>
          </p:txBody>
        </p:sp>
        <p:sp>
          <p:nvSpPr>
            <p:cNvPr id="8" name="Text Box 7"/>
            <p:cNvSpPr txBox="1">
              <a:spLocks noChangeArrowheads="1"/>
            </p:cNvSpPr>
            <p:nvPr/>
          </p:nvSpPr>
          <p:spPr bwMode="auto">
            <a:xfrm>
              <a:off x="2744" y="1017"/>
              <a:ext cx="2437" cy="289"/>
            </a:xfrm>
            <a:prstGeom prst="rect">
              <a:avLst/>
            </a:prstGeom>
            <a:solidFill>
              <a:schemeClr val="bg2"/>
            </a:solid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Gigabit Ethernet</a:t>
              </a:r>
            </a:p>
          </p:txBody>
        </p:sp>
      </p:grpSp>
      <p:grpSp>
        <p:nvGrpSpPr>
          <p:cNvPr id="4" name="Group 9"/>
          <p:cNvGrpSpPr>
            <a:grpSpLocks/>
          </p:cNvGrpSpPr>
          <p:nvPr/>
        </p:nvGrpSpPr>
        <p:grpSpPr bwMode="auto">
          <a:xfrm>
            <a:off x="731528" y="1347285"/>
            <a:ext cx="4129087" cy="519112"/>
            <a:chOff x="427" y="917"/>
            <a:chExt cx="2601" cy="335"/>
          </a:xfrm>
          <a:solidFill>
            <a:srgbClr val="C00000"/>
          </a:solidFill>
        </p:grpSpPr>
        <p:sp>
          <p:nvSpPr>
            <p:cNvPr id="10" name="AutoShape 10"/>
            <p:cNvSpPr>
              <a:spLocks noChangeArrowheads="1"/>
            </p:cNvSpPr>
            <p:nvPr/>
          </p:nvSpPr>
          <p:spPr bwMode="auto">
            <a:xfrm>
              <a:off x="427" y="917"/>
              <a:ext cx="2601" cy="335"/>
            </a:xfrm>
            <a:prstGeom prst="roundRect">
              <a:avLst>
                <a:gd name="adj" fmla="val 16667"/>
              </a:avLst>
            </a:prstGeom>
            <a:grpFill/>
            <a:ln w="9525" algn="ctr">
              <a:solidFill>
                <a:schemeClr val="bg2"/>
              </a:solidFill>
              <a:round/>
              <a:headEnd/>
              <a:tailEnd/>
            </a:ln>
            <a:effectLst/>
          </p:spPr>
          <p:txBody>
            <a:bodyPr wrap="none" anchor="ctr"/>
            <a:lstStyle/>
            <a:p>
              <a:endParaRPr lang="en-US"/>
            </a:p>
          </p:txBody>
        </p:sp>
        <p:sp>
          <p:nvSpPr>
            <p:cNvPr id="11" name="Text Box 11"/>
            <p:cNvSpPr txBox="1">
              <a:spLocks noChangeArrowheads="1"/>
            </p:cNvSpPr>
            <p:nvPr/>
          </p:nvSpPr>
          <p:spPr bwMode="auto">
            <a:xfrm>
              <a:off x="455" y="966"/>
              <a:ext cx="2437" cy="238"/>
            </a:xfrm>
            <a:prstGeom prst="rect">
              <a:avLst/>
            </a:prstGeom>
            <a:grp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Fast Ethernet</a:t>
              </a:r>
            </a:p>
          </p:txBody>
        </p:sp>
      </p:grpSp>
      <p:graphicFrame>
        <p:nvGraphicFramePr>
          <p:cNvPr id="12" name="Group 13"/>
          <p:cNvGraphicFramePr>
            <a:graphicFrameLocks noGrp="1"/>
          </p:cNvGraphicFramePr>
          <p:nvPr>
            <p:ph idx="4294967295"/>
          </p:nvPr>
        </p:nvGraphicFramePr>
        <p:xfrm>
          <a:off x="365125" y="3879764"/>
          <a:ext cx="8185150" cy="2579514"/>
        </p:xfrm>
        <a:graphic>
          <a:graphicData uri="http://schemas.openxmlformats.org/drawingml/2006/table">
            <a:tbl>
              <a:tblPr/>
              <a:tblGrid>
                <a:gridCol w="2240915"/>
                <a:gridCol w="5944235"/>
              </a:tblGrid>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chemeClr val="tx1"/>
                          </a:solidFill>
                          <a:effectLst/>
                          <a:latin typeface="Arial" pitchFamily="34" charset="0"/>
                        </a:rPr>
                        <a:t>ERS 4526FX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pitchFamily="34" charset="0"/>
                        </a:rPr>
                        <a:t>24 100BASE-FX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tx1"/>
                          </a:solidFill>
                          <a:effectLst/>
                          <a:latin typeface="Arial" pitchFamily="34" charset="0"/>
                        </a:rPr>
                        <a:t>ERS 4526T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pitchFamily="34" charset="0"/>
                        </a:rPr>
                        <a:t>24 10/100 ports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tx1"/>
                          </a:solidFill>
                          <a:effectLst/>
                          <a:latin typeface="Arial" pitchFamily="34" charset="0"/>
                        </a:rPr>
                        <a:t>ERS 4526T-PWR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pitchFamily="34" charset="0"/>
                        </a:rPr>
                        <a:t>24 10/100 PoE ports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bg1"/>
                          </a:solidFill>
                          <a:effectLst/>
                          <a:latin typeface="Arial" pitchFamily="34" charset="0"/>
                        </a:rPr>
                        <a:t>ERS 4526T-PWR+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pitchFamily="34" charset="0"/>
                        </a:rPr>
                        <a:t>24 10/100 PoE+ ports, including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tx1"/>
                          </a:solidFill>
                          <a:effectLst/>
                          <a:latin typeface="Arial" pitchFamily="34" charset="0"/>
                        </a:rPr>
                        <a:t>ERS 4550T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pitchFamily="34" charset="0"/>
                        </a:rPr>
                        <a:t>48 10/100 ports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chemeClr val="tx1"/>
                          </a:solidFill>
                          <a:effectLst/>
                          <a:latin typeface="Arial" pitchFamily="34" charset="0"/>
                        </a:rPr>
                        <a:t>ERS 4550T-PWR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tx1"/>
                          </a:solidFill>
                          <a:effectLst/>
                          <a:latin typeface="Arial" pitchFamily="34" charset="0"/>
                        </a:rPr>
                        <a:t>48 10/100 PoE ports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chemeClr val="bg1"/>
                          </a:solidFill>
                          <a:effectLst/>
                          <a:latin typeface="Arial" pitchFamily="34" charset="0"/>
                        </a:rPr>
                        <a:t>ERS 4550T-PWR+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pitchFamily="34" charset="0"/>
                        </a:rPr>
                        <a:t>48 10/100 PoE+ ports + 2 Combo TX/SFP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sp>
        <p:nvSpPr>
          <p:cNvPr id="13" name="5-Point Star 12"/>
          <p:cNvSpPr/>
          <p:nvPr/>
        </p:nvSpPr>
        <p:spPr bwMode="auto">
          <a:xfrm>
            <a:off x="8366760" y="5126542"/>
            <a:ext cx="777240" cy="519491"/>
          </a:xfrm>
          <a:prstGeom prst="star5">
            <a:avLst/>
          </a:prstGeom>
          <a:solidFill>
            <a:srgbClr val="FFFF00"/>
          </a:solidFill>
          <a:ln w="9525" cap="flat" cmpd="sng" algn="ctr">
            <a:solidFill>
              <a:srgbClr val="FF974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New</a:t>
            </a:r>
          </a:p>
        </p:txBody>
      </p:sp>
      <p:sp>
        <p:nvSpPr>
          <p:cNvPr id="14" name="5-Point Star 13"/>
          <p:cNvSpPr/>
          <p:nvPr/>
        </p:nvSpPr>
        <p:spPr bwMode="auto">
          <a:xfrm>
            <a:off x="8321040" y="6231218"/>
            <a:ext cx="777240" cy="519491"/>
          </a:xfrm>
          <a:prstGeom prst="star5">
            <a:avLst/>
          </a:prstGeom>
          <a:solidFill>
            <a:srgbClr val="FFFF00"/>
          </a:solidFill>
          <a:ln w="9525" cap="flat" cmpd="sng" algn="ctr">
            <a:solidFill>
              <a:srgbClr val="FF974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New</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3" y="332661"/>
            <a:ext cx="7069137" cy="720725"/>
          </a:xfrm>
        </p:spPr>
        <p:txBody>
          <a:bodyPr/>
          <a:lstStyle/>
          <a:p>
            <a:r>
              <a:rPr lang="en-US" sz="2800" dirty="0" smtClean="0"/>
              <a:t>ERS 4500 Series Models </a:t>
            </a:r>
            <a:endParaRPr lang="en-US" sz="2800" dirty="0"/>
          </a:p>
        </p:txBody>
      </p:sp>
      <p:pic>
        <p:nvPicPr>
          <p:cNvPr id="5" name="Picture 4" descr="4500gigabitstackstraight"/>
          <p:cNvPicPr>
            <a:picLocks noChangeAspect="1" noChangeArrowheads="1"/>
          </p:cNvPicPr>
          <p:nvPr/>
        </p:nvPicPr>
        <p:blipFill>
          <a:blip r:embed="rId3" cstate="email"/>
          <a:srcRect/>
          <a:stretch>
            <a:fillRect/>
          </a:stretch>
        </p:blipFill>
        <p:spPr bwMode="auto">
          <a:xfrm>
            <a:off x="3203428" y="1854616"/>
            <a:ext cx="2694461" cy="1872208"/>
          </a:xfrm>
          <a:prstGeom prst="rect">
            <a:avLst/>
          </a:prstGeom>
          <a:noFill/>
          <a:ln w="9525">
            <a:noFill/>
            <a:miter lim="800000"/>
            <a:headEnd/>
            <a:tailEnd/>
          </a:ln>
        </p:spPr>
      </p:pic>
      <p:grpSp>
        <p:nvGrpSpPr>
          <p:cNvPr id="3" name="Group 5"/>
          <p:cNvGrpSpPr>
            <a:grpSpLocks/>
          </p:cNvGrpSpPr>
          <p:nvPr/>
        </p:nvGrpSpPr>
        <p:grpSpPr bwMode="auto">
          <a:xfrm>
            <a:off x="685800" y="1384693"/>
            <a:ext cx="4129088" cy="455613"/>
            <a:chOff x="427" y="917"/>
            <a:chExt cx="2601" cy="335"/>
          </a:xfrm>
        </p:grpSpPr>
        <p:sp>
          <p:nvSpPr>
            <p:cNvPr id="7" name="AutoShape 6"/>
            <p:cNvSpPr>
              <a:spLocks noChangeArrowheads="1"/>
            </p:cNvSpPr>
            <p:nvPr/>
          </p:nvSpPr>
          <p:spPr bwMode="auto">
            <a:xfrm>
              <a:off x="427" y="917"/>
              <a:ext cx="2601" cy="335"/>
            </a:xfrm>
            <a:prstGeom prst="roundRect">
              <a:avLst>
                <a:gd name="adj" fmla="val 16667"/>
              </a:avLst>
            </a:prstGeom>
            <a:solidFill>
              <a:schemeClr val="bg2"/>
            </a:solidFill>
            <a:ln w="9525" algn="ctr">
              <a:solidFill>
                <a:schemeClr val="bg2"/>
              </a:solidFill>
              <a:round/>
              <a:headEnd/>
              <a:tailEnd/>
            </a:ln>
            <a:effectLst/>
          </p:spPr>
          <p:txBody>
            <a:bodyPr wrap="none" anchor="ctr"/>
            <a:lstStyle/>
            <a:p>
              <a:endParaRPr lang="en-US"/>
            </a:p>
          </p:txBody>
        </p:sp>
        <p:sp>
          <p:nvSpPr>
            <p:cNvPr id="8" name="Text Box 7"/>
            <p:cNvSpPr txBox="1">
              <a:spLocks noChangeArrowheads="1"/>
            </p:cNvSpPr>
            <p:nvPr/>
          </p:nvSpPr>
          <p:spPr bwMode="auto">
            <a:xfrm>
              <a:off x="455" y="966"/>
              <a:ext cx="2437" cy="272"/>
            </a:xfrm>
            <a:prstGeom prst="rect">
              <a:avLst/>
            </a:prstGeom>
            <a:solidFill>
              <a:schemeClr val="bg2"/>
            </a:solid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Fast Ethernet</a:t>
              </a:r>
            </a:p>
          </p:txBody>
        </p:sp>
      </p:grpSp>
      <p:grpSp>
        <p:nvGrpSpPr>
          <p:cNvPr id="4" name="Group 9"/>
          <p:cNvGrpSpPr>
            <a:grpSpLocks/>
          </p:cNvGrpSpPr>
          <p:nvPr/>
        </p:nvGrpSpPr>
        <p:grpSpPr bwMode="auto">
          <a:xfrm>
            <a:off x="4268798" y="1335131"/>
            <a:ext cx="4129087" cy="527405"/>
            <a:chOff x="2641" y="959"/>
            <a:chExt cx="2601" cy="335"/>
          </a:xfrm>
          <a:solidFill>
            <a:srgbClr val="C00000"/>
          </a:solidFill>
        </p:grpSpPr>
        <p:sp>
          <p:nvSpPr>
            <p:cNvPr id="10" name="AutoShape 10"/>
            <p:cNvSpPr>
              <a:spLocks noChangeArrowheads="1"/>
            </p:cNvSpPr>
            <p:nvPr/>
          </p:nvSpPr>
          <p:spPr bwMode="auto">
            <a:xfrm>
              <a:off x="2641" y="959"/>
              <a:ext cx="2601" cy="335"/>
            </a:xfrm>
            <a:prstGeom prst="roundRect">
              <a:avLst>
                <a:gd name="adj" fmla="val 16667"/>
              </a:avLst>
            </a:prstGeom>
            <a:grpFill/>
            <a:ln w="9525">
              <a:solidFill>
                <a:schemeClr val="bg2"/>
              </a:solidFill>
              <a:round/>
              <a:headEnd/>
              <a:tailEnd/>
            </a:ln>
            <a:effectLst/>
          </p:spPr>
          <p:txBody>
            <a:bodyPr wrap="none" anchor="ctr"/>
            <a:lstStyle/>
            <a:p>
              <a:endParaRPr lang="en-US"/>
            </a:p>
          </p:txBody>
        </p:sp>
        <p:sp>
          <p:nvSpPr>
            <p:cNvPr id="11" name="Text Box 11"/>
            <p:cNvSpPr txBox="1">
              <a:spLocks noChangeArrowheads="1"/>
            </p:cNvSpPr>
            <p:nvPr/>
          </p:nvSpPr>
          <p:spPr bwMode="auto">
            <a:xfrm>
              <a:off x="2744" y="1017"/>
              <a:ext cx="2437" cy="235"/>
            </a:xfrm>
            <a:prstGeom prst="rect">
              <a:avLst/>
            </a:prstGeom>
            <a:grp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Gigabit Ethernet</a:t>
              </a:r>
            </a:p>
          </p:txBody>
        </p:sp>
      </p:grpSp>
      <p:graphicFrame>
        <p:nvGraphicFramePr>
          <p:cNvPr id="12" name="Group 37"/>
          <p:cNvGraphicFramePr>
            <a:graphicFrameLocks noGrp="1"/>
          </p:cNvGraphicFramePr>
          <p:nvPr>
            <p:ph idx="4294967295"/>
          </p:nvPr>
        </p:nvGraphicFramePr>
        <p:xfrm>
          <a:off x="365126" y="3776733"/>
          <a:ext cx="8185150" cy="2346588"/>
        </p:xfrm>
        <a:graphic>
          <a:graphicData uri="http://schemas.openxmlformats.org/drawingml/2006/table">
            <a:tbl>
              <a:tblPr/>
              <a:tblGrid>
                <a:gridCol w="2240914"/>
                <a:gridCol w="5944236"/>
              </a:tblGrid>
              <a:tr h="3600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ERS 4524GT</a:t>
                      </a:r>
                      <a:endParaRPr kumimoji="0" lang="en-GB" sz="18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24 10/100/1000 ports including 4 Combo TX/SFP Uplink ports</a:t>
                      </a:r>
                      <a:endParaRPr kumimoji="0" lang="en-GB" sz="14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ERS 4524GT-PWR</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24 10/100/1000 PoE ports including 4 Combo TX/SFP Uplink ports</a:t>
                      </a:r>
                      <a:endParaRPr kumimoji="0" lang="en-GB" sz="1400" b="1"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7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ERS 4526GTX</a:t>
                      </a:r>
                      <a:endParaRPr kumimoji="0" lang="en-GB" sz="18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24 10/100/1000 ports including 4 Combo TX/SFP Uplink ports, plus 2 10 Gigabit XFP Uplink ports</a:t>
                      </a:r>
                      <a:endParaRPr kumimoji="0" lang="en-GB" sz="1400" b="1"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ERS 4526GTX-PWR</a:t>
                      </a:r>
                      <a:endParaRPr kumimoji="0" lang="en-GB" sz="1800" b="0" i="0" u="none" strike="noStrike" cap="none" normalizeH="0" baseline="0" smtClean="0">
                        <a:ln>
                          <a:noFill/>
                        </a:ln>
                        <a:solidFill>
                          <a:schemeClr val="tx1"/>
                        </a:solidFill>
                        <a:effectLst/>
                        <a:latin typeface="Arial" pitchFamily="34"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24 10/100/1000 PoE ports including 4 Combo TX/SFP Uplink ports, plus 2 10 Gigabit XFP Uplink ports</a:t>
                      </a:r>
                      <a:endParaRPr kumimoji="0" lang="en-GB" sz="14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ERS 4548GT</a:t>
                      </a:r>
                      <a:endParaRPr kumimoji="0" lang="en-GB" sz="1800" b="0" i="0" u="none" strike="noStrike" cap="none" normalizeH="0" baseline="0" smtClean="0">
                        <a:ln>
                          <a:noFill/>
                        </a:ln>
                        <a:solidFill>
                          <a:schemeClr val="tx1"/>
                        </a:solidFill>
                        <a:effectLst/>
                        <a:latin typeface="Arial" pitchFamily="34"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48 10/100/1000 ports including 4 Combo TX/SFP Uplink ports</a:t>
                      </a:r>
                      <a:endParaRPr kumimoji="0" lang="en-GB" sz="14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ERS 4548GT-PWR</a:t>
                      </a:r>
                      <a:endParaRPr kumimoji="0" lang="en-GB" sz="18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48 10/100/1000 PoE ports including 4 Combo TX/SFP Uplink ports</a:t>
                      </a:r>
                      <a:endParaRPr kumimoji="0" lang="en-GB" sz="1400" b="0" i="0" u="none" strike="noStrike" cap="none" normalizeH="0" baseline="0" dirty="0" smtClean="0">
                        <a:ln>
                          <a:noFill/>
                        </a:ln>
                        <a:solidFill>
                          <a:schemeClr val="tx1"/>
                        </a:solidFill>
                        <a:effectLst/>
                        <a:latin typeface="Arial" pitchFamily="34"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New48xxstackfront_lo.jpg"/>
          <p:cNvPicPr>
            <a:picLocks noChangeAspect="1"/>
          </p:cNvPicPr>
          <p:nvPr/>
        </p:nvPicPr>
        <p:blipFill>
          <a:blip r:embed="rId3" cstate="email"/>
          <a:srcRect/>
          <a:stretch>
            <a:fillRect/>
          </a:stretch>
        </p:blipFill>
        <p:spPr bwMode="auto">
          <a:xfrm>
            <a:off x="2011680" y="1826487"/>
            <a:ext cx="4512320" cy="2026014"/>
          </a:xfrm>
          <a:prstGeom prst="rect">
            <a:avLst/>
          </a:prstGeom>
          <a:noFill/>
          <a:ln w="9525">
            <a:noFill/>
            <a:miter lim="800000"/>
            <a:headEnd/>
            <a:tailEnd/>
          </a:ln>
        </p:spPr>
      </p:pic>
      <p:sp>
        <p:nvSpPr>
          <p:cNvPr id="2" name="Title 1"/>
          <p:cNvSpPr>
            <a:spLocks noGrp="1"/>
          </p:cNvSpPr>
          <p:nvPr>
            <p:ph type="title"/>
          </p:nvPr>
        </p:nvSpPr>
        <p:spPr>
          <a:xfrm>
            <a:off x="365760" y="570501"/>
            <a:ext cx="8778240" cy="415593"/>
          </a:xfrm>
        </p:spPr>
        <p:txBody>
          <a:bodyPr>
            <a:noAutofit/>
          </a:bodyPr>
          <a:lstStyle/>
          <a:p>
            <a:r>
              <a:rPr lang="en-US" sz="2800" dirty="0" smtClean="0"/>
              <a:t>ERS 4800 Series Models</a:t>
            </a:r>
            <a:endParaRPr lang="en-US" sz="2800" dirty="0"/>
          </a:p>
        </p:txBody>
      </p:sp>
      <p:graphicFrame>
        <p:nvGraphicFramePr>
          <p:cNvPr id="4" name="Table 3"/>
          <p:cNvGraphicFramePr>
            <a:graphicFrameLocks noGrp="1"/>
          </p:cNvGraphicFramePr>
          <p:nvPr/>
        </p:nvGraphicFramePr>
        <p:xfrm>
          <a:off x="365133" y="3800556"/>
          <a:ext cx="7968035" cy="2316480"/>
        </p:xfrm>
        <a:graphic>
          <a:graphicData uri="http://schemas.openxmlformats.org/drawingml/2006/table">
            <a:tbl>
              <a:tblPr/>
              <a:tblGrid>
                <a:gridCol w="2240915"/>
                <a:gridCol w="5727120"/>
              </a:tblGrid>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chemeClr val="bg1"/>
                          </a:solidFill>
                          <a:effectLst/>
                          <a:latin typeface="Arial" pitchFamily="34" charset="0"/>
                        </a:rPr>
                        <a:t>ERS 4826GTS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pitchFamily="34" charset="0"/>
                        </a:rPr>
                        <a:t>24 10/100/1000 including 2 Combo TX/SFP Uplink ports, plus 2 1/10 Gigabit 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6400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bg1"/>
                          </a:solidFill>
                          <a:effectLst/>
                          <a:latin typeface="Arial" pitchFamily="34" charset="0"/>
                        </a:rPr>
                        <a:t>ERS 4826GTS-PWR+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pitchFamily="34" charset="0"/>
                        </a:rPr>
                        <a:t>24 10/100/1000 PoE+ ports including 2 Combo TX/SFP Uplink ports, plus 2  1/10 Gigabit 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smtClean="0">
                          <a:ln>
                            <a:noFill/>
                          </a:ln>
                          <a:solidFill>
                            <a:schemeClr val="bg1"/>
                          </a:solidFill>
                          <a:effectLst/>
                          <a:latin typeface="Arial" pitchFamily="34" charset="0"/>
                        </a:rPr>
                        <a:t>ERS 4850GTS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noProof="0" dirty="0" smtClean="0">
                          <a:ln>
                            <a:noFill/>
                          </a:ln>
                          <a:solidFill>
                            <a:schemeClr val="bg1"/>
                          </a:solidFill>
                          <a:effectLst/>
                          <a:latin typeface="Arial" pitchFamily="34" charset="0"/>
                        </a:rPr>
                        <a:t>48 10/100/1000 including 2 Combo TX/SFP Uplink ports, plus 2 1/10 Gigabit 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64008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noProof="0" smtClean="0">
                          <a:ln>
                            <a:noFill/>
                          </a:ln>
                          <a:solidFill>
                            <a:schemeClr val="bg1"/>
                          </a:solidFill>
                          <a:effectLst/>
                          <a:latin typeface="Arial" pitchFamily="34" charset="0"/>
                        </a:rPr>
                        <a:t>ERS 4850GTS-PWR+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noProof="0" dirty="0" smtClean="0">
                          <a:ln>
                            <a:noFill/>
                          </a:ln>
                          <a:solidFill>
                            <a:schemeClr val="bg1"/>
                          </a:solidFill>
                          <a:effectLst/>
                          <a:latin typeface="Arial" pitchFamily="34" charset="0"/>
                        </a:rPr>
                        <a:t>48 10/100/1000 PoE+ ports including 2 Combo TX/SFP Uplink ports, plus 2  1/10 Gigabit SFP+ Uplink ports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grpSp>
        <p:nvGrpSpPr>
          <p:cNvPr id="3" name="Group 5"/>
          <p:cNvGrpSpPr>
            <a:grpSpLocks/>
          </p:cNvGrpSpPr>
          <p:nvPr/>
        </p:nvGrpSpPr>
        <p:grpSpPr bwMode="auto">
          <a:xfrm>
            <a:off x="685800" y="1400599"/>
            <a:ext cx="4129088" cy="455613"/>
            <a:chOff x="427" y="917"/>
            <a:chExt cx="2601" cy="335"/>
          </a:xfrm>
        </p:grpSpPr>
        <p:sp>
          <p:nvSpPr>
            <p:cNvPr id="7" name="AutoShape 6"/>
            <p:cNvSpPr>
              <a:spLocks noChangeArrowheads="1"/>
            </p:cNvSpPr>
            <p:nvPr/>
          </p:nvSpPr>
          <p:spPr bwMode="auto">
            <a:xfrm>
              <a:off x="427" y="917"/>
              <a:ext cx="2601" cy="335"/>
            </a:xfrm>
            <a:prstGeom prst="roundRect">
              <a:avLst>
                <a:gd name="adj" fmla="val 16667"/>
              </a:avLst>
            </a:prstGeom>
            <a:solidFill>
              <a:schemeClr val="bg2"/>
            </a:solidFill>
            <a:ln w="9525" algn="ctr">
              <a:solidFill>
                <a:schemeClr val="bg2"/>
              </a:solidFill>
              <a:round/>
              <a:headEnd/>
              <a:tailEnd/>
            </a:ln>
            <a:effectLst/>
          </p:spPr>
          <p:txBody>
            <a:bodyPr wrap="none" anchor="ctr"/>
            <a:lstStyle/>
            <a:p>
              <a:endParaRPr lang="en-US"/>
            </a:p>
          </p:txBody>
        </p:sp>
        <p:sp>
          <p:nvSpPr>
            <p:cNvPr id="8" name="Text Box 7"/>
            <p:cNvSpPr txBox="1">
              <a:spLocks noChangeArrowheads="1"/>
            </p:cNvSpPr>
            <p:nvPr/>
          </p:nvSpPr>
          <p:spPr bwMode="auto">
            <a:xfrm>
              <a:off x="455" y="966"/>
              <a:ext cx="2437" cy="272"/>
            </a:xfrm>
            <a:prstGeom prst="rect">
              <a:avLst/>
            </a:prstGeom>
            <a:solidFill>
              <a:schemeClr val="bg2"/>
            </a:solid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Fast Ethernet</a:t>
              </a:r>
            </a:p>
          </p:txBody>
        </p:sp>
      </p:grpSp>
      <p:grpSp>
        <p:nvGrpSpPr>
          <p:cNvPr id="5" name="Group 9"/>
          <p:cNvGrpSpPr>
            <a:grpSpLocks/>
          </p:cNvGrpSpPr>
          <p:nvPr/>
        </p:nvGrpSpPr>
        <p:grpSpPr bwMode="auto">
          <a:xfrm>
            <a:off x="4268798" y="1351037"/>
            <a:ext cx="4129087" cy="527405"/>
            <a:chOff x="2641" y="959"/>
            <a:chExt cx="2601" cy="335"/>
          </a:xfrm>
          <a:solidFill>
            <a:srgbClr val="C00000"/>
          </a:solidFill>
        </p:grpSpPr>
        <p:sp>
          <p:nvSpPr>
            <p:cNvPr id="10" name="AutoShape 10"/>
            <p:cNvSpPr>
              <a:spLocks noChangeArrowheads="1"/>
            </p:cNvSpPr>
            <p:nvPr/>
          </p:nvSpPr>
          <p:spPr bwMode="auto">
            <a:xfrm>
              <a:off x="2641" y="959"/>
              <a:ext cx="2601" cy="335"/>
            </a:xfrm>
            <a:prstGeom prst="roundRect">
              <a:avLst>
                <a:gd name="adj" fmla="val 16667"/>
              </a:avLst>
            </a:prstGeom>
            <a:grpFill/>
            <a:ln w="9525">
              <a:solidFill>
                <a:schemeClr val="bg2"/>
              </a:solidFill>
              <a:round/>
              <a:headEnd/>
              <a:tailEnd/>
            </a:ln>
            <a:effectLst/>
          </p:spPr>
          <p:txBody>
            <a:bodyPr wrap="none" anchor="ctr"/>
            <a:lstStyle/>
            <a:p>
              <a:endParaRPr lang="en-US"/>
            </a:p>
          </p:txBody>
        </p:sp>
        <p:sp>
          <p:nvSpPr>
            <p:cNvPr id="11" name="Text Box 11"/>
            <p:cNvSpPr txBox="1">
              <a:spLocks noChangeArrowheads="1"/>
            </p:cNvSpPr>
            <p:nvPr/>
          </p:nvSpPr>
          <p:spPr bwMode="auto">
            <a:xfrm>
              <a:off x="2744" y="1017"/>
              <a:ext cx="2437" cy="235"/>
            </a:xfrm>
            <a:prstGeom prst="rect">
              <a:avLst/>
            </a:prstGeom>
            <a:grpFill/>
            <a:ln w="9525">
              <a:noFill/>
              <a:miter lim="800000"/>
              <a:headEnd/>
              <a:tailEnd/>
            </a:ln>
            <a:effectLst/>
          </p:spPr>
          <p:txBody>
            <a:bodyPr>
              <a:spAutoFit/>
            </a:bodyPr>
            <a:lstStyle/>
            <a:p>
              <a:pPr algn="ctr">
                <a:spcBef>
                  <a:spcPct val="50000"/>
                </a:spcBef>
              </a:pPr>
              <a:r>
                <a:rPr lang="en-US" b="1">
                  <a:solidFill>
                    <a:schemeClr val="bg1"/>
                  </a:solidFill>
                  <a:cs typeface="Arial" pitchFamily="34" charset="0"/>
                </a:rPr>
                <a:t>Gigabit Ethernet</a:t>
              </a:r>
            </a:p>
          </p:txBody>
        </p:sp>
      </p:grpSp>
      <p:sp>
        <p:nvSpPr>
          <p:cNvPr id="12" name="5-Point Star 11"/>
          <p:cNvSpPr/>
          <p:nvPr/>
        </p:nvSpPr>
        <p:spPr bwMode="auto">
          <a:xfrm>
            <a:off x="7684453" y="2969368"/>
            <a:ext cx="1280160" cy="831185"/>
          </a:xfrm>
          <a:prstGeom prst="star5">
            <a:avLst/>
          </a:prstGeom>
          <a:solidFill>
            <a:srgbClr val="FFFF00"/>
          </a:solidFill>
          <a:ln w="9525" cap="flat" cmpd="sng" algn="ctr">
            <a:solidFill>
              <a:srgbClr val="FF974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New</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GB" dirty="0" smtClean="0"/>
              <a:t>Ethernet Routing Switch 4500</a:t>
            </a:r>
            <a:br>
              <a:rPr lang="en-GB" dirty="0" smtClean="0"/>
            </a:br>
            <a:r>
              <a:rPr lang="en-GB" sz="2000" dirty="0" smtClean="0">
                <a:solidFill>
                  <a:schemeClr val="accent1"/>
                </a:solidFill>
              </a:rPr>
              <a:t>Capability at a Glance</a:t>
            </a:r>
            <a:endParaRPr lang="en-GB" dirty="0" smtClean="0">
              <a:solidFill>
                <a:schemeClr val="accent1"/>
              </a:solidFill>
            </a:endParaRPr>
          </a:p>
        </p:txBody>
      </p:sp>
      <p:graphicFrame>
        <p:nvGraphicFramePr>
          <p:cNvPr id="355438" name="Group 110"/>
          <p:cNvGraphicFramePr>
            <a:graphicFrameLocks noGrp="1"/>
          </p:cNvGraphicFramePr>
          <p:nvPr/>
        </p:nvGraphicFramePr>
        <p:xfrm>
          <a:off x="350379" y="1557338"/>
          <a:ext cx="8325310" cy="4702824"/>
        </p:xfrm>
        <a:graphic>
          <a:graphicData uri="http://schemas.openxmlformats.org/drawingml/2006/table">
            <a:tbl>
              <a:tblPr/>
              <a:tblGrid>
                <a:gridCol w="2702103"/>
                <a:gridCol w="5623207"/>
              </a:tblGrid>
              <a:tr h="20136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Stackable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Yes – up to 8, in a Stackable Chassis configuration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701">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Power Redundancy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Yes – RPS 15</a:t>
                      </a:r>
                    </a:p>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Yes – dual field replaceable PSU on 4500-PWR+ and 4800 models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2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Security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802.1X with Extensions, SSH, TACACS+, RADIUS, SNMPv3, Access Control Lists, DHCP Snooping, ARP Inspection, IPSG, MAC Security, Disable MAC Learning, Static MACs, IDE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28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Warranty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Limited Lifetime Warranty</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308">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Quality of Service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8 Queues, Advanced </a:t>
                      </a:r>
                      <a:r>
                        <a:rPr kumimoji="0" lang="en-GB" sz="1200" b="1" i="0" u="none" strike="noStrike" cap="none" normalizeH="0" baseline="0" dirty="0" err="1" smtClean="0">
                          <a:ln>
                            <a:noFill/>
                          </a:ln>
                          <a:solidFill>
                            <a:schemeClr val="tx1"/>
                          </a:solidFill>
                          <a:effectLst/>
                          <a:latin typeface="+mn-lt"/>
                        </a:rPr>
                        <a:t>QoS</a:t>
                      </a:r>
                      <a:r>
                        <a:rPr kumimoji="0" lang="en-GB" sz="1200" b="1" i="0" u="none" strike="noStrike" cap="none" normalizeH="0" baseline="0" dirty="0" smtClean="0">
                          <a:ln>
                            <a:noFill/>
                          </a:ln>
                          <a:solidFill>
                            <a:schemeClr val="tx1"/>
                          </a:solidFill>
                          <a:effectLst/>
                          <a:latin typeface="+mn-lt"/>
                        </a:rPr>
                        <a:t>, Automatic </a:t>
                      </a:r>
                      <a:r>
                        <a:rPr kumimoji="0" lang="en-GB" sz="1200" b="1" i="0" u="none" strike="noStrike" cap="none" normalizeH="0" baseline="0" dirty="0" err="1" smtClean="0">
                          <a:ln>
                            <a:noFill/>
                          </a:ln>
                          <a:solidFill>
                            <a:schemeClr val="tx1"/>
                          </a:solidFill>
                          <a:effectLst/>
                          <a:latin typeface="+mn-lt"/>
                        </a:rPr>
                        <a:t>QoS</a:t>
                      </a:r>
                      <a:endParaRPr kumimoji="0" lang="en-GB" sz="1200" b="1" i="0" u="none" strike="noStrike" cap="none" normalizeH="0" baseline="0" dirty="0" smtClean="0">
                        <a:ln>
                          <a:noFill/>
                        </a:ln>
                        <a:solidFill>
                          <a:schemeClr val="tx1"/>
                        </a:solidFill>
                        <a:effectLst/>
                        <a:latin typeface="+mn-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2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Unified Communications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802.1AB LLDP/LLDP-MED/Location TLV, Avaya 802.1AB Voice Integration, Automatic Discovery &amp; Automatic Configuration, Voice VLAN Integration, 802.3af </a:t>
                      </a:r>
                      <a:r>
                        <a:rPr kumimoji="0" lang="en-GB" sz="1200" b="1" i="0" u="none" strike="noStrike" cap="none" normalizeH="0" baseline="0" dirty="0" err="1" smtClean="0">
                          <a:ln>
                            <a:noFill/>
                          </a:ln>
                          <a:solidFill>
                            <a:schemeClr val="tx1"/>
                          </a:solidFill>
                          <a:effectLst/>
                          <a:latin typeface="+mn-lt"/>
                        </a:rPr>
                        <a:t>PoE</a:t>
                      </a:r>
                      <a:r>
                        <a:rPr kumimoji="0" lang="en-GB" sz="1200" b="1" i="0" u="none" strike="noStrike" cap="none" normalizeH="0" baseline="0" dirty="0" smtClean="0">
                          <a:ln>
                            <a:noFill/>
                          </a:ln>
                          <a:solidFill>
                            <a:schemeClr val="tx1"/>
                          </a:solidFill>
                          <a:effectLst/>
                          <a:latin typeface="+mn-lt"/>
                        </a:rPr>
                        <a:t> &amp; 802.3at </a:t>
                      </a:r>
                      <a:r>
                        <a:rPr kumimoji="0" lang="en-GB" sz="1200" b="1" i="0" u="none" strike="noStrike" cap="none" normalizeH="0" baseline="0" dirty="0" err="1" smtClean="0">
                          <a:ln>
                            <a:noFill/>
                          </a:ln>
                          <a:solidFill>
                            <a:schemeClr val="tx1"/>
                          </a:solidFill>
                          <a:effectLst/>
                          <a:latin typeface="+mn-lt"/>
                        </a:rPr>
                        <a:t>PoE</a:t>
                      </a:r>
                      <a:r>
                        <a:rPr kumimoji="0" lang="en-GB" sz="1200" b="1" i="0" u="none" strike="noStrike" cap="none" normalizeH="0" baseline="0" dirty="0" smtClean="0">
                          <a:ln>
                            <a:noFill/>
                          </a:ln>
                          <a:solidFill>
                            <a:schemeClr val="tx1"/>
                          </a:solidFill>
                          <a:effectLst/>
                          <a:latin typeface="+mn-lt"/>
                        </a:rPr>
                        <a:t>+, IP Phone automatic </a:t>
                      </a:r>
                      <a:r>
                        <a:rPr kumimoji="0" lang="en-GB" sz="1200" b="1" i="0" u="none" strike="noStrike" cap="none" normalizeH="0" baseline="0" dirty="0" err="1" smtClean="0">
                          <a:ln>
                            <a:noFill/>
                          </a:ln>
                          <a:solidFill>
                            <a:schemeClr val="tx1"/>
                          </a:solidFill>
                          <a:effectLst/>
                          <a:latin typeface="+mn-lt"/>
                        </a:rPr>
                        <a:t>PoE</a:t>
                      </a:r>
                      <a:endParaRPr kumimoji="0" lang="en-GB" sz="1200" b="1" i="0" u="none" strike="noStrike" cap="none" normalizeH="0" baseline="0" dirty="0" smtClean="0">
                        <a:ln>
                          <a:noFill/>
                        </a:ln>
                        <a:solidFill>
                          <a:schemeClr val="tx1"/>
                        </a:solidFill>
                        <a:effectLst/>
                        <a:latin typeface="+mn-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25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Power Efficiency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High – average consumption at less than 67W</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36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Switch Fabric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48 – 184Gbps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334">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Throughput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6.6 – 72Mpps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308">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Stacking Capacity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384Gbps </a:t>
                      </a:r>
                      <a:r>
                        <a:rPr kumimoji="0" lang="en-GB" sz="1200" b="1" i="0" u="none" strike="noStrike" cap="none" normalizeH="0" baseline="0" dirty="0" smtClean="0">
                          <a:ln>
                            <a:noFill/>
                          </a:ln>
                          <a:solidFill>
                            <a:schemeClr val="tx1"/>
                          </a:solidFill>
                          <a:effectLst/>
                          <a:latin typeface="+mn-lt"/>
                        </a:rPr>
                        <a:t>for a full Stack of 8 Switches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36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MAC Addresses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8,000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36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VLANs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1024 concurrent VLANs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67">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Routing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Local &amp; Static; RIP, OSPF, ECMP, VRRP (some items may require an Advanced License)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36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mn-lt"/>
                        </a:rPr>
                        <a:t>Pricing (US$)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tx1"/>
                          </a:solidFill>
                          <a:effectLst/>
                          <a:latin typeface="+mn-lt"/>
                        </a:rPr>
                        <a:t>2,995 – 7,995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396078"/>
            <a:ext cx="8229600" cy="838200"/>
          </a:xfrm>
        </p:spPr>
        <p:txBody>
          <a:bodyPr/>
          <a:lstStyle/>
          <a:p>
            <a:r>
              <a:rPr lang="en-US" dirty="0" smtClean="0"/>
              <a:t>Ethernet Routing Switch 4500</a:t>
            </a:r>
            <a:br>
              <a:rPr lang="en-US" dirty="0" smtClean="0"/>
            </a:br>
            <a:r>
              <a:rPr lang="en-US" sz="2000" dirty="0" smtClean="0">
                <a:solidFill>
                  <a:schemeClr val="accent1"/>
                </a:solidFill>
              </a:rPr>
              <a:t>Architecture Performance</a:t>
            </a:r>
            <a:endParaRPr lang="en-GB" dirty="0">
              <a:solidFill>
                <a:schemeClr val="accent1"/>
              </a:solidFill>
            </a:endParaRPr>
          </a:p>
        </p:txBody>
      </p:sp>
      <p:graphicFrame>
        <p:nvGraphicFramePr>
          <p:cNvPr id="5" name="Content Placeholder 4"/>
          <p:cNvGraphicFramePr>
            <a:graphicFrameLocks noGrp="1"/>
          </p:cNvGraphicFramePr>
          <p:nvPr>
            <p:ph idx="1"/>
          </p:nvPr>
        </p:nvGraphicFramePr>
        <p:xfrm>
          <a:off x="257175" y="1312863"/>
          <a:ext cx="8572501" cy="5157216"/>
        </p:xfrm>
        <a:graphic>
          <a:graphicData uri="http://schemas.openxmlformats.org/drawingml/2006/table">
            <a:tbl>
              <a:tblPr firstRow="1" bandRow="1">
                <a:tableStyleId>{5C22544A-7EE6-4342-B048-85BDC9FD1C3A}</a:tableStyleId>
              </a:tblPr>
              <a:tblGrid>
                <a:gridCol w="1666067"/>
                <a:gridCol w="2237278"/>
                <a:gridCol w="2198282"/>
                <a:gridCol w="2470874"/>
              </a:tblGrid>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800" b="0" i="0" u="none" strike="noStrike" cap="none" normalizeH="0" baseline="0" dirty="0" smtClean="0">
                          <a:ln>
                            <a:noFill/>
                          </a:ln>
                          <a:solidFill>
                            <a:schemeClr val="bg1"/>
                          </a:solidFill>
                          <a:effectLst/>
                          <a:latin typeface="Arial" charset="0"/>
                          <a:cs typeface="Arial" charset="0"/>
                        </a:rPr>
                        <a:t>Switch Model</a:t>
                      </a:r>
                      <a:endParaRPr kumimoji="0" lang="en-US" sz="18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800" b="0" i="0" u="none" strike="noStrike" cap="none" normalizeH="0" baseline="0" dirty="0" smtClean="0">
                          <a:ln>
                            <a:noFill/>
                          </a:ln>
                          <a:solidFill>
                            <a:schemeClr val="bg1"/>
                          </a:solidFill>
                          <a:effectLst/>
                          <a:latin typeface="Arial" charset="0"/>
                          <a:cs typeface="Arial" charset="0"/>
                        </a:rPr>
                        <a:t>Switch Architecture</a:t>
                      </a:r>
                      <a:endParaRPr kumimoji="0" lang="en-US" sz="18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800" b="0" i="0" u="none" strike="noStrike" cap="none" normalizeH="0" baseline="0" dirty="0" smtClean="0">
                          <a:ln>
                            <a:noFill/>
                          </a:ln>
                          <a:solidFill>
                            <a:schemeClr val="bg1"/>
                          </a:solidFill>
                          <a:effectLst/>
                          <a:latin typeface="Arial" charset="0"/>
                          <a:cs typeface="Arial" charset="0"/>
                        </a:rPr>
                        <a:t>Switch Throughput </a:t>
                      </a: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800" b="0" i="0" u="none" strike="noStrike" cap="none" normalizeH="0" baseline="0" dirty="0" smtClean="0">
                          <a:ln>
                            <a:noFill/>
                          </a:ln>
                          <a:solidFill>
                            <a:schemeClr val="bg1"/>
                          </a:solidFill>
                          <a:effectLst/>
                          <a:latin typeface="Arial" charset="0"/>
                          <a:cs typeface="Arial" charset="0"/>
                        </a:rPr>
                        <a:t>Stack Throughput</a:t>
                      </a:r>
                      <a:endParaRPr kumimoji="0" lang="en-US" sz="18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4526FX</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6.6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4526T</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6.6 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6.6 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4526T-PWR+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48.8Gbps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6.6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4550T</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77.6Gbps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10.2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4550T-PWR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77.6Gbps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10.2 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4550T-PWR+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77.6Gbps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10.2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4524GT</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36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4524GT-PWR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88Gbps</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36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4526GTX</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66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4526GTX-PWR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66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4526GTS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128Gbps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66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4826GTS-PWR+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128Gbps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66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4548GT</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72 </a:t>
                      </a:r>
                      <a:r>
                        <a:rPr kumimoji="0" lang="en-US" sz="1400" b="0" i="0" u="none" strike="noStrike" cap="none" normalizeH="0" baseline="0" dirty="0" err="1" smtClean="0">
                          <a:ln>
                            <a:noFill/>
                          </a:ln>
                          <a:solidFill>
                            <a:schemeClr val="tx1"/>
                          </a:solidFill>
                          <a:effectLst/>
                          <a:latin typeface="Arial" charset="0"/>
                          <a:cs typeface="Arial" charset="0"/>
                        </a:rPr>
                        <a:t>Mpps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4548GT-PWR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chemeClr val="tx2"/>
                          </a:solidFill>
                          <a:effectLst/>
                          <a:latin typeface="Arial" charset="0"/>
                          <a:cs typeface="Arial" charset="0"/>
                        </a:rPr>
                        <a:t>72 </a:t>
                      </a:r>
                      <a:r>
                        <a:rPr kumimoji="0" lang="en-US" sz="1400" b="0" i="0" u="none" strike="noStrike" cap="none" normalizeH="0" baseline="0" dirty="0" err="1" smtClean="0">
                          <a:ln>
                            <a:noFill/>
                          </a:ln>
                          <a:solidFill>
                            <a:schemeClr val="tx2"/>
                          </a:solidFill>
                          <a:effectLst/>
                          <a:latin typeface="Arial" charset="0"/>
                          <a:cs typeface="Arial" charset="0"/>
                        </a:rPr>
                        <a:t>Mpps</a:t>
                      </a:r>
                      <a:r>
                        <a:rPr kumimoji="0" lang="en-US" sz="1400" b="0" i="0" u="none" strike="noStrike" cap="none" normalizeH="0" baseline="0" dirty="0" smtClean="0">
                          <a:ln>
                            <a:noFill/>
                          </a:ln>
                          <a:solidFill>
                            <a:schemeClr val="tx2"/>
                          </a:solidFill>
                          <a:effectLst/>
                          <a:latin typeface="Arial" charset="0"/>
                          <a:cs typeface="Arial" charset="0"/>
                        </a:rPr>
                        <a:t> </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384Gbps</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4850GTS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184Gbps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102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4850GTS-PWR+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184Gbps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102 </a:t>
                      </a:r>
                      <a:r>
                        <a:rPr kumimoji="0" lang="en-US" sz="1400" b="0" i="0" u="none" strike="noStrike" cap="none" normalizeH="0" baseline="0" dirty="0" err="1" smtClean="0">
                          <a:ln>
                            <a:noFill/>
                          </a:ln>
                          <a:solidFill>
                            <a:srgbClr val="0000FF"/>
                          </a:solidFill>
                          <a:effectLst/>
                          <a:latin typeface="Arial" charset="0"/>
                          <a:cs typeface="Arial" charset="0"/>
                        </a:rPr>
                        <a:t>Mpps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384Gbps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957"/>
            <a:ext cx="8229600" cy="838200"/>
          </a:xfrm>
        </p:spPr>
        <p:txBody>
          <a:bodyPr/>
          <a:lstStyle/>
          <a:p>
            <a:r>
              <a:rPr lang="en-US" dirty="0" smtClean="0"/>
              <a:t>Ethernet Routing Switch 4000</a:t>
            </a:r>
            <a:br>
              <a:rPr lang="en-US" dirty="0" smtClean="0"/>
            </a:br>
            <a:r>
              <a:rPr lang="en-US" sz="2000" dirty="0" smtClean="0">
                <a:solidFill>
                  <a:schemeClr val="accent1"/>
                </a:solidFill>
              </a:rPr>
              <a:t>CPU and Memory Information</a:t>
            </a:r>
            <a:endParaRPr lang="en-GB" dirty="0">
              <a:solidFill>
                <a:schemeClr val="accent1"/>
              </a:solidFill>
            </a:endParaRPr>
          </a:p>
        </p:txBody>
      </p:sp>
      <p:graphicFrame>
        <p:nvGraphicFramePr>
          <p:cNvPr id="5" name="Content Placeholder 4"/>
          <p:cNvGraphicFramePr>
            <a:graphicFrameLocks noGrp="1"/>
          </p:cNvGraphicFramePr>
          <p:nvPr>
            <p:ph idx="1"/>
          </p:nvPr>
        </p:nvGraphicFramePr>
        <p:xfrm>
          <a:off x="257175" y="1312863"/>
          <a:ext cx="8572501" cy="5187369"/>
        </p:xfrm>
        <a:graphic>
          <a:graphicData uri="http://schemas.openxmlformats.org/drawingml/2006/table">
            <a:tbl>
              <a:tblPr firstRow="1" bandRow="1">
                <a:tableStyleId>{5C22544A-7EE6-4342-B048-85BDC9FD1C3A}</a:tableStyleId>
              </a:tblPr>
              <a:tblGrid>
                <a:gridCol w="2154825"/>
                <a:gridCol w="1756800"/>
                <a:gridCol w="2433600"/>
                <a:gridCol w="2227276"/>
              </a:tblGrid>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2000" b="0" i="0" u="none" strike="noStrike" cap="none" normalizeH="0" baseline="0" dirty="0" smtClean="0">
                          <a:ln>
                            <a:noFill/>
                          </a:ln>
                          <a:solidFill>
                            <a:schemeClr val="bg1"/>
                          </a:solidFill>
                          <a:effectLst/>
                          <a:latin typeface="Arial" charset="0"/>
                          <a:cs typeface="Arial" charset="0"/>
                        </a:rPr>
                        <a:t>Switch Model</a:t>
                      </a:r>
                      <a:endParaRPr kumimoji="0" lang="en-US" sz="20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2000" b="0" i="0" u="none" strike="noStrike" cap="none" normalizeH="0" baseline="0" dirty="0" smtClean="0">
                          <a:ln>
                            <a:noFill/>
                          </a:ln>
                          <a:solidFill>
                            <a:schemeClr val="bg1"/>
                          </a:solidFill>
                          <a:effectLst/>
                          <a:latin typeface="Arial" charset="0"/>
                          <a:cs typeface="Arial" charset="0"/>
                        </a:rPr>
                        <a:t>CPU</a:t>
                      </a:r>
                      <a:endParaRPr kumimoji="0" lang="en-US" sz="20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2000" b="0" i="0" u="none" strike="noStrike" cap="none" normalizeH="0" baseline="0" dirty="0" smtClean="0">
                          <a:ln>
                            <a:noFill/>
                          </a:ln>
                          <a:solidFill>
                            <a:schemeClr val="bg1"/>
                          </a:solidFill>
                          <a:effectLst/>
                          <a:latin typeface="Arial" charset="0"/>
                          <a:cs typeface="Arial" charset="0"/>
                        </a:rPr>
                        <a:t>Memory (DRAM)</a:t>
                      </a:r>
                      <a:endParaRPr kumimoji="0" lang="en-US" sz="2000" b="0" i="0" u="none" strike="noStrike" cap="none" normalizeH="0" baseline="0" dirty="0" smtClean="0">
                        <a:ln>
                          <a:noFill/>
                        </a:ln>
                        <a:solidFill>
                          <a:schemeClr val="bg1"/>
                        </a:solidFill>
                        <a:effectLst/>
                        <a:latin typeface="Arial" charset="0"/>
                        <a:cs typeface="Arial" charset="0"/>
                      </a:endParaRP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2000" b="0" i="0" u="none" strike="noStrike" cap="none" normalizeH="0" baseline="0" dirty="0" smtClean="0">
                          <a:ln>
                            <a:noFill/>
                          </a:ln>
                          <a:solidFill>
                            <a:schemeClr val="bg1"/>
                          </a:solidFill>
                          <a:effectLst/>
                          <a:latin typeface="Arial" charset="0"/>
                          <a:cs typeface="Arial" charset="0"/>
                        </a:rPr>
                        <a:t>Storage (FLASH) </a:t>
                      </a:r>
                    </a:p>
                  </a:txBody>
                  <a:tcPr horzOverflow="overflow">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4526FX</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4526T</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512kB + 16MB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4526T-PWR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86185">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4526T-PWR+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4550T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512kB + 16MB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4550T-PWR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4550T-PWR+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4524GT</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512kB + 16MB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4524GT-PWR</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smtClean="0">
                          <a:ln>
                            <a:noFill/>
                          </a:ln>
                          <a:solidFill>
                            <a:schemeClr val="tx1"/>
                          </a:solidFill>
                          <a:effectLst/>
                          <a:latin typeface="Arial" charset="0"/>
                          <a:cs typeface="Arial" charset="0"/>
                        </a:rPr>
                        <a:t>512kB + 16MB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4526GTX</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4826GTX-PWR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4526GTS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4826GTS-PWR+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4548GT</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4548GT-PWR</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266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128MB</a:t>
                      </a: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512kB + 16MB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4850GTS</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r h="248263">
                <a:tc>
                  <a:txBody>
                    <a:bodyPr/>
                    <a:lstStyle/>
                    <a:p>
                      <a:pPr marL="0" marR="0" lvl="0" indent="0" algn="l"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4850GTS-PWR+</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US" sz="1400" b="0" i="0" u="none" strike="noStrike" cap="none" normalizeH="0" baseline="0" dirty="0" smtClean="0">
                          <a:ln>
                            <a:noFill/>
                          </a:ln>
                          <a:solidFill>
                            <a:srgbClr val="0000FF"/>
                          </a:solidFill>
                          <a:effectLst/>
                          <a:latin typeface="Arial" charset="0"/>
                          <a:cs typeface="Arial" charset="0"/>
                        </a:rPr>
                        <a:t>533 MHz</a:t>
                      </a: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pPr>
                      <a:r>
                        <a:rPr kumimoji="0" lang="en-GB" sz="1400" b="0" i="0" u="none" strike="noStrike" cap="none" normalizeH="0" baseline="0" dirty="0" smtClean="0">
                          <a:ln>
                            <a:noFill/>
                          </a:ln>
                          <a:solidFill>
                            <a:srgbClr val="0000FF"/>
                          </a:solidFill>
                          <a:effectLst/>
                          <a:latin typeface="Arial" charset="0"/>
                          <a:cs typeface="Arial" charset="0"/>
                        </a:rPr>
                        <a:t>256MB</a:t>
                      </a:r>
                      <a:endParaRPr kumimoji="0" lang="en-US" sz="1400" b="0" i="0" u="none" strike="noStrike" cap="none" normalizeH="0" baseline="0" dirty="0" smtClean="0">
                        <a:ln>
                          <a:noFill/>
                        </a:ln>
                        <a:solidFill>
                          <a:srgbClr val="0000FF"/>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0"/>
                        </a:spcBef>
                        <a:spcAft>
                          <a:spcPct val="0"/>
                        </a:spcAft>
                        <a:buClr>
                          <a:srgbClr val="FF7200"/>
                        </a:buClr>
                        <a:buSzTx/>
                        <a:buFontTx/>
                        <a:buNone/>
                        <a:tabLst/>
                        <a:defRPr/>
                      </a:pPr>
                      <a:r>
                        <a:rPr kumimoji="0" lang="en-US" sz="1400" b="0" i="0" u="none" strike="noStrike" cap="none" normalizeH="0" baseline="0" dirty="0" smtClean="0">
                          <a:ln>
                            <a:noFill/>
                          </a:ln>
                          <a:solidFill>
                            <a:srgbClr val="0000FF"/>
                          </a:solidFill>
                          <a:effectLst/>
                          <a:latin typeface="Arial" charset="0"/>
                          <a:cs typeface="Arial" charset="0"/>
                        </a:rPr>
                        <a:t>512kB + 32MB</a:t>
                      </a: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41" y="609136"/>
            <a:ext cx="4983480" cy="415593"/>
          </a:xfrm>
        </p:spPr>
        <p:txBody>
          <a:bodyPr/>
          <a:lstStyle/>
          <a:p>
            <a:r>
              <a:rPr lang="en-US" dirty="0" smtClean="0"/>
              <a:t>Software Licensing</a:t>
            </a:r>
            <a:endParaRPr lang="en-US" dirty="0"/>
          </a:p>
        </p:txBody>
      </p:sp>
      <p:sp>
        <p:nvSpPr>
          <p:cNvPr id="15" name="Rectangle 35" descr="Light upward diagonal"/>
          <p:cNvSpPr>
            <a:spLocks noChangeArrowheads="1"/>
          </p:cNvSpPr>
          <p:nvPr/>
        </p:nvSpPr>
        <p:spPr bwMode="auto">
          <a:xfrm>
            <a:off x="6021295" y="2560388"/>
            <a:ext cx="2838311" cy="830906"/>
          </a:xfrm>
          <a:prstGeom prst="rect">
            <a:avLst/>
          </a:prstGeom>
          <a:pattFill prst="ltUpDiag">
            <a:fgClr>
              <a:srgbClr val="78787E"/>
            </a:fgClr>
            <a:bgClr>
              <a:schemeClr val="bg1"/>
            </a:bgClr>
          </a:patt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endParaRPr lang="en-AU" sz="1100" i="1">
              <a:solidFill>
                <a:srgbClr val="FF0000"/>
              </a:solidFill>
            </a:endParaRPr>
          </a:p>
        </p:txBody>
      </p:sp>
      <p:sp>
        <p:nvSpPr>
          <p:cNvPr id="18" name="Rectangle 12"/>
          <p:cNvSpPr>
            <a:spLocks noChangeArrowheads="1"/>
          </p:cNvSpPr>
          <p:nvPr/>
        </p:nvSpPr>
        <p:spPr bwMode="auto">
          <a:xfrm>
            <a:off x="6021295" y="5143598"/>
            <a:ext cx="2838311"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dirty="0">
                <a:solidFill>
                  <a:srgbClr val="12AD2B"/>
                </a:solidFill>
              </a:rPr>
              <a:t>SMLT, OSPF, ECMP, PIM-SM, VRRP, IPv6 Routing. ($3995)</a:t>
            </a:r>
          </a:p>
        </p:txBody>
      </p:sp>
      <p:sp>
        <p:nvSpPr>
          <p:cNvPr id="19" name="Rectangle 13" descr="Light upward diagonal"/>
          <p:cNvSpPr>
            <a:spLocks noChangeArrowheads="1"/>
          </p:cNvSpPr>
          <p:nvPr/>
        </p:nvSpPr>
        <p:spPr bwMode="auto">
          <a:xfrm>
            <a:off x="4549578" y="5053108"/>
            <a:ext cx="1471717" cy="973346"/>
          </a:xfrm>
          <a:prstGeom prst="rect">
            <a:avLst/>
          </a:prstGeom>
          <a:pattFill prst="ltUpDiag">
            <a:fgClr>
              <a:schemeClr val="tx1"/>
            </a:fgClr>
            <a:bgClr>
              <a:schemeClr val="bg1"/>
            </a:bgClr>
          </a:patt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endParaRPr lang="en-AU" sz="2800"/>
          </a:p>
        </p:txBody>
      </p:sp>
      <p:sp>
        <p:nvSpPr>
          <p:cNvPr id="20" name="Rectangle 14" descr="Light upward diagonal"/>
          <p:cNvSpPr>
            <a:spLocks noChangeArrowheads="1"/>
          </p:cNvSpPr>
          <p:nvPr/>
        </p:nvSpPr>
        <p:spPr bwMode="auto">
          <a:xfrm>
            <a:off x="2131757" y="5053107"/>
            <a:ext cx="2417820"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a:solidFill>
                  <a:srgbClr val="003399"/>
                </a:solidFill>
              </a:rPr>
              <a:t>Basic features included with purchase minus licensed options (free)</a:t>
            </a:r>
          </a:p>
        </p:txBody>
      </p:sp>
      <p:sp>
        <p:nvSpPr>
          <p:cNvPr id="21" name="Rectangle 15"/>
          <p:cNvSpPr>
            <a:spLocks noChangeArrowheads="1"/>
          </p:cNvSpPr>
          <p:nvPr/>
        </p:nvSpPr>
        <p:spPr bwMode="auto">
          <a:xfrm>
            <a:off x="239551" y="5059825"/>
            <a:ext cx="1892207" cy="806270"/>
          </a:xfrm>
          <a:prstGeom prst="rect">
            <a:avLst/>
          </a:prstGeom>
          <a:noFill/>
          <a:ln w="9525">
            <a:noFill/>
            <a:miter lim="800000"/>
            <a:headEnd/>
            <a:tailEnd/>
          </a:ln>
        </p:spPr>
        <p:txBody>
          <a:bodyPr bIns="18288" anchor="ctr"/>
          <a:lstStyle/>
          <a:p>
            <a:pPr algn="ctr">
              <a:lnSpc>
                <a:spcPct val="90000"/>
              </a:lnSpc>
              <a:spcBef>
                <a:spcPct val="55000"/>
              </a:spcBef>
              <a:buClr>
                <a:srgbClr val="CC0000"/>
              </a:buClr>
              <a:buSzPct val="90000"/>
              <a:buFont typeface="Webdings" pitchFamily="18" charset="2"/>
              <a:buNone/>
            </a:pPr>
            <a:r>
              <a:rPr lang="en-US" sz="2000" b="1">
                <a:solidFill>
                  <a:schemeClr val="tx1"/>
                </a:solidFill>
              </a:rPr>
              <a:t>ERS5600</a:t>
            </a:r>
            <a:endParaRPr lang="en-US" sz="1100" b="1">
              <a:solidFill>
                <a:schemeClr val="tx1"/>
              </a:solidFill>
            </a:endParaRPr>
          </a:p>
        </p:txBody>
      </p:sp>
      <p:sp>
        <p:nvSpPr>
          <p:cNvPr id="22" name="Rectangle 17"/>
          <p:cNvSpPr>
            <a:spLocks noChangeArrowheads="1"/>
          </p:cNvSpPr>
          <p:nvPr/>
        </p:nvSpPr>
        <p:spPr bwMode="auto">
          <a:xfrm>
            <a:off x="6021295" y="4312413"/>
            <a:ext cx="2838311"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dirty="0">
                <a:solidFill>
                  <a:srgbClr val="12AD2B"/>
                </a:solidFill>
              </a:rPr>
              <a:t>SMLT, OSPF, ECMP, PIM-SM,</a:t>
            </a:r>
            <a:r>
              <a:rPr lang="en-US" sz="1400" b="1" i="1" dirty="0">
                <a:solidFill>
                  <a:srgbClr val="78787E"/>
                </a:solidFill>
              </a:rPr>
              <a:t> </a:t>
            </a:r>
            <a:r>
              <a:rPr lang="en-US" sz="1400" b="1" dirty="0" smtClean="0">
                <a:solidFill>
                  <a:srgbClr val="12AD2B"/>
                </a:solidFill>
              </a:rPr>
              <a:t>VRRP. ($</a:t>
            </a:r>
            <a:r>
              <a:rPr lang="en-US" sz="1400" b="1" dirty="0">
                <a:solidFill>
                  <a:srgbClr val="12AD2B"/>
                </a:solidFill>
              </a:rPr>
              <a:t>3995)</a:t>
            </a:r>
          </a:p>
        </p:txBody>
      </p:sp>
      <p:sp>
        <p:nvSpPr>
          <p:cNvPr id="23" name="Rectangle 18" descr="Light upward diagonal"/>
          <p:cNvSpPr>
            <a:spLocks noChangeArrowheads="1"/>
          </p:cNvSpPr>
          <p:nvPr/>
        </p:nvSpPr>
        <p:spPr bwMode="auto">
          <a:xfrm>
            <a:off x="4549578" y="4222200"/>
            <a:ext cx="1471717" cy="830906"/>
          </a:xfrm>
          <a:prstGeom prst="rect">
            <a:avLst/>
          </a:prstGeom>
          <a:pattFill prst="ltUpDiag">
            <a:fgClr>
              <a:schemeClr val="tx1"/>
            </a:fgClr>
            <a:bgClr>
              <a:schemeClr val="bg1"/>
            </a:bgClr>
          </a:patt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endParaRPr lang="en-AU" sz="2800"/>
          </a:p>
        </p:txBody>
      </p:sp>
      <p:sp>
        <p:nvSpPr>
          <p:cNvPr id="24" name="Rectangle 19" descr="Light upward diagonal"/>
          <p:cNvSpPr>
            <a:spLocks noChangeArrowheads="1"/>
          </p:cNvSpPr>
          <p:nvPr/>
        </p:nvSpPr>
        <p:spPr bwMode="auto">
          <a:xfrm>
            <a:off x="2131757" y="4222200"/>
            <a:ext cx="2417820"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a:solidFill>
                  <a:srgbClr val="003399"/>
                </a:solidFill>
              </a:rPr>
              <a:t>Basic features included with purchase minus licensed options (free)</a:t>
            </a:r>
          </a:p>
        </p:txBody>
      </p:sp>
      <p:sp>
        <p:nvSpPr>
          <p:cNvPr id="25" name="Rectangle 20"/>
          <p:cNvSpPr>
            <a:spLocks noChangeArrowheads="1"/>
          </p:cNvSpPr>
          <p:nvPr/>
        </p:nvSpPr>
        <p:spPr bwMode="auto">
          <a:xfrm>
            <a:off x="239551" y="4226679"/>
            <a:ext cx="1892207" cy="819709"/>
          </a:xfrm>
          <a:prstGeom prst="rect">
            <a:avLst/>
          </a:prstGeom>
          <a:noFill/>
          <a:ln w="9525">
            <a:noFill/>
            <a:miter lim="800000"/>
            <a:headEnd/>
            <a:tailEnd/>
          </a:ln>
        </p:spPr>
        <p:txBody>
          <a:bodyPr bIns="18288" anchor="ctr"/>
          <a:lstStyle/>
          <a:p>
            <a:pPr algn="ctr">
              <a:lnSpc>
                <a:spcPct val="90000"/>
              </a:lnSpc>
              <a:spcBef>
                <a:spcPct val="55000"/>
              </a:spcBef>
              <a:buClr>
                <a:srgbClr val="CC0000"/>
              </a:buClr>
              <a:buSzPct val="90000"/>
              <a:buFont typeface="Webdings" pitchFamily="18" charset="2"/>
              <a:buNone/>
            </a:pPr>
            <a:r>
              <a:rPr lang="en-US" sz="2000" b="1">
                <a:solidFill>
                  <a:schemeClr val="tx1"/>
                </a:solidFill>
              </a:rPr>
              <a:t>ERS5500</a:t>
            </a:r>
          </a:p>
        </p:txBody>
      </p:sp>
      <p:sp>
        <p:nvSpPr>
          <p:cNvPr id="26" name="Rectangle 22" descr="Light upward diagonal"/>
          <p:cNvSpPr>
            <a:spLocks noChangeArrowheads="1"/>
          </p:cNvSpPr>
          <p:nvPr/>
        </p:nvSpPr>
        <p:spPr bwMode="auto">
          <a:xfrm>
            <a:off x="2131757" y="3391294"/>
            <a:ext cx="2417820"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a:solidFill>
                  <a:srgbClr val="003399"/>
                </a:solidFill>
              </a:rPr>
              <a:t>Basic features included with purchase minus licensed options (free)</a:t>
            </a:r>
          </a:p>
        </p:txBody>
      </p:sp>
      <p:sp>
        <p:nvSpPr>
          <p:cNvPr id="27" name="Rectangle 23"/>
          <p:cNvSpPr>
            <a:spLocks noChangeArrowheads="1"/>
          </p:cNvSpPr>
          <p:nvPr/>
        </p:nvSpPr>
        <p:spPr bwMode="auto">
          <a:xfrm>
            <a:off x="2131757" y="2560388"/>
            <a:ext cx="2417820" cy="830906"/>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a:solidFill>
                  <a:srgbClr val="003399"/>
                </a:solidFill>
              </a:rPr>
              <a:t>Basic features included with purchase minus licensed options (free)</a:t>
            </a:r>
          </a:p>
        </p:txBody>
      </p:sp>
      <p:sp>
        <p:nvSpPr>
          <p:cNvPr id="28" name="Rectangle 24"/>
          <p:cNvSpPr>
            <a:spLocks noChangeArrowheads="1"/>
          </p:cNvSpPr>
          <p:nvPr/>
        </p:nvSpPr>
        <p:spPr bwMode="auto">
          <a:xfrm>
            <a:off x="2131757" y="1610782"/>
            <a:ext cx="2417820" cy="949607"/>
          </a:xfrm>
          <a:prstGeom prst="rect">
            <a:avLst/>
          </a:prstGeom>
          <a:solidFill>
            <a:srgbClr val="C00000"/>
          </a:solidFill>
          <a:ln w="9525">
            <a:noFill/>
            <a:miter lim="800000"/>
            <a:headEnd/>
            <a:tailEnd/>
          </a:ln>
        </p:spPr>
        <p:txBody>
          <a:bodyPr anchor="ctr"/>
          <a:lstStyle/>
          <a:p>
            <a:pPr algn="ctr">
              <a:lnSpc>
                <a:spcPct val="80000"/>
              </a:lnSpc>
              <a:spcBef>
                <a:spcPct val="10000"/>
              </a:spcBef>
              <a:buClr>
                <a:srgbClr val="CC0000"/>
              </a:buClr>
              <a:buSzPct val="90000"/>
              <a:buFont typeface="Webdings" pitchFamily="18" charset="2"/>
              <a:buNone/>
            </a:pPr>
            <a:r>
              <a:rPr lang="en-US" sz="2000" b="1">
                <a:solidFill>
                  <a:schemeClr val="bg1"/>
                </a:solidFill>
              </a:rPr>
              <a:t>Base</a:t>
            </a:r>
          </a:p>
          <a:p>
            <a:pPr algn="ctr">
              <a:lnSpc>
                <a:spcPct val="80000"/>
              </a:lnSpc>
              <a:spcBef>
                <a:spcPct val="10000"/>
              </a:spcBef>
              <a:buClr>
                <a:srgbClr val="CC0000"/>
              </a:buClr>
              <a:buSzPct val="90000"/>
              <a:buFont typeface="Webdings" pitchFamily="18" charset="2"/>
              <a:buNone/>
            </a:pPr>
            <a:r>
              <a:rPr lang="en-US" sz="2000" b="1">
                <a:solidFill>
                  <a:schemeClr val="bg1"/>
                </a:solidFill>
              </a:rPr>
              <a:t>(BA)</a:t>
            </a:r>
          </a:p>
        </p:txBody>
      </p:sp>
      <p:sp>
        <p:nvSpPr>
          <p:cNvPr id="29" name="Rectangle 26"/>
          <p:cNvSpPr>
            <a:spLocks noChangeArrowheads="1"/>
          </p:cNvSpPr>
          <p:nvPr/>
        </p:nvSpPr>
        <p:spPr bwMode="auto">
          <a:xfrm>
            <a:off x="6021295" y="3391294"/>
            <a:ext cx="2838311" cy="712205"/>
          </a:xfrm>
          <a:prstGeom prst="rect">
            <a:avLst/>
          </a:prstGeom>
          <a:noFill/>
          <a:ln w="9525">
            <a:noFill/>
            <a:miter lim="800000"/>
            <a:headEnd/>
            <a:tailEnd/>
          </a:ln>
        </p:spPr>
        <p:txBody>
          <a:bodyPr bIns="18288"/>
          <a:lstStyle/>
          <a:p>
            <a:pPr>
              <a:spcBef>
                <a:spcPct val="55000"/>
              </a:spcBef>
              <a:buClr>
                <a:srgbClr val="CC0000"/>
              </a:buClr>
              <a:buSzPct val="90000"/>
            </a:pPr>
            <a:r>
              <a:rPr lang="en-US" sz="1400" b="1" dirty="0" smtClean="0">
                <a:solidFill>
                  <a:srgbClr val="00B050"/>
                </a:solidFill>
              </a:rPr>
              <a:t>OSPF, VRRP, ECMP, ($2,995</a:t>
            </a:r>
            <a:r>
              <a:rPr lang="en-US" sz="1400" b="1" dirty="0" smtClean="0">
                <a:solidFill>
                  <a:srgbClr val="12AD2B"/>
                </a:solidFill>
              </a:rPr>
              <a:t>)</a:t>
            </a:r>
            <a:endParaRPr lang="en-US" sz="1400" b="1" dirty="0">
              <a:solidFill>
                <a:srgbClr val="12AD2B"/>
              </a:solidFill>
            </a:endParaRPr>
          </a:p>
        </p:txBody>
      </p:sp>
      <p:sp>
        <p:nvSpPr>
          <p:cNvPr id="30" name="Rectangle 28"/>
          <p:cNvSpPr>
            <a:spLocks noChangeArrowheads="1"/>
          </p:cNvSpPr>
          <p:nvPr/>
        </p:nvSpPr>
        <p:spPr bwMode="auto">
          <a:xfrm>
            <a:off x="6021295" y="1610782"/>
            <a:ext cx="2838311" cy="949607"/>
          </a:xfrm>
          <a:prstGeom prst="rect">
            <a:avLst/>
          </a:prstGeom>
          <a:solidFill>
            <a:srgbClr val="C00000"/>
          </a:solidFill>
          <a:ln w="9525">
            <a:noFill/>
            <a:miter lim="800000"/>
            <a:headEnd/>
            <a:tailEnd/>
          </a:ln>
        </p:spPr>
        <p:txBody>
          <a:bodyPr anchor="ctr"/>
          <a:lstStyle/>
          <a:p>
            <a:pPr algn="ctr">
              <a:lnSpc>
                <a:spcPct val="80000"/>
              </a:lnSpc>
              <a:spcBef>
                <a:spcPct val="10000"/>
              </a:spcBef>
              <a:buClr>
                <a:srgbClr val="CC0000"/>
              </a:buClr>
              <a:buSzPct val="90000"/>
              <a:buFont typeface="Webdings" pitchFamily="18" charset="2"/>
              <a:buNone/>
            </a:pPr>
            <a:r>
              <a:rPr lang="en-US" sz="2000" b="1">
                <a:solidFill>
                  <a:schemeClr val="bg1"/>
                </a:solidFill>
              </a:rPr>
              <a:t>Advanced</a:t>
            </a:r>
          </a:p>
          <a:p>
            <a:pPr algn="ctr">
              <a:lnSpc>
                <a:spcPct val="80000"/>
              </a:lnSpc>
              <a:spcBef>
                <a:spcPct val="10000"/>
              </a:spcBef>
              <a:buClr>
                <a:srgbClr val="CC0000"/>
              </a:buClr>
              <a:buSzPct val="90000"/>
              <a:buFont typeface="Webdings" pitchFamily="18" charset="2"/>
              <a:buNone/>
            </a:pPr>
            <a:r>
              <a:rPr lang="en-US" sz="2000" b="1">
                <a:solidFill>
                  <a:schemeClr val="bg1"/>
                </a:solidFill>
              </a:rPr>
              <a:t>(AD)</a:t>
            </a:r>
          </a:p>
        </p:txBody>
      </p:sp>
      <p:sp>
        <p:nvSpPr>
          <p:cNvPr id="32" name="Rectangle 33" descr="Light upward diagonal"/>
          <p:cNvSpPr>
            <a:spLocks noChangeArrowheads="1"/>
          </p:cNvSpPr>
          <p:nvPr/>
        </p:nvSpPr>
        <p:spPr bwMode="auto">
          <a:xfrm>
            <a:off x="4549578" y="3391294"/>
            <a:ext cx="1471717" cy="830906"/>
          </a:xfrm>
          <a:prstGeom prst="rect">
            <a:avLst/>
          </a:prstGeom>
          <a:pattFill prst="ltUpDiag">
            <a:fgClr>
              <a:schemeClr val="tx1"/>
            </a:fgClr>
            <a:bgClr>
              <a:schemeClr val="bg1"/>
            </a:bgClr>
          </a:patt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endParaRPr lang="en-AU" sz="2800"/>
          </a:p>
        </p:txBody>
      </p:sp>
      <p:sp>
        <p:nvSpPr>
          <p:cNvPr id="33" name="Rectangle 34"/>
          <p:cNvSpPr>
            <a:spLocks noChangeArrowheads="1"/>
          </p:cNvSpPr>
          <p:nvPr/>
        </p:nvSpPr>
        <p:spPr bwMode="auto">
          <a:xfrm>
            <a:off x="239551" y="3380096"/>
            <a:ext cx="1892207" cy="833146"/>
          </a:xfrm>
          <a:prstGeom prst="rect">
            <a:avLst/>
          </a:prstGeom>
          <a:noFill/>
          <a:ln w="9525">
            <a:noFill/>
            <a:miter lim="800000"/>
            <a:headEnd/>
            <a:tailEnd/>
          </a:ln>
        </p:spPr>
        <p:txBody>
          <a:bodyPr bIns="18288" anchor="ctr"/>
          <a:lstStyle/>
          <a:p>
            <a:pPr algn="ctr">
              <a:lnSpc>
                <a:spcPct val="90000"/>
              </a:lnSpc>
              <a:spcBef>
                <a:spcPct val="55000"/>
              </a:spcBef>
              <a:buClr>
                <a:srgbClr val="CC0000"/>
              </a:buClr>
              <a:buSzPct val="90000"/>
              <a:buFont typeface="Webdings" pitchFamily="18" charset="2"/>
              <a:buNone/>
            </a:pPr>
            <a:r>
              <a:rPr lang="en-US" sz="2000" b="1" dirty="0" smtClean="0">
                <a:solidFill>
                  <a:schemeClr val="tx1"/>
                </a:solidFill>
              </a:rPr>
              <a:t>ERS4000</a:t>
            </a:r>
            <a:endParaRPr lang="en-US" sz="2000" b="1" dirty="0">
              <a:solidFill>
                <a:schemeClr val="tx1"/>
              </a:solidFill>
            </a:endParaRPr>
          </a:p>
        </p:txBody>
      </p:sp>
      <p:sp>
        <p:nvSpPr>
          <p:cNvPr id="35" name="Rectangle 36"/>
          <p:cNvSpPr>
            <a:spLocks noChangeArrowheads="1"/>
          </p:cNvSpPr>
          <p:nvPr/>
        </p:nvSpPr>
        <p:spPr bwMode="auto">
          <a:xfrm>
            <a:off x="4549578" y="2560390"/>
            <a:ext cx="1576839" cy="846584"/>
          </a:xfrm>
          <a:prstGeom prst="rect">
            <a:avLst/>
          </a:prstGeom>
          <a:noFill/>
          <a:ln w="9525">
            <a:noFill/>
            <a:miter lim="800000"/>
            <a:headEnd/>
            <a:tailEnd/>
          </a:ln>
        </p:spPr>
        <p:txBody>
          <a:bodyPr bIns="18288"/>
          <a:lstStyle/>
          <a:p>
            <a:pPr algn="ctr">
              <a:lnSpc>
                <a:spcPct val="90000"/>
              </a:lnSpc>
              <a:spcBef>
                <a:spcPct val="55000"/>
              </a:spcBef>
              <a:buClr>
                <a:srgbClr val="CC0000"/>
              </a:buClr>
              <a:buSzPct val="90000"/>
              <a:buFont typeface="Webdings" pitchFamily="18" charset="2"/>
              <a:buNone/>
            </a:pPr>
            <a:r>
              <a:rPr lang="en-US" sz="1400" b="1">
                <a:solidFill>
                  <a:srgbClr val="12AD2B"/>
                </a:solidFill>
              </a:rPr>
              <a:t>Stacking        (per switch) ($195)</a:t>
            </a:r>
          </a:p>
        </p:txBody>
      </p:sp>
      <p:sp>
        <p:nvSpPr>
          <p:cNvPr id="36" name="Rectangle 37"/>
          <p:cNvSpPr>
            <a:spLocks noChangeArrowheads="1"/>
          </p:cNvSpPr>
          <p:nvPr/>
        </p:nvSpPr>
        <p:spPr bwMode="auto">
          <a:xfrm>
            <a:off x="239551" y="2560390"/>
            <a:ext cx="1892207" cy="806269"/>
          </a:xfrm>
          <a:prstGeom prst="rect">
            <a:avLst/>
          </a:prstGeom>
          <a:noFill/>
          <a:ln w="9525">
            <a:noFill/>
            <a:miter lim="800000"/>
            <a:headEnd/>
            <a:tailEnd/>
          </a:ln>
        </p:spPr>
        <p:txBody>
          <a:bodyPr bIns="18288" anchor="ctr"/>
          <a:lstStyle/>
          <a:p>
            <a:pPr algn="ctr">
              <a:lnSpc>
                <a:spcPct val="90000"/>
              </a:lnSpc>
              <a:spcBef>
                <a:spcPct val="55000"/>
              </a:spcBef>
              <a:buClr>
                <a:srgbClr val="CC0000"/>
              </a:buClr>
              <a:buSzPct val="90000"/>
              <a:buFont typeface="Webdings" pitchFamily="18" charset="2"/>
              <a:buNone/>
            </a:pPr>
            <a:r>
              <a:rPr lang="en-US" sz="2000" b="1">
                <a:solidFill>
                  <a:schemeClr val="tx1"/>
                </a:solidFill>
              </a:rPr>
              <a:t>ERS2500</a:t>
            </a:r>
          </a:p>
        </p:txBody>
      </p:sp>
      <p:sp>
        <p:nvSpPr>
          <p:cNvPr id="38" name="Rectangle 39"/>
          <p:cNvSpPr>
            <a:spLocks noChangeArrowheads="1"/>
          </p:cNvSpPr>
          <p:nvPr/>
        </p:nvSpPr>
        <p:spPr bwMode="auto">
          <a:xfrm>
            <a:off x="4549578" y="1610782"/>
            <a:ext cx="1471717" cy="949607"/>
          </a:xfrm>
          <a:prstGeom prst="rect">
            <a:avLst/>
          </a:prstGeom>
          <a:solidFill>
            <a:srgbClr val="C00000"/>
          </a:solidFill>
          <a:ln w="9525">
            <a:noFill/>
            <a:miter lim="800000"/>
            <a:headEnd/>
            <a:tailEnd/>
          </a:ln>
        </p:spPr>
        <p:txBody>
          <a:bodyPr anchor="ctr"/>
          <a:lstStyle/>
          <a:p>
            <a:pPr algn="ctr">
              <a:lnSpc>
                <a:spcPct val="80000"/>
              </a:lnSpc>
              <a:spcBef>
                <a:spcPct val="10000"/>
              </a:spcBef>
              <a:buClr>
                <a:srgbClr val="CC0000"/>
              </a:buClr>
              <a:buSzPct val="90000"/>
              <a:buFont typeface="Webdings" pitchFamily="18" charset="2"/>
              <a:buNone/>
            </a:pPr>
            <a:r>
              <a:rPr lang="en-US" sz="2000" b="1">
                <a:solidFill>
                  <a:schemeClr val="bg1"/>
                </a:solidFill>
              </a:rPr>
              <a:t>Stacking</a:t>
            </a:r>
          </a:p>
          <a:p>
            <a:pPr algn="ctr">
              <a:lnSpc>
                <a:spcPct val="80000"/>
              </a:lnSpc>
              <a:spcBef>
                <a:spcPct val="10000"/>
              </a:spcBef>
              <a:buClr>
                <a:srgbClr val="CC0000"/>
              </a:buClr>
              <a:buSzPct val="90000"/>
              <a:buFont typeface="Webdings" pitchFamily="18" charset="2"/>
              <a:buNone/>
            </a:pPr>
            <a:r>
              <a:rPr lang="en-US" sz="2000" b="1">
                <a:solidFill>
                  <a:schemeClr val="bg1"/>
                </a:solidFill>
              </a:rPr>
              <a:t>(ST)</a:t>
            </a:r>
          </a:p>
        </p:txBody>
      </p:sp>
      <p:sp>
        <p:nvSpPr>
          <p:cNvPr id="39" name="Rectangle 40"/>
          <p:cNvSpPr>
            <a:spLocks noChangeArrowheads="1"/>
          </p:cNvSpPr>
          <p:nvPr/>
        </p:nvSpPr>
        <p:spPr bwMode="auto">
          <a:xfrm>
            <a:off x="239551" y="1610782"/>
            <a:ext cx="1892207" cy="949607"/>
          </a:xfrm>
          <a:prstGeom prst="rect">
            <a:avLst/>
          </a:prstGeom>
          <a:solidFill>
            <a:srgbClr val="DDDEDF"/>
          </a:solidFill>
          <a:ln w="9525">
            <a:noFill/>
            <a:miter lim="800000"/>
            <a:headEnd/>
            <a:tailEnd/>
          </a:ln>
        </p:spPr>
        <p:txBody>
          <a:bodyPr anchor="ctr"/>
          <a:lstStyle/>
          <a:p>
            <a:pPr algn="ctr">
              <a:lnSpc>
                <a:spcPct val="90000"/>
              </a:lnSpc>
              <a:spcBef>
                <a:spcPct val="55000"/>
              </a:spcBef>
              <a:buClr>
                <a:srgbClr val="CC0000"/>
              </a:buClr>
              <a:buSzPct val="90000"/>
              <a:buFont typeface="Webdings" pitchFamily="18" charset="2"/>
              <a:buNone/>
            </a:pPr>
            <a:r>
              <a:rPr lang="en-US" sz="2000" b="1">
                <a:solidFill>
                  <a:schemeClr val="tx1"/>
                </a:solidFill>
              </a:rPr>
              <a:t>License / Product</a:t>
            </a:r>
          </a:p>
        </p:txBody>
      </p:sp>
      <p:sp>
        <p:nvSpPr>
          <p:cNvPr id="40" name="Line 41"/>
          <p:cNvSpPr>
            <a:spLocks noChangeShapeType="1"/>
          </p:cNvSpPr>
          <p:nvPr/>
        </p:nvSpPr>
        <p:spPr bwMode="auto">
          <a:xfrm>
            <a:off x="239550" y="1610782"/>
            <a:ext cx="8630130" cy="0"/>
          </a:xfrm>
          <a:prstGeom prst="line">
            <a:avLst/>
          </a:prstGeom>
          <a:noFill/>
          <a:ln w="28575" cap="sq">
            <a:solidFill>
              <a:schemeClr val="tx1"/>
            </a:solidFill>
            <a:round/>
            <a:headEnd/>
            <a:tailEnd/>
          </a:ln>
        </p:spPr>
        <p:txBody>
          <a:bodyPr/>
          <a:lstStyle/>
          <a:p>
            <a:endParaRPr lang="en-US" sz="2400"/>
          </a:p>
        </p:txBody>
      </p:sp>
      <p:sp>
        <p:nvSpPr>
          <p:cNvPr id="42" name="Line 43"/>
          <p:cNvSpPr>
            <a:spLocks noChangeShapeType="1"/>
          </p:cNvSpPr>
          <p:nvPr/>
        </p:nvSpPr>
        <p:spPr bwMode="auto">
          <a:xfrm>
            <a:off x="239550" y="3391294"/>
            <a:ext cx="8630130" cy="0"/>
          </a:xfrm>
          <a:prstGeom prst="line">
            <a:avLst/>
          </a:prstGeom>
          <a:noFill/>
          <a:ln w="12700">
            <a:solidFill>
              <a:schemeClr val="tx1"/>
            </a:solidFill>
            <a:round/>
            <a:headEnd/>
            <a:tailEnd/>
          </a:ln>
        </p:spPr>
        <p:txBody>
          <a:bodyPr/>
          <a:lstStyle/>
          <a:p>
            <a:endParaRPr lang="en-US" sz="2400"/>
          </a:p>
        </p:txBody>
      </p:sp>
      <p:sp>
        <p:nvSpPr>
          <p:cNvPr id="43" name="Line 44"/>
          <p:cNvSpPr>
            <a:spLocks noChangeShapeType="1"/>
          </p:cNvSpPr>
          <p:nvPr/>
        </p:nvSpPr>
        <p:spPr bwMode="auto">
          <a:xfrm>
            <a:off x="239551" y="4222200"/>
            <a:ext cx="8567057" cy="23741"/>
          </a:xfrm>
          <a:prstGeom prst="line">
            <a:avLst/>
          </a:prstGeom>
          <a:noFill/>
          <a:ln w="12700">
            <a:solidFill>
              <a:schemeClr val="tx1"/>
            </a:solidFill>
            <a:round/>
            <a:headEnd/>
            <a:tailEnd/>
          </a:ln>
        </p:spPr>
        <p:txBody>
          <a:bodyPr/>
          <a:lstStyle/>
          <a:p>
            <a:endParaRPr lang="en-US" sz="2400"/>
          </a:p>
        </p:txBody>
      </p:sp>
      <p:sp>
        <p:nvSpPr>
          <p:cNvPr id="44" name="Line 46"/>
          <p:cNvSpPr>
            <a:spLocks noChangeShapeType="1"/>
          </p:cNvSpPr>
          <p:nvPr/>
        </p:nvSpPr>
        <p:spPr bwMode="auto">
          <a:xfrm flipH="1">
            <a:off x="228600" y="1610782"/>
            <a:ext cx="10950" cy="4415672"/>
          </a:xfrm>
          <a:prstGeom prst="line">
            <a:avLst/>
          </a:prstGeom>
          <a:noFill/>
          <a:ln w="28575" cap="sq">
            <a:solidFill>
              <a:schemeClr val="tx1"/>
            </a:solidFill>
            <a:round/>
            <a:headEnd/>
            <a:tailEnd/>
          </a:ln>
        </p:spPr>
        <p:txBody>
          <a:bodyPr/>
          <a:lstStyle/>
          <a:p>
            <a:endParaRPr lang="en-US" sz="2400"/>
          </a:p>
        </p:txBody>
      </p:sp>
      <p:sp>
        <p:nvSpPr>
          <p:cNvPr id="45" name="Line 47"/>
          <p:cNvSpPr>
            <a:spLocks noChangeShapeType="1"/>
          </p:cNvSpPr>
          <p:nvPr/>
        </p:nvSpPr>
        <p:spPr bwMode="auto">
          <a:xfrm flipH="1">
            <a:off x="2120807" y="1610782"/>
            <a:ext cx="10950" cy="4415672"/>
          </a:xfrm>
          <a:prstGeom prst="line">
            <a:avLst/>
          </a:prstGeom>
          <a:noFill/>
          <a:ln w="12700">
            <a:solidFill>
              <a:schemeClr val="tx1"/>
            </a:solidFill>
            <a:round/>
            <a:headEnd/>
            <a:tailEnd/>
          </a:ln>
        </p:spPr>
        <p:txBody>
          <a:bodyPr/>
          <a:lstStyle/>
          <a:p>
            <a:endParaRPr lang="en-US" sz="2400"/>
          </a:p>
        </p:txBody>
      </p:sp>
      <p:sp>
        <p:nvSpPr>
          <p:cNvPr id="46" name="Line 49"/>
          <p:cNvSpPr>
            <a:spLocks noChangeShapeType="1"/>
          </p:cNvSpPr>
          <p:nvPr/>
        </p:nvSpPr>
        <p:spPr bwMode="auto">
          <a:xfrm>
            <a:off x="8869680" y="1610782"/>
            <a:ext cx="0" cy="4415672"/>
          </a:xfrm>
          <a:prstGeom prst="line">
            <a:avLst/>
          </a:prstGeom>
          <a:noFill/>
          <a:ln w="28575" cap="sq">
            <a:solidFill>
              <a:schemeClr val="tx1"/>
            </a:solidFill>
            <a:round/>
            <a:headEnd/>
            <a:tailEnd/>
          </a:ln>
        </p:spPr>
        <p:txBody>
          <a:bodyPr/>
          <a:lstStyle/>
          <a:p>
            <a:endParaRPr lang="en-US" sz="2400"/>
          </a:p>
        </p:txBody>
      </p:sp>
      <p:sp>
        <p:nvSpPr>
          <p:cNvPr id="48" name="Line 52"/>
          <p:cNvSpPr>
            <a:spLocks noChangeShapeType="1"/>
          </p:cNvSpPr>
          <p:nvPr/>
        </p:nvSpPr>
        <p:spPr bwMode="auto">
          <a:xfrm>
            <a:off x="239550" y="5053108"/>
            <a:ext cx="8630130" cy="47480"/>
          </a:xfrm>
          <a:prstGeom prst="line">
            <a:avLst/>
          </a:prstGeom>
          <a:noFill/>
          <a:ln w="12700">
            <a:solidFill>
              <a:schemeClr val="tx1"/>
            </a:solidFill>
            <a:round/>
            <a:headEnd/>
            <a:tailEnd/>
          </a:ln>
        </p:spPr>
        <p:txBody>
          <a:bodyPr/>
          <a:lstStyle/>
          <a:p>
            <a:endParaRPr lang="en-US" sz="2400"/>
          </a:p>
        </p:txBody>
      </p:sp>
      <p:sp>
        <p:nvSpPr>
          <p:cNvPr id="50" name="Line 51"/>
          <p:cNvSpPr>
            <a:spLocks noChangeShapeType="1"/>
          </p:cNvSpPr>
          <p:nvPr/>
        </p:nvSpPr>
        <p:spPr bwMode="auto">
          <a:xfrm flipH="1">
            <a:off x="4517603" y="1610782"/>
            <a:ext cx="31974" cy="4415672"/>
          </a:xfrm>
          <a:prstGeom prst="line">
            <a:avLst/>
          </a:prstGeom>
          <a:noFill/>
          <a:ln w="12700">
            <a:solidFill>
              <a:schemeClr val="tx1"/>
            </a:solidFill>
            <a:round/>
            <a:headEnd/>
            <a:tailEnd/>
          </a:ln>
        </p:spPr>
        <p:txBody>
          <a:bodyPr/>
          <a:lstStyle/>
          <a:p>
            <a:endParaRPr lang="en-US" sz="2400"/>
          </a:p>
        </p:txBody>
      </p:sp>
      <p:sp>
        <p:nvSpPr>
          <p:cNvPr id="52" name="Line 48"/>
          <p:cNvSpPr>
            <a:spLocks noChangeShapeType="1"/>
          </p:cNvSpPr>
          <p:nvPr/>
        </p:nvSpPr>
        <p:spPr bwMode="auto">
          <a:xfrm>
            <a:off x="6021294" y="1610782"/>
            <a:ext cx="10075" cy="4415672"/>
          </a:xfrm>
          <a:prstGeom prst="line">
            <a:avLst/>
          </a:prstGeom>
          <a:noFill/>
          <a:ln w="12700">
            <a:solidFill>
              <a:schemeClr val="tx1"/>
            </a:solidFill>
            <a:round/>
            <a:headEnd/>
            <a:tailEnd/>
          </a:ln>
        </p:spPr>
        <p:txBody>
          <a:bodyPr/>
          <a:lstStyle/>
          <a:p>
            <a:endParaRPr lang="en-US" sz="2400"/>
          </a:p>
        </p:txBody>
      </p:sp>
      <p:sp>
        <p:nvSpPr>
          <p:cNvPr id="57" name="Line 43"/>
          <p:cNvSpPr>
            <a:spLocks noChangeShapeType="1"/>
          </p:cNvSpPr>
          <p:nvPr/>
        </p:nvSpPr>
        <p:spPr bwMode="auto">
          <a:xfrm>
            <a:off x="228600" y="2536648"/>
            <a:ext cx="8630130" cy="0"/>
          </a:xfrm>
          <a:prstGeom prst="line">
            <a:avLst/>
          </a:prstGeom>
          <a:noFill/>
          <a:ln w="12700">
            <a:solidFill>
              <a:schemeClr val="tx1"/>
            </a:solidFill>
            <a:round/>
            <a:headEnd/>
            <a:tailEnd/>
          </a:ln>
        </p:spPr>
        <p:txBody>
          <a:bodyPr/>
          <a:lstStyle/>
          <a:p>
            <a:endParaRPr lang="en-US" sz="2400"/>
          </a:p>
        </p:txBody>
      </p:sp>
      <p:sp>
        <p:nvSpPr>
          <p:cNvPr id="58" name="Line 41"/>
          <p:cNvSpPr>
            <a:spLocks noChangeShapeType="1"/>
          </p:cNvSpPr>
          <p:nvPr/>
        </p:nvSpPr>
        <p:spPr bwMode="auto">
          <a:xfrm>
            <a:off x="228600" y="6026453"/>
            <a:ext cx="8630130" cy="0"/>
          </a:xfrm>
          <a:prstGeom prst="line">
            <a:avLst/>
          </a:prstGeom>
          <a:noFill/>
          <a:ln w="28575" cap="sq">
            <a:solidFill>
              <a:schemeClr val="tx1"/>
            </a:solidFill>
            <a:round/>
            <a:headEnd/>
            <a:tailEnd/>
          </a:ln>
        </p:spPr>
        <p:txBody>
          <a:bodyPr/>
          <a:lstStyle/>
          <a:p>
            <a:endParaRPr lang="en-US" sz="240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393824" y="466168"/>
            <a:ext cx="8064376" cy="532886"/>
          </a:xfrm>
        </p:spPr>
        <p:txBody>
          <a:bodyPr anchor="b"/>
          <a:lstStyle/>
          <a:p>
            <a:r>
              <a:rPr lang="en-US" dirty="0" smtClean="0"/>
              <a:t>Management - Configuration</a:t>
            </a:r>
            <a:endParaRPr lang="en-US" sz="2400" b="0" i="1" dirty="0" smtClean="0"/>
          </a:p>
        </p:txBody>
      </p:sp>
      <p:sp>
        <p:nvSpPr>
          <p:cNvPr id="6" name="Freeform 5"/>
          <p:cNvSpPr/>
          <p:nvPr/>
        </p:nvSpPr>
        <p:spPr>
          <a:xfrm>
            <a:off x="609600" y="1091292"/>
            <a:ext cx="8260080" cy="2545505"/>
          </a:xfrm>
          <a:custGeom>
            <a:avLst/>
            <a:gdLst>
              <a:gd name="connsiteX0" fmla="*/ 0 w 8077200"/>
              <a:gd name="connsiteY0" fmla="*/ 146438 h 1464384"/>
              <a:gd name="connsiteX1" fmla="*/ 42891 w 8077200"/>
              <a:gd name="connsiteY1" fmla="*/ 42891 h 1464384"/>
              <a:gd name="connsiteX2" fmla="*/ 146438 w 8077200"/>
              <a:gd name="connsiteY2" fmla="*/ 0 h 1464384"/>
              <a:gd name="connsiteX3" fmla="*/ 7930762 w 8077200"/>
              <a:gd name="connsiteY3" fmla="*/ 0 h 1464384"/>
              <a:gd name="connsiteX4" fmla="*/ 8034309 w 8077200"/>
              <a:gd name="connsiteY4" fmla="*/ 42891 h 1464384"/>
              <a:gd name="connsiteX5" fmla="*/ 8077200 w 8077200"/>
              <a:gd name="connsiteY5" fmla="*/ 146438 h 1464384"/>
              <a:gd name="connsiteX6" fmla="*/ 8077200 w 8077200"/>
              <a:gd name="connsiteY6" fmla="*/ 1317946 h 1464384"/>
              <a:gd name="connsiteX7" fmla="*/ 8034309 w 8077200"/>
              <a:gd name="connsiteY7" fmla="*/ 1421493 h 1464384"/>
              <a:gd name="connsiteX8" fmla="*/ 7930762 w 8077200"/>
              <a:gd name="connsiteY8" fmla="*/ 1464384 h 1464384"/>
              <a:gd name="connsiteX9" fmla="*/ 146438 w 8077200"/>
              <a:gd name="connsiteY9" fmla="*/ 1464384 h 1464384"/>
              <a:gd name="connsiteX10" fmla="*/ 42891 w 8077200"/>
              <a:gd name="connsiteY10" fmla="*/ 1421493 h 1464384"/>
              <a:gd name="connsiteX11" fmla="*/ 0 w 8077200"/>
              <a:gd name="connsiteY11" fmla="*/ 1317946 h 1464384"/>
              <a:gd name="connsiteX12" fmla="*/ 0 w 8077200"/>
              <a:gd name="connsiteY12" fmla="*/ 146438 h 146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7200" h="1464384">
                <a:moveTo>
                  <a:pt x="0" y="146438"/>
                </a:moveTo>
                <a:cubicBezTo>
                  <a:pt x="0" y="107600"/>
                  <a:pt x="15428" y="70353"/>
                  <a:pt x="42891" y="42891"/>
                </a:cubicBezTo>
                <a:cubicBezTo>
                  <a:pt x="70354" y="15429"/>
                  <a:pt x="107601" y="0"/>
                  <a:pt x="146438" y="0"/>
                </a:cubicBezTo>
                <a:lnTo>
                  <a:pt x="7930762" y="0"/>
                </a:lnTo>
                <a:cubicBezTo>
                  <a:pt x="7969600" y="0"/>
                  <a:pt x="8006847" y="15428"/>
                  <a:pt x="8034309" y="42891"/>
                </a:cubicBezTo>
                <a:cubicBezTo>
                  <a:pt x="8061771" y="70354"/>
                  <a:pt x="8077200" y="107601"/>
                  <a:pt x="8077200" y="146438"/>
                </a:cubicBezTo>
                <a:lnTo>
                  <a:pt x="8077200" y="1317946"/>
                </a:lnTo>
                <a:cubicBezTo>
                  <a:pt x="8077200" y="1356784"/>
                  <a:pt x="8061772" y="1394031"/>
                  <a:pt x="8034309" y="1421493"/>
                </a:cubicBezTo>
                <a:cubicBezTo>
                  <a:pt x="8006847" y="1448955"/>
                  <a:pt x="7969599" y="1464384"/>
                  <a:pt x="7930762" y="1464384"/>
                </a:cubicBezTo>
                <a:lnTo>
                  <a:pt x="146438" y="1464384"/>
                </a:lnTo>
                <a:cubicBezTo>
                  <a:pt x="107600" y="1464384"/>
                  <a:pt x="70353" y="1448956"/>
                  <a:pt x="42891" y="1421493"/>
                </a:cubicBezTo>
                <a:cubicBezTo>
                  <a:pt x="15429" y="1394031"/>
                  <a:pt x="0" y="1356783"/>
                  <a:pt x="0" y="1317946"/>
                </a:cubicBezTo>
                <a:lnTo>
                  <a:pt x="0" y="146438"/>
                </a:lnTo>
                <a:close/>
              </a:path>
            </a:pathLst>
          </a:custGeom>
          <a:solidFill>
            <a:srgbClr val="54758F"/>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838" tIns="60960" rIns="60961" bIns="60960" numCol="1" spcCol="1270" anchor="ctr" anchorCtr="0">
            <a:noAutofit/>
          </a:bodyPr>
          <a:lstStyle/>
          <a:p>
            <a:pPr lvl="0" algn="l" defTabSz="711200" rtl="0">
              <a:lnSpc>
                <a:spcPct val="90000"/>
              </a:lnSpc>
              <a:spcBef>
                <a:spcPct val="0"/>
              </a:spcBef>
              <a:spcAft>
                <a:spcPct val="35000"/>
              </a:spcAft>
            </a:pPr>
            <a:endParaRPr lang="en-US" sz="1600" kern="1200" dirty="0">
              <a:solidFill>
                <a:schemeClr val="bg1"/>
              </a:solidFill>
            </a:endParaRPr>
          </a:p>
        </p:txBody>
      </p:sp>
      <p:sp>
        <p:nvSpPr>
          <p:cNvPr id="8" name="Freeform 7"/>
          <p:cNvSpPr/>
          <p:nvPr/>
        </p:nvSpPr>
        <p:spPr>
          <a:xfrm>
            <a:off x="609600" y="3636798"/>
            <a:ext cx="8351520" cy="2649403"/>
          </a:xfrm>
          <a:custGeom>
            <a:avLst/>
            <a:gdLst>
              <a:gd name="connsiteX0" fmla="*/ 0 w 8077200"/>
              <a:gd name="connsiteY0" fmla="*/ 146438 h 1464384"/>
              <a:gd name="connsiteX1" fmla="*/ 42891 w 8077200"/>
              <a:gd name="connsiteY1" fmla="*/ 42891 h 1464384"/>
              <a:gd name="connsiteX2" fmla="*/ 146438 w 8077200"/>
              <a:gd name="connsiteY2" fmla="*/ 0 h 1464384"/>
              <a:gd name="connsiteX3" fmla="*/ 7930762 w 8077200"/>
              <a:gd name="connsiteY3" fmla="*/ 0 h 1464384"/>
              <a:gd name="connsiteX4" fmla="*/ 8034309 w 8077200"/>
              <a:gd name="connsiteY4" fmla="*/ 42891 h 1464384"/>
              <a:gd name="connsiteX5" fmla="*/ 8077200 w 8077200"/>
              <a:gd name="connsiteY5" fmla="*/ 146438 h 1464384"/>
              <a:gd name="connsiteX6" fmla="*/ 8077200 w 8077200"/>
              <a:gd name="connsiteY6" fmla="*/ 1317946 h 1464384"/>
              <a:gd name="connsiteX7" fmla="*/ 8034309 w 8077200"/>
              <a:gd name="connsiteY7" fmla="*/ 1421493 h 1464384"/>
              <a:gd name="connsiteX8" fmla="*/ 7930762 w 8077200"/>
              <a:gd name="connsiteY8" fmla="*/ 1464384 h 1464384"/>
              <a:gd name="connsiteX9" fmla="*/ 146438 w 8077200"/>
              <a:gd name="connsiteY9" fmla="*/ 1464384 h 1464384"/>
              <a:gd name="connsiteX10" fmla="*/ 42891 w 8077200"/>
              <a:gd name="connsiteY10" fmla="*/ 1421493 h 1464384"/>
              <a:gd name="connsiteX11" fmla="*/ 0 w 8077200"/>
              <a:gd name="connsiteY11" fmla="*/ 1317946 h 1464384"/>
              <a:gd name="connsiteX12" fmla="*/ 0 w 8077200"/>
              <a:gd name="connsiteY12" fmla="*/ 146438 h 146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7200" h="1464384">
                <a:moveTo>
                  <a:pt x="0" y="146438"/>
                </a:moveTo>
                <a:cubicBezTo>
                  <a:pt x="0" y="107600"/>
                  <a:pt x="15428" y="70353"/>
                  <a:pt x="42891" y="42891"/>
                </a:cubicBezTo>
                <a:cubicBezTo>
                  <a:pt x="70354" y="15429"/>
                  <a:pt x="107601" y="0"/>
                  <a:pt x="146438" y="0"/>
                </a:cubicBezTo>
                <a:lnTo>
                  <a:pt x="7930762" y="0"/>
                </a:lnTo>
                <a:cubicBezTo>
                  <a:pt x="7969600" y="0"/>
                  <a:pt x="8006847" y="15428"/>
                  <a:pt x="8034309" y="42891"/>
                </a:cubicBezTo>
                <a:cubicBezTo>
                  <a:pt x="8061771" y="70354"/>
                  <a:pt x="8077200" y="107601"/>
                  <a:pt x="8077200" y="146438"/>
                </a:cubicBezTo>
                <a:lnTo>
                  <a:pt x="8077200" y="1317946"/>
                </a:lnTo>
                <a:cubicBezTo>
                  <a:pt x="8077200" y="1356784"/>
                  <a:pt x="8061772" y="1394031"/>
                  <a:pt x="8034309" y="1421493"/>
                </a:cubicBezTo>
                <a:cubicBezTo>
                  <a:pt x="8006847" y="1448955"/>
                  <a:pt x="7969599" y="1464384"/>
                  <a:pt x="7930762" y="1464384"/>
                </a:cubicBezTo>
                <a:lnTo>
                  <a:pt x="146438" y="1464384"/>
                </a:lnTo>
                <a:cubicBezTo>
                  <a:pt x="107600" y="1464384"/>
                  <a:pt x="70353" y="1448956"/>
                  <a:pt x="42891" y="1421493"/>
                </a:cubicBezTo>
                <a:cubicBezTo>
                  <a:pt x="15429" y="1394031"/>
                  <a:pt x="0" y="1356783"/>
                  <a:pt x="0" y="1317946"/>
                </a:cubicBezTo>
                <a:lnTo>
                  <a:pt x="0" y="146438"/>
                </a:lnTo>
                <a:close/>
              </a:path>
            </a:pathLst>
          </a:custGeom>
          <a:solidFill>
            <a:schemeClr val="tx1">
              <a:lumMod val="75000"/>
              <a:lumOff val="2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838" tIns="60960" rIns="60961" bIns="60960" numCol="1" spcCol="1270" anchor="ctr" anchorCtr="0">
            <a:noAutofit/>
          </a:bodyPr>
          <a:lstStyle/>
          <a:p>
            <a:pPr lvl="0" algn="l" defTabSz="711200" rtl="0">
              <a:lnSpc>
                <a:spcPct val="90000"/>
              </a:lnSpc>
              <a:spcBef>
                <a:spcPct val="0"/>
              </a:spcBef>
              <a:spcAft>
                <a:spcPct val="35000"/>
              </a:spcAft>
            </a:pPr>
            <a:endParaRPr lang="en-US" sz="1600" kern="1200" dirty="0">
              <a:solidFill>
                <a:schemeClr val="bg1"/>
              </a:solidFill>
            </a:endParaRPr>
          </a:p>
        </p:txBody>
      </p:sp>
      <p:pic>
        <p:nvPicPr>
          <p:cNvPr id="13" name="Picture 2"/>
          <p:cNvPicPr>
            <a:picLocks noChangeAspect="1" noChangeArrowheads="1"/>
          </p:cNvPicPr>
          <p:nvPr/>
        </p:nvPicPr>
        <p:blipFill>
          <a:blip r:embed="rId3" cstate="email"/>
          <a:srcRect/>
          <a:stretch>
            <a:fillRect/>
          </a:stretch>
        </p:blipFill>
        <p:spPr bwMode="auto">
          <a:xfrm>
            <a:off x="1051561" y="4104337"/>
            <a:ext cx="3135983" cy="1719733"/>
          </a:xfrm>
          <a:prstGeom prst="rect">
            <a:avLst/>
          </a:prstGeom>
          <a:noFill/>
          <a:ln w="9525">
            <a:noFill/>
            <a:miter lim="800000"/>
            <a:headEnd/>
            <a:tailEnd/>
          </a:ln>
        </p:spPr>
      </p:pic>
      <p:pic>
        <p:nvPicPr>
          <p:cNvPr id="14" name="Picture 13"/>
          <p:cNvPicPr>
            <a:picLocks noChangeAspect="1" noChangeArrowheads="1"/>
          </p:cNvPicPr>
          <p:nvPr/>
        </p:nvPicPr>
        <p:blipFill>
          <a:blip r:embed="rId4" cstate="email"/>
          <a:srcRect/>
          <a:stretch>
            <a:fillRect/>
          </a:stretch>
        </p:blipFill>
        <p:spPr bwMode="auto">
          <a:xfrm>
            <a:off x="960120" y="1402985"/>
            <a:ext cx="3284690" cy="1848306"/>
          </a:xfrm>
          <a:prstGeom prst="rect">
            <a:avLst/>
          </a:prstGeom>
          <a:noFill/>
        </p:spPr>
      </p:pic>
      <p:sp>
        <p:nvSpPr>
          <p:cNvPr id="15" name="TextBox 14"/>
          <p:cNvSpPr txBox="1"/>
          <p:nvPr/>
        </p:nvSpPr>
        <p:spPr>
          <a:xfrm>
            <a:off x="4709160" y="1558831"/>
            <a:ext cx="3924402" cy="1426814"/>
          </a:xfrm>
          <a:prstGeom prst="rect">
            <a:avLst/>
          </a:prstGeom>
          <a:noFill/>
        </p:spPr>
        <p:txBody>
          <a:bodyPr wrap="square" rtlCol="0">
            <a:spAutoFit/>
          </a:bodyPr>
          <a:lstStyle/>
          <a:p>
            <a:r>
              <a:rPr lang="en-US" dirty="0" smtClean="0">
                <a:solidFill>
                  <a:schemeClr val="bg1"/>
                </a:solidFill>
              </a:rPr>
              <a:t>Enterprise Device Manager (EDM)</a:t>
            </a:r>
          </a:p>
          <a:p>
            <a:pPr>
              <a:buFont typeface="Arial" pitchFamily="34" charset="0"/>
              <a:buChar char="•"/>
            </a:pPr>
            <a:r>
              <a:rPr lang="en-US" dirty="0" smtClean="0">
                <a:solidFill>
                  <a:schemeClr val="bg1"/>
                </a:solidFill>
              </a:rPr>
              <a:t>  </a:t>
            </a:r>
            <a:r>
              <a:rPr lang="en-US" sz="1600" dirty="0" smtClean="0">
                <a:solidFill>
                  <a:schemeClr val="bg1"/>
                </a:solidFill>
              </a:rPr>
              <a:t>Simple on switch GUI interface</a:t>
            </a:r>
          </a:p>
          <a:p>
            <a:pPr>
              <a:buFont typeface="Arial" pitchFamily="34" charset="0"/>
              <a:buChar char="•"/>
            </a:pPr>
            <a:r>
              <a:rPr lang="en-US" sz="1600" dirty="0" smtClean="0">
                <a:solidFill>
                  <a:schemeClr val="bg1"/>
                </a:solidFill>
              </a:rPr>
              <a:t>  Single device provisioning</a:t>
            </a:r>
          </a:p>
          <a:p>
            <a:pPr>
              <a:buFont typeface="Arial" pitchFamily="34" charset="0"/>
              <a:buChar char="•"/>
            </a:pPr>
            <a:r>
              <a:rPr lang="en-US" sz="1600" dirty="0" smtClean="0">
                <a:solidFill>
                  <a:schemeClr val="bg1"/>
                </a:solidFill>
              </a:rPr>
              <a:t>  Available through secure web browser </a:t>
            </a:r>
            <a:br>
              <a:rPr lang="en-US" sz="1600" dirty="0" smtClean="0">
                <a:solidFill>
                  <a:schemeClr val="bg1"/>
                </a:solidFill>
              </a:rPr>
            </a:br>
            <a:r>
              <a:rPr lang="en-US" sz="1600" dirty="0" smtClean="0">
                <a:solidFill>
                  <a:schemeClr val="bg1"/>
                </a:solidFill>
              </a:rPr>
              <a:t>   at no extra cost</a:t>
            </a:r>
            <a:endParaRPr lang="en-US" sz="1600" dirty="0">
              <a:solidFill>
                <a:schemeClr val="bg1"/>
              </a:solidFill>
            </a:endParaRPr>
          </a:p>
        </p:txBody>
      </p:sp>
      <p:sp>
        <p:nvSpPr>
          <p:cNvPr id="16" name="TextBox 15"/>
          <p:cNvSpPr txBox="1"/>
          <p:nvPr/>
        </p:nvSpPr>
        <p:spPr>
          <a:xfrm>
            <a:off x="4572009" y="3844592"/>
            <a:ext cx="4326069" cy="2213660"/>
          </a:xfrm>
          <a:prstGeom prst="rect">
            <a:avLst/>
          </a:prstGeom>
          <a:noFill/>
        </p:spPr>
        <p:txBody>
          <a:bodyPr wrap="square" rtlCol="0">
            <a:spAutoFit/>
          </a:bodyPr>
          <a:lstStyle/>
          <a:p>
            <a:r>
              <a:rPr lang="en-US" dirty="0" smtClean="0">
                <a:solidFill>
                  <a:schemeClr val="bg1"/>
                </a:solidFill>
              </a:rPr>
              <a:t>Configuration and Orchestration Manager (COM)</a:t>
            </a:r>
          </a:p>
          <a:p>
            <a:pPr>
              <a:buFont typeface="Arial" pitchFamily="34" charset="0"/>
              <a:buChar char="•"/>
            </a:pPr>
            <a:r>
              <a:rPr lang="en-US" dirty="0" smtClean="0">
                <a:solidFill>
                  <a:schemeClr val="bg1"/>
                </a:solidFill>
              </a:rPr>
              <a:t> </a:t>
            </a:r>
            <a:r>
              <a:rPr lang="en-US" sz="1600" dirty="0" smtClean="0">
                <a:solidFill>
                  <a:schemeClr val="bg1"/>
                </a:solidFill>
              </a:rPr>
              <a:t>Multi element configuration  &amp; bulk </a:t>
            </a:r>
            <a:br>
              <a:rPr lang="en-US" sz="1600" dirty="0" smtClean="0">
                <a:solidFill>
                  <a:schemeClr val="bg1"/>
                </a:solidFill>
              </a:rPr>
            </a:br>
            <a:r>
              <a:rPr lang="en-US" sz="1600" dirty="0" smtClean="0">
                <a:solidFill>
                  <a:schemeClr val="bg1"/>
                </a:solidFill>
              </a:rPr>
              <a:t>  configuration mgmt</a:t>
            </a:r>
          </a:p>
          <a:p>
            <a:pPr>
              <a:buFont typeface="Arial" pitchFamily="34" charset="0"/>
              <a:buChar char="•"/>
            </a:pPr>
            <a:r>
              <a:rPr lang="en-US" sz="1600" dirty="0" smtClean="0">
                <a:solidFill>
                  <a:schemeClr val="bg1"/>
                </a:solidFill>
              </a:rPr>
              <a:t> Wizards and templates for best practice </a:t>
            </a:r>
            <a:br>
              <a:rPr lang="en-US" sz="1600" dirty="0" smtClean="0">
                <a:solidFill>
                  <a:schemeClr val="bg1"/>
                </a:solidFill>
              </a:rPr>
            </a:br>
            <a:r>
              <a:rPr lang="en-US" sz="1600" dirty="0" smtClean="0">
                <a:solidFill>
                  <a:schemeClr val="bg1"/>
                </a:solidFill>
              </a:rPr>
              <a:t>  provisioning</a:t>
            </a:r>
          </a:p>
          <a:p>
            <a:pPr>
              <a:buFont typeface="Arial" pitchFamily="34" charset="0"/>
              <a:buChar char="•"/>
            </a:pPr>
            <a:r>
              <a:rPr lang="en-US" sz="1600" dirty="0" smtClean="0">
                <a:solidFill>
                  <a:schemeClr val="bg1"/>
                </a:solidFill>
              </a:rPr>
              <a:t> Network discovery</a:t>
            </a:r>
          </a:p>
          <a:p>
            <a:pPr>
              <a:buFont typeface="Arial" pitchFamily="34" charset="0"/>
              <a:buChar char="•"/>
            </a:pPr>
            <a:r>
              <a:rPr lang="en-US" sz="1600" dirty="0" smtClean="0">
                <a:solidFill>
                  <a:schemeClr val="bg1"/>
                </a:solidFill>
              </a:rPr>
              <a:t> Audits configuration changes</a:t>
            </a:r>
            <a:endParaRPr lang="en-US" sz="1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67554" y="378912"/>
            <a:ext cx="7069137" cy="720725"/>
          </a:xfrm>
        </p:spPr>
        <p:txBody>
          <a:bodyPr/>
          <a:lstStyle/>
          <a:p>
            <a:r>
              <a:rPr lang="en-GB" sz="2800" dirty="0" smtClean="0"/>
              <a:t>Ethernet Switching Overview</a:t>
            </a:r>
          </a:p>
        </p:txBody>
      </p:sp>
      <p:sp>
        <p:nvSpPr>
          <p:cNvPr id="20" name="AutoShape 25"/>
          <p:cNvSpPr>
            <a:spLocks noChangeArrowheads="1"/>
          </p:cNvSpPr>
          <p:nvPr/>
        </p:nvSpPr>
        <p:spPr bwMode="auto">
          <a:xfrm>
            <a:off x="4991100" y="1412875"/>
            <a:ext cx="4152900" cy="5133069"/>
          </a:xfrm>
          <a:prstGeom prst="roundRect">
            <a:avLst>
              <a:gd name="adj" fmla="val 4598"/>
            </a:avLst>
          </a:prstGeom>
          <a:gradFill flip="none" rotWithShape="1">
            <a:gsLst>
              <a:gs pos="0">
                <a:srgbClr val="587891">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b="1" dirty="0">
              <a:latin typeface="Arial" charset="0"/>
            </a:endParaRPr>
          </a:p>
        </p:txBody>
      </p:sp>
      <p:sp>
        <p:nvSpPr>
          <p:cNvPr id="21" name="Content Placeholder 2"/>
          <p:cNvSpPr>
            <a:spLocks/>
          </p:cNvSpPr>
          <p:nvPr/>
        </p:nvSpPr>
        <p:spPr bwMode="auto">
          <a:xfrm>
            <a:off x="5212088" y="1610787"/>
            <a:ext cx="3648075" cy="4513263"/>
          </a:xfrm>
          <a:prstGeom prst="rect">
            <a:avLst/>
          </a:prstGeom>
          <a:noFill/>
          <a:ln w="9525">
            <a:noFill/>
            <a:miter lim="800000"/>
            <a:headEnd/>
            <a:tailEnd/>
          </a:ln>
        </p:spPr>
        <p:txBody>
          <a:bodyPr lIns="0" tIns="0" rIns="0" bIns="0"/>
          <a:lstStyle/>
          <a:p>
            <a:pPr marL="287338" indent="-287338" eaLnBrk="0" hangingPunct="0">
              <a:spcBef>
                <a:spcPct val="55000"/>
              </a:spcBef>
              <a:buClr>
                <a:schemeClr val="accent2"/>
              </a:buClr>
              <a:buSzPct val="90000"/>
              <a:buFont typeface="Webdings" pitchFamily="18" charset="2"/>
              <a:buNone/>
            </a:pPr>
            <a:r>
              <a:rPr lang="en-GB" b="1" dirty="0">
                <a:solidFill>
                  <a:schemeClr val="accent1"/>
                </a:solidFill>
              </a:rPr>
              <a:t>Highlights</a:t>
            </a:r>
          </a:p>
          <a:p>
            <a:pPr marL="287338" indent="-287338" algn="l" eaLnBrk="0" hangingPunct="0">
              <a:spcBef>
                <a:spcPct val="55000"/>
              </a:spcBef>
              <a:buClr>
                <a:srgbClr val="587891"/>
              </a:buClr>
              <a:buSzPct val="90000"/>
              <a:buFont typeface="Webdings" pitchFamily="18" charset="2"/>
              <a:buChar char="4"/>
            </a:pPr>
            <a:r>
              <a:rPr lang="en-GB" dirty="0">
                <a:solidFill>
                  <a:schemeClr val="tx1"/>
                </a:solidFill>
              </a:rPr>
              <a:t>Highly successful in Tier 1 Enterprise – loyal global customers: over 74M installed ports</a:t>
            </a:r>
          </a:p>
          <a:p>
            <a:pPr marL="287338" indent="-287338" algn="l" eaLnBrk="0" hangingPunct="0">
              <a:spcBef>
                <a:spcPct val="55000"/>
              </a:spcBef>
              <a:buClr>
                <a:srgbClr val="587891"/>
              </a:buClr>
              <a:buSzPct val="90000"/>
              <a:buFont typeface="Webdings" pitchFamily="18" charset="2"/>
              <a:buChar char="4"/>
            </a:pPr>
            <a:r>
              <a:rPr lang="en-GB" dirty="0">
                <a:solidFill>
                  <a:schemeClr val="tx1"/>
                </a:solidFill>
              </a:rPr>
              <a:t>Pioneered the Switch Cluster active / active solution</a:t>
            </a:r>
          </a:p>
          <a:p>
            <a:pPr marL="287338" indent="-287338" algn="l" eaLnBrk="0" hangingPunct="0">
              <a:spcBef>
                <a:spcPct val="55000"/>
              </a:spcBef>
              <a:buClr>
                <a:srgbClr val="587891"/>
              </a:buClr>
              <a:buSzPct val="90000"/>
              <a:buFont typeface="Webdings" pitchFamily="18" charset="2"/>
              <a:buChar char="4"/>
            </a:pPr>
            <a:r>
              <a:rPr lang="en-GB" dirty="0">
                <a:solidFill>
                  <a:schemeClr val="tx1"/>
                </a:solidFill>
              </a:rPr>
              <a:t>1st &amp; only to break through the Terabit Stackable boundary</a:t>
            </a:r>
          </a:p>
          <a:p>
            <a:pPr marL="287338" indent="-287338" algn="l" eaLnBrk="0" hangingPunct="0">
              <a:spcBef>
                <a:spcPct val="55000"/>
              </a:spcBef>
              <a:buClr>
                <a:srgbClr val="587891"/>
              </a:buClr>
              <a:buSzPct val="90000"/>
              <a:buFont typeface="Webdings" pitchFamily="18" charset="2"/>
              <a:buChar char="4"/>
            </a:pPr>
            <a:r>
              <a:rPr lang="en-GB" dirty="0">
                <a:solidFill>
                  <a:schemeClr val="tx1"/>
                </a:solidFill>
              </a:rPr>
              <a:t>True end-to-end high-availability solution</a:t>
            </a:r>
          </a:p>
          <a:p>
            <a:pPr marL="287338" indent="-287338" algn="l" eaLnBrk="0" hangingPunct="0">
              <a:spcBef>
                <a:spcPct val="55000"/>
              </a:spcBef>
              <a:buClr>
                <a:srgbClr val="587891"/>
              </a:buClr>
              <a:buSzPct val="90000"/>
              <a:buFont typeface="Webdings" pitchFamily="18" charset="2"/>
              <a:buChar char="4"/>
            </a:pPr>
            <a:r>
              <a:rPr lang="en-GB" dirty="0">
                <a:solidFill>
                  <a:schemeClr val="tx1"/>
                </a:solidFill>
              </a:rPr>
              <a:t>Continued investment to ensure that portfolio retains industry leading attributes</a:t>
            </a:r>
          </a:p>
        </p:txBody>
      </p:sp>
      <p:sp>
        <p:nvSpPr>
          <p:cNvPr id="22" name="AutoShape 25"/>
          <p:cNvSpPr>
            <a:spLocks noChangeArrowheads="1"/>
          </p:cNvSpPr>
          <p:nvPr/>
        </p:nvSpPr>
        <p:spPr bwMode="auto">
          <a:xfrm flipH="1">
            <a:off x="2482850" y="3036301"/>
            <a:ext cx="1460500" cy="3557587"/>
          </a:xfrm>
          <a:prstGeom prst="roundRect">
            <a:avLst>
              <a:gd name="adj" fmla="val 4598"/>
            </a:avLst>
          </a:prstGeom>
          <a:gradFill flip="none" rotWithShape="1">
            <a:gsLst>
              <a:gs pos="0">
                <a:srgbClr val="C00000">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b="1" dirty="0">
              <a:latin typeface="Arial" charset="0"/>
            </a:endParaRPr>
          </a:p>
        </p:txBody>
      </p:sp>
      <p:sp>
        <p:nvSpPr>
          <p:cNvPr id="24" name="AutoShape 25"/>
          <p:cNvSpPr>
            <a:spLocks noChangeArrowheads="1"/>
          </p:cNvSpPr>
          <p:nvPr/>
        </p:nvSpPr>
        <p:spPr bwMode="auto">
          <a:xfrm>
            <a:off x="857250" y="3810002"/>
            <a:ext cx="1460500" cy="2780506"/>
          </a:xfrm>
          <a:prstGeom prst="roundRect">
            <a:avLst>
              <a:gd name="adj" fmla="val 4598"/>
            </a:avLst>
          </a:prstGeom>
          <a:gradFill flip="none" rotWithShape="1">
            <a:gsLst>
              <a:gs pos="0">
                <a:srgbClr val="C00000">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b="1" dirty="0">
              <a:latin typeface="Arial" charset="0"/>
            </a:endParaRPr>
          </a:p>
        </p:txBody>
      </p:sp>
      <p:sp>
        <p:nvSpPr>
          <p:cNvPr id="33" name="AutoShape 25"/>
          <p:cNvSpPr>
            <a:spLocks noChangeArrowheads="1"/>
          </p:cNvSpPr>
          <p:nvPr/>
        </p:nvSpPr>
        <p:spPr bwMode="auto">
          <a:xfrm flipH="1">
            <a:off x="2311400" y="1201448"/>
            <a:ext cx="1460500" cy="3709988"/>
          </a:xfrm>
          <a:prstGeom prst="roundRect">
            <a:avLst>
              <a:gd name="adj" fmla="val 4598"/>
            </a:avLst>
          </a:prstGeom>
          <a:gradFill flip="none" rotWithShape="1">
            <a:gsLst>
              <a:gs pos="0">
                <a:srgbClr val="587891"/>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b="1" dirty="0">
              <a:latin typeface="Arial" charset="0"/>
            </a:endParaRPr>
          </a:p>
        </p:txBody>
      </p:sp>
      <p:sp>
        <p:nvSpPr>
          <p:cNvPr id="34" name="AutoShape 25"/>
          <p:cNvSpPr>
            <a:spLocks noChangeArrowheads="1"/>
          </p:cNvSpPr>
          <p:nvPr/>
        </p:nvSpPr>
        <p:spPr bwMode="auto">
          <a:xfrm>
            <a:off x="857250" y="1187454"/>
            <a:ext cx="1460500" cy="2622550"/>
          </a:xfrm>
          <a:prstGeom prst="roundRect">
            <a:avLst>
              <a:gd name="adj" fmla="val 4598"/>
            </a:avLst>
          </a:prstGeom>
          <a:gradFill flip="none" rotWithShape="1">
            <a:gsLst>
              <a:gs pos="0">
                <a:srgbClr val="587891"/>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b="1" dirty="0">
              <a:latin typeface="Arial" charset="0"/>
            </a:endParaRPr>
          </a:p>
        </p:txBody>
      </p:sp>
      <p:pic>
        <p:nvPicPr>
          <p:cNvPr id="35" name="Picture 56" descr="2500 - Stack Front [lo-res]"/>
          <p:cNvPicPr>
            <a:picLocks noChangeAspect="1" noChangeArrowheads="1"/>
          </p:cNvPicPr>
          <p:nvPr/>
        </p:nvPicPr>
        <p:blipFill>
          <a:blip r:embed="rId3" cstate="email"/>
          <a:srcRect/>
          <a:stretch>
            <a:fillRect/>
          </a:stretch>
        </p:blipFill>
        <p:spPr bwMode="auto">
          <a:xfrm>
            <a:off x="1966920" y="6072981"/>
            <a:ext cx="719137" cy="346075"/>
          </a:xfrm>
          <a:prstGeom prst="rect">
            <a:avLst/>
          </a:prstGeom>
          <a:noFill/>
          <a:ln w="9525">
            <a:noFill/>
            <a:miter lim="800000"/>
            <a:headEnd/>
            <a:tailEnd/>
          </a:ln>
        </p:spPr>
      </p:pic>
      <p:pic>
        <p:nvPicPr>
          <p:cNvPr id="36" name="Picture 58" descr="4500 - Stack Front [lo-res]"/>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571635" y="5287169"/>
            <a:ext cx="1584325" cy="541338"/>
          </a:xfrm>
          <a:prstGeom prst="rect">
            <a:avLst/>
          </a:prstGeom>
          <a:noFill/>
          <a:ln w="9525">
            <a:noFill/>
            <a:miter lim="800000"/>
            <a:headEnd/>
            <a:tailEnd/>
          </a:ln>
        </p:spPr>
      </p:pic>
      <p:grpSp>
        <p:nvGrpSpPr>
          <p:cNvPr id="2" name="Group 60"/>
          <p:cNvGrpSpPr>
            <a:grpSpLocks/>
          </p:cNvGrpSpPr>
          <p:nvPr/>
        </p:nvGrpSpPr>
        <p:grpSpPr bwMode="auto">
          <a:xfrm>
            <a:off x="1500198" y="4429919"/>
            <a:ext cx="1584325" cy="622300"/>
            <a:chOff x="1519" y="3582"/>
            <a:chExt cx="998" cy="392"/>
          </a:xfrm>
        </p:grpSpPr>
        <p:pic>
          <p:nvPicPr>
            <p:cNvPr id="38" name="Picture 18" descr="5500 - Mixed Stack Front [hi-res]"/>
            <p:cNvPicPr>
              <a:picLocks noChangeAspect="1" noChangeArrowheads="1"/>
            </p:cNvPicPr>
            <p:nvPr/>
          </p:nvPicPr>
          <p:blipFill>
            <a:blip r:embed="rId5" cstate="email"/>
            <a:srcRect/>
            <a:stretch>
              <a:fillRect/>
            </a:stretch>
          </p:blipFill>
          <p:spPr bwMode="auto">
            <a:xfrm>
              <a:off x="1519" y="3748"/>
              <a:ext cx="453" cy="226"/>
            </a:xfrm>
            <a:prstGeom prst="rect">
              <a:avLst/>
            </a:prstGeom>
            <a:noFill/>
            <a:ln w="9525">
              <a:noFill/>
              <a:miter lim="800000"/>
              <a:headEnd/>
              <a:tailEnd/>
            </a:ln>
          </p:spPr>
        </p:pic>
        <p:pic>
          <p:nvPicPr>
            <p:cNvPr id="39" name="Picture 59" descr="5000 - 5600 Stack Right [lo-res]"/>
            <p:cNvPicPr>
              <a:picLocks noChangeAspect="1" noChangeArrowheads="1"/>
            </p:cNvPicPr>
            <p:nvPr/>
          </p:nvPicPr>
          <p:blipFill>
            <a:blip r:embed="rId6" cstate="email"/>
            <a:srcRect/>
            <a:stretch>
              <a:fillRect/>
            </a:stretch>
          </p:blipFill>
          <p:spPr bwMode="auto">
            <a:xfrm>
              <a:off x="1973" y="3582"/>
              <a:ext cx="544" cy="392"/>
            </a:xfrm>
            <a:prstGeom prst="rect">
              <a:avLst/>
            </a:prstGeom>
            <a:noFill/>
            <a:ln w="9525">
              <a:noFill/>
              <a:miter lim="800000"/>
              <a:headEnd/>
              <a:tailEnd/>
            </a:ln>
          </p:spPr>
        </p:pic>
      </p:grpSp>
      <p:pic>
        <p:nvPicPr>
          <p:cNvPr id="40" name="Picture 61" descr="8306right-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286000" y="2989269"/>
            <a:ext cx="901700" cy="720725"/>
          </a:xfrm>
          <a:prstGeom prst="rect">
            <a:avLst/>
          </a:prstGeom>
          <a:noFill/>
          <a:ln w="9525">
            <a:noFill/>
            <a:miter lim="800000"/>
            <a:headEnd/>
            <a:tailEnd/>
          </a:ln>
        </p:spPr>
      </p:pic>
      <p:sp>
        <p:nvSpPr>
          <p:cNvPr id="41" name="Text Box 31"/>
          <p:cNvSpPr txBox="1">
            <a:spLocks noChangeArrowheads="1"/>
          </p:cNvSpPr>
          <p:nvPr/>
        </p:nvSpPr>
        <p:spPr bwMode="auto">
          <a:xfrm rot="5400000">
            <a:off x="3616325" y="2379663"/>
            <a:ext cx="1079500" cy="336550"/>
          </a:xfrm>
          <a:prstGeom prst="rect">
            <a:avLst/>
          </a:prstGeom>
          <a:noFill/>
          <a:ln w="9525">
            <a:noFill/>
            <a:miter lim="800000"/>
            <a:headEnd/>
            <a:tailEnd/>
          </a:ln>
        </p:spPr>
        <p:txBody>
          <a:bodyPr>
            <a:spAutoFit/>
          </a:bodyPr>
          <a:lstStyle/>
          <a:p>
            <a:pPr>
              <a:lnSpc>
                <a:spcPct val="100000"/>
              </a:lnSpc>
              <a:spcBef>
                <a:spcPct val="50000"/>
              </a:spcBef>
            </a:pPr>
            <a:r>
              <a:rPr lang="en-GB" sz="1600" b="1">
                <a:solidFill>
                  <a:srgbClr val="0A3F70"/>
                </a:solidFill>
                <a:latin typeface="Calibri" pitchFamily="34" charset="0"/>
                <a:cs typeface="Arial" pitchFamily="34" charset="0"/>
              </a:rPr>
              <a:t>Core</a:t>
            </a:r>
          </a:p>
        </p:txBody>
      </p:sp>
      <p:sp>
        <p:nvSpPr>
          <p:cNvPr id="42" name="Text Box 36"/>
          <p:cNvSpPr txBox="1">
            <a:spLocks noChangeArrowheads="1"/>
          </p:cNvSpPr>
          <p:nvPr/>
        </p:nvSpPr>
        <p:spPr bwMode="auto">
          <a:xfrm rot="16200000">
            <a:off x="-625475" y="5196686"/>
            <a:ext cx="2527300" cy="338137"/>
          </a:xfrm>
          <a:prstGeom prst="rect">
            <a:avLst/>
          </a:prstGeom>
          <a:noFill/>
          <a:ln w="9525">
            <a:noFill/>
            <a:miter lim="800000"/>
            <a:headEnd/>
            <a:tailEnd/>
          </a:ln>
        </p:spPr>
        <p:txBody>
          <a:bodyPr>
            <a:spAutoFit/>
          </a:bodyPr>
          <a:lstStyle/>
          <a:p>
            <a:pPr>
              <a:lnSpc>
                <a:spcPct val="100000"/>
              </a:lnSpc>
              <a:spcBef>
                <a:spcPct val="50000"/>
              </a:spcBef>
              <a:defRPr/>
            </a:pPr>
            <a:r>
              <a:rPr lang="en-GB" sz="1600" b="1" dirty="0">
                <a:solidFill>
                  <a:schemeClr val="accent1"/>
                </a:solidFill>
                <a:latin typeface="+mj-lt"/>
                <a:cs typeface="Arial" pitchFamily="34" charset="0"/>
              </a:rPr>
              <a:t>Stackable</a:t>
            </a:r>
          </a:p>
        </p:txBody>
      </p:sp>
      <p:sp>
        <p:nvSpPr>
          <p:cNvPr id="43" name="Text Box 39"/>
          <p:cNvSpPr txBox="1">
            <a:spLocks noChangeArrowheads="1"/>
          </p:cNvSpPr>
          <p:nvPr/>
        </p:nvSpPr>
        <p:spPr bwMode="auto">
          <a:xfrm rot="5400000">
            <a:off x="3262312" y="4691856"/>
            <a:ext cx="1787526" cy="336550"/>
          </a:xfrm>
          <a:prstGeom prst="rect">
            <a:avLst/>
          </a:prstGeom>
          <a:noFill/>
          <a:ln w="9525">
            <a:noFill/>
            <a:miter lim="800000"/>
            <a:headEnd/>
            <a:tailEnd/>
          </a:ln>
        </p:spPr>
        <p:txBody>
          <a:bodyPr>
            <a:spAutoFit/>
          </a:bodyPr>
          <a:lstStyle/>
          <a:p>
            <a:pPr>
              <a:lnSpc>
                <a:spcPct val="100000"/>
              </a:lnSpc>
              <a:spcBef>
                <a:spcPct val="50000"/>
              </a:spcBef>
              <a:defRPr/>
            </a:pPr>
            <a:r>
              <a:rPr lang="en-GB" sz="1600" b="1" dirty="0">
                <a:solidFill>
                  <a:schemeClr val="accent1"/>
                </a:solidFill>
                <a:latin typeface="+mj-lt"/>
                <a:cs typeface="Arial" pitchFamily="34" charset="0"/>
              </a:rPr>
              <a:t>Access</a:t>
            </a:r>
          </a:p>
        </p:txBody>
      </p:sp>
      <p:sp>
        <p:nvSpPr>
          <p:cNvPr id="44" name="Text Box 28"/>
          <p:cNvSpPr txBox="1">
            <a:spLocks noChangeArrowheads="1"/>
          </p:cNvSpPr>
          <p:nvPr/>
        </p:nvSpPr>
        <p:spPr bwMode="auto">
          <a:xfrm rot="16200000">
            <a:off x="-298450" y="2270125"/>
            <a:ext cx="1873249" cy="336550"/>
          </a:xfrm>
          <a:prstGeom prst="rect">
            <a:avLst/>
          </a:prstGeom>
          <a:noFill/>
          <a:ln w="9525">
            <a:noFill/>
            <a:miter lim="800000"/>
            <a:headEnd/>
            <a:tailEnd/>
          </a:ln>
        </p:spPr>
        <p:txBody>
          <a:bodyPr>
            <a:spAutoFit/>
          </a:bodyPr>
          <a:lstStyle/>
          <a:p>
            <a:pPr>
              <a:lnSpc>
                <a:spcPct val="100000"/>
              </a:lnSpc>
              <a:spcBef>
                <a:spcPct val="50000"/>
              </a:spcBef>
              <a:defRPr/>
            </a:pPr>
            <a:r>
              <a:rPr lang="en-GB" sz="1600" b="1" dirty="0">
                <a:solidFill>
                  <a:srgbClr val="0A3F70"/>
                </a:solidFill>
                <a:latin typeface="+mj-lt"/>
                <a:cs typeface="Arial" pitchFamily="34" charset="0"/>
              </a:rPr>
              <a:t>Modular</a:t>
            </a:r>
          </a:p>
        </p:txBody>
      </p:sp>
      <p:pic>
        <p:nvPicPr>
          <p:cNvPr id="45" name="Picture 2"/>
          <p:cNvPicPr>
            <a:picLocks noChangeAspect="1" noChangeArrowheads="1"/>
          </p:cNvPicPr>
          <p:nvPr/>
        </p:nvPicPr>
        <p:blipFill>
          <a:blip r:embed="rId8" cstate="email"/>
          <a:srcRect/>
          <a:stretch>
            <a:fillRect/>
          </a:stretch>
        </p:blipFill>
        <p:spPr bwMode="auto">
          <a:xfrm>
            <a:off x="1357323" y="1989138"/>
            <a:ext cx="877887" cy="933450"/>
          </a:xfrm>
          <a:prstGeom prst="rect">
            <a:avLst/>
          </a:prstGeom>
          <a:noFill/>
          <a:ln w="9525">
            <a:noFill/>
            <a:miter lim="800000"/>
            <a:headEnd/>
            <a:tailEnd/>
          </a:ln>
        </p:spPr>
      </p:pic>
      <p:sp>
        <p:nvSpPr>
          <p:cNvPr id="46" name="Text Box 10"/>
          <p:cNvSpPr txBox="1">
            <a:spLocks noChangeArrowheads="1"/>
          </p:cNvSpPr>
          <p:nvPr/>
        </p:nvSpPr>
        <p:spPr bwMode="auto">
          <a:xfrm>
            <a:off x="2990542" y="4572794"/>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a:solidFill>
                  <a:schemeClr val="accent1"/>
                </a:solidFill>
                <a:latin typeface="Calibri" pitchFamily="34" charset="0"/>
                <a:cs typeface="Arial" pitchFamily="34" charset="0"/>
              </a:rPr>
              <a:t>ERS 5000</a:t>
            </a:r>
          </a:p>
        </p:txBody>
      </p:sp>
      <p:sp>
        <p:nvSpPr>
          <p:cNvPr id="47" name="Text Box 10"/>
          <p:cNvSpPr txBox="1">
            <a:spLocks noChangeArrowheads="1"/>
          </p:cNvSpPr>
          <p:nvPr/>
        </p:nvSpPr>
        <p:spPr bwMode="auto">
          <a:xfrm>
            <a:off x="933142" y="5430043"/>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a:solidFill>
                  <a:schemeClr val="accent1"/>
                </a:solidFill>
                <a:latin typeface="Calibri" pitchFamily="34" charset="0"/>
                <a:cs typeface="Arial" pitchFamily="34" charset="0"/>
              </a:rPr>
              <a:t>ERS </a:t>
            </a:r>
            <a:r>
              <a:rPr lang="en-US" sz="1100" b="1" dirty="0" smtClean="0">
                <a:solidFill>
                  <a:schemeClr val="accent1"/>
                </a:solidFill>
                <a:latin typeface="Calibri" pitchFamily="34" charset="0"/>
                <a:cs typeface="Arial" pitchFamily="34" charset="0"/>
              </a:rPr>
              <a:t>4000</a:t>
            </a:r>
            <a:endParaRPr lang="en-US" sz="1100" b="1" dirty="0">
              <a:solidFill>
                <a:schemeClr val="accent1"/>
              </a:solidFill>
              <a:latin typeface="Calibri" pitchFamily="34" charset="0"/>
              <a:cs typeface="Arial" pitchFamily="34" charset="0"/>
            </a:endParaRPr>
          </a:p>
        </p:txBody>
      </p:sp>
      <p:sp>
        <p:nvSpPr>
          <p:cNvPr id="48" name="Text Box 10"/>
          <p:cNvSpPr txBox="1">
            <a:spLocks noChangeArrowheads="1"/>
          </p:cNvSpPr>
          <p:nvPr/>
        </p:nvSpPr>
        <p:spPr bwMode="auto">
          <a:xfrm>
            <a:off x="2714626" y="6096794"/>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a:solidFill>
                  <a:schemeClr val="accent1"/>
                </a:solidFill>
                <a:latin typeface="Calibri" pitchFamily="34" charset="0"/>
                <a:cs typeface="Arial" pitchFamily="34" charset="0"/>
              </a:rPr>
              <a:t>ERS 2500</a:t>
            </a:r>
          </a:p>
        </p:txBody>
      </p:sp>
      <p:sp>
        <p:nvSpPr>
          <p:cNvPr id="49" name="Text Box 10"/>
          <p:cNvSpPr txBox="1">
            <a:spLocks noChangeArrowheads="1"/>
          </p:cNvSpPr>
          <p:nvPr/>
        </p:nvSpPr>
        <p:spPr bwMode="auto">
          <a:xfrm>
            <a:off x="1664662" y="3221203"/>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a:solidFill>
                  <a:schemeClr val="accent1"/>
                </a:solidFill>
                <a:latin typeface="Calibri" pitchFamily="34" charset="0"/>
                <a:cs typeface="Arial" pitchFamily="34" charset="0"/>
              </a:rPr>
              <a:t>ERS 8300</a:t>
            </a:r>
          </a:p>
        </p:txBody>
      </p:sp>
      <p:sp>
        <p:nvSpPr>
          <p:cNvPr id="50" name="Text Box 10"/>
          <p:cNvSpPr txBox="1">
            <a:spLocks noChangeArrowheads="1"/>
          </p:cNvSpPr>
          <p:nvPr/>
        </p:nvSpPr>
        <p:spPr bwMode="auto">
          <a:xfrm>
            <a:off x="2158374" y="2390018"/>
            <a:ext cx="1133475"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a:solidFill>
                  <a:schemeClr val="accent1"/>
                </a:solidFill>
                <a:latin typeface="Calibri" pitchFamily="34" charset="0"/>
                <a:cs typeface="Arial" pitchFamily="34" charset="0"/>
              </a:rPr>
              <a:t>ERS 8800/8600</a:t>
            </a:r>
          </a:p>
        </p:txBody>
      </p:sp>
      <p:sp>
        <p:nvSpPr>
          <p:cNvPr id="51" name="Text Box 10"/>
          <p:cNvSpPr txBox="1">
            <a:spLocks noChangeArrowheads="1"/>
          </p:cNvSpPr>
          <p:nvPr/>
        </p:nvSpPr>
        <p:spPr bwMode="auto">
          <a:xfrm>
            <a:off x="1893257" y="1417427"/>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a:solidFill>
                  <a:schemeClr val="accent1"/>
                </a:solidFill>
                <a:latin typeface="Calibri" pitchFamily="34" charset="0"/>
                <a:cs typeface="Arial" pitchFamily="34" charset="0"/>
              </a:rPr>
              <a:t>VSP 9000</a:t>
            </a:r>
          </a:p>
        </p:txBody>
      </p:sp>
      <p:pic>
        <p:nvPicPr>
          <p:cNvPr id="52" name="Picture 13"/>
          <p:cNvPicPr>
            <a:picLocks noChangeAspect="1" noChangeArrowheads="1"/>
          </p:cNvPicPr>
          <p:nvPr/>
        </p:nvPicPr>
        <p:blipFill>
          <a:blip r:embed="rId9" cstate="email"/>
          <a:srcRect/>
          <a:stretch>
            <a:fillRect/>
          </a:stretch>
        </p:blipFill>
        <p:spPr bwMode="auto">
          <a:xfrm>
            <a:off x="2667000" y="1374779"/>
            <a:ext cx="609600" cy="866775"/>
          </a:xfrm>
          <a:prstGeom prst="rect">
            <a:avLst/>
          </a:prstGeom>
          <a:noFill/>
          <a:ln w="9525">
            <a:noFill/>
            <a:miter lim="800000"/>
            <a:headEnd/>
            <a:tailEnd/>
          </a:ln>
        </p:spPr>
      </p:pic>
      <p:pic>
        <p:nvPicPr>
          <p:cNvPr id="53" name="Picture 5"/>
          <p:cNvPicPr>
            <a:picLocks noChangeAspect="1" noChangeArrowheads="1"/>
          </p:cNvPicPr>
          <p:nvPr/>
        </p:nvPicPr>
        <p:blipFill>
          <a:blip r:embed="rId10" cstate="email"/>
          <a:srcRect/>
          <a:stretch>
            <a:fillRect/>
          </a:stretch>
        </p:blipFill>
        <p:spPr bwMode="auto">
          <a:xfrm>
            <a:off x="1828810" y="3962405"/>
            <a:ext cx="873913" cy="221119"/>
          </a:xfrm>
          <a:prstGeom prst="rect">
            <a:avLst/>
          </a:prstGeom>
          <a:noFill/>
          <a:ln w="9525">
            <a:noFill/>
            <a:miter lim="800000"/>
            <a:headEnd/>
            <a:tailEnd/>
          </a:ln>
          <a:effectLst/>
        </p:spPr>
      </p:pic>
      <p:sp>
        <p:nvSpPr>
          <p:cNvPr id="54" name="Text Box 10"/>
          <p:cNvSpPr txBox="1">
            <a:spLocks noChangeArrowheads="1"/>
          </p:cNvSpPr>
          <p:nvPr/>
        </p:nvSpPr>
        <p:spPr bwMode="auto">
          <a:xfrm>
            <a:off x="1070302" y="3948490"/>
            <a:ext cx="941387" cy="261610"/>
          </a:xfrm>
          <a:prstGeom prst="rect">
            <a:avLst/>
          </a:prstGeom>
          <a:noFill/>
          <a:ln w="9525">
            <a:noFill/>
            <a:miter lim="800000"/>
            <a:headEnd/>
            <a:tailEnd/>
          </a:ln>
        </p:spPr>
        <p:txBody>
          <a:bodyPr>
            <a:spAutoFit/>
          </a:bodyPr>
          <a:lstStyle/>
          <a:p>
            <a:pPr>
              <a:lnSpc>
                <a:spcPct val="100000"/>
              </a:lnSpc>
              <a:spcBef>
                <a:spcPct val="50000"/>
              </a:spcBef>
            </a:pPr>
            <a:r>
              <a:rPr lang="en-US" sz="1100" b="1" dirty="0" smtClean="0">
                <a:solidFill>
                  <a:schemeClr val="accent1"/>
                </a:solidFill>
                <a:latin typeface="Calibri" pitchFamily="34" charset="0"/>
                <a:cs typeface="Arial" pitchFamily="34" charset="0"/>
              </a:rPr>
              <a:t>VSP 7000</a:t>
            </a:r>
            <a:endParaRPr lang="en-US" sz="1100" b="1" dirty="0">
              <a:solidFill>
                <a:schemeClr val="accent1"/>
              </a:solidFill>
              <a:latin typeface="Calibri"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1"/>
          <p:cNvSpPr>
            <a:spLocks noChangeArrowheads="1"/>
          </p:cNvSpPr>
          <p:nvPr/>
        </p:nvSpPr>
        <p:spPr bwMode="auto">
          <a:xfrm>
            <a:off x="457200" y="1981200"/>
            <a:ext cx="2667000" cy="4378742"/>
          </a:xfrm>
          <a:prstGeom prst="rect">
            <a:avLst/>
          </a:prstGeom>
          <a:gradFill rotWithShape="1">
            <a:gsLst>
              <a:gs pos="14000">
                <a:schemeClr val="accent2">
                  <a:alpha val="0"/>
                </a:schemeClr>
              </a:gs>
              <a:gs pos="100000">
                <a:schemeClr val="accent2">
                  <a:alpha val="32999"/>
                </a:schemeClr>
              </a:gs>
            </a:gsLst>
            <a:lin ang="16200000"/>
          </a:gradFill>
          <a:ln w="9525" algn="ctr">
            <a:noFill/>
            <a:round/>
            <a:headEnd/>
            <a:tailEnd/>
          </a:ln>
        </p:spPr>
        <p:txBody>
          <a:bodyPr lIns="0" tIns="0" rIns="0" bIns="0"/>
          <a:lstStyle/>
          <a:p>
            <a:pPr defTabSz="980882" eaLnBrk="0" hangingPunct="0">
              <a:lnSpc>
                <a:spcPct val="90000"/>
              </a:lnSpc>
              <a:buClr>
                <a:srgbClr val="5C5C5C"/>
              </a:buClr>
              <a:buSzPct val="100000"/>
              <a:defRPr/>
            </a:pPr>
            <a:endParaRPr lang="en-US" b="1" dirty="0">
              <a:solidFill>
                <a:srgbClr val="000000"/>
              </a:solidFill>
              <a:latin typeface="Arial"/>
              <a:cs typeface="+mn-cs"/>
            </a:endParaRPr>
          </a:p>
        </p:txBody>
      </p:sp>
      <p:sp>
        <p:nvSpPr>
          <p:cNvPr id="29" name="Rectangle 41"/>
          <p:cNvSpPr>
            <a:spLocks noChangeArrowheads="1"/>
          </p:cNvSpPr>
          <p:nvPr/>
        </p:nvSpPr>
        <p:spPr bwMode="auto">
          <a:xfrm>
            <a:off x="3200400" y="1981200"/>
            <a:ext cx="2667000" cy="4378742"/>
          </a:xfrm>
          <a:prstGeom prst="rect">
            <a:avLst/>
          </a:prstGeom>
          <a:gradFill rotWithShape="1">
            <a:gsLst>
              <a:gs pos="14000">
                <a:schemeClr val="accent2">
                  <a:alpha val="0"/>
                </a:schemeClr>
              </a:gs>
              <a:gs pos="100000">
                <a:schemeClr val="accent2">
                  <a:alpha val="32999"/>
                </a:schemeClr>
              </a:gs>
            </a:gsLst>
            <a:lin ang="16200000"/>
          </a:gradFill>
          <a:ln w="9525" algn="ctr">
            <a:noFill/>
            <a:round/>
            <a:headEnd/>
            <a:tailEnd/>
          </a:ln>
        </p:spPr>
        <p:txBody>
          <a:bodyPr lIns="0" tIns="0" rIns="0" bIns="0"/>
          <a:lstStyle/>
          <a:p>
            <a:pPr defTabSz="980882" eaLnBrk="0" hangingPunct="0">
              <a:lnSpc>
                <a:spcPct val="90000"/>
              </a:lnSpc>
              <a:buClr>
                <a:srgbClr val="5C5C5C"/>
              </a:buClr>
              <a:buSzPct val="100000"/>
              <a:defRPr/>
            </a:pPr>
            <a:endParaRPr lang="en-US" b="1" dirty="0">
              <a:solidFill>
                <a:srgbClr val="000000"/>
              </a:solidFill>
              <a:latin typeface="Arial"/>
              <a:cs typeface="+mn-cs"/>
            </a:endParaRPr>
          </a:p>
        </p:txBody>
      </p:sp>
      <p:sp>
        <p:nvSpPr>
          <p:cNvPr id="30" name="Rectangle 41"/>
          <p:cNvSpPr>
            <a:spLocks noChangeArrowheads="1"/>
          </p:cNvSpPr>
          <p:nvPr/>
        </p:nvSpPr>
        <p:spPr bwMode="auto">
          <a:xfrm>
            <a:off x="5943600" y="1981200"/>
            <a:ext cx="2667000" cy="4378742"/>
          </a:xfrm>
          <a:prstGeom prst="rect">
            <a:avLst/>
          </a:prstGeom>
          <a:gradFill rotWithShape="1">
            <a:gsLst>
              <a:gs pos="14000">
                <a:schemeClr val="accent2">
                  <a:alpha val="0"/>
                </a:schemeClr>
              </a:gs>
              <a:gs pos="100000">
                <a:schemeClr val="accent2">
                  <a:alpha val="32999"/>
                </a:schemeClr>
              </a:gs>
            </a:gsLst>
            <a:lin ang="16200000"/>
          </a:gradFill>
          <a:ln w="9525" algn="ctr">
            <a:noFill/>
            <a:round/>
            <a:headEnd/>
            <a:tailEnd/>
          </a:ln>
        </p:spPr>
        <p:txBody>
          <a:bodyPr lIns="0" tIns="0" rIns="0" bIns="0"/>
          <a:lstStyle/>
          <a:p>
            <a:pPr defTabSz="980882" eaLnBrk="0" hangingPunct="0">
              <a:lnSpc>
                <a:spcPct val="90000"/>
              </a:lnSpc>
              <a:buClr>
                <a:srgbClr val="5C5C5C"/>
              </a:buClr>
              <a:buSzPct val="100000"/>
              <a:defRPr/>
            </a:pPr>
            <a:endParaRPr lang="en-US" b="1" dirty="0">
              <a:solidFill>
                <a:srgbClr val="000000"/>
              </a:solidFill>
              <a:latin typeface="Arial"/>
              <a:cs typeface="+mn-cs"/>
            </a:endParaRPr>
          </a:p>
        </p:txBody>
      </p:sp>
      <p:sp>
        <p:nvSpPr>
          <p:cNvPr id="11275" name="Right Arrow 23"/>
          <p:cNvSpPr>
            <a:spLocks noChangeArrowheads="1"/>
          </p:cNvSpPr>
          <p:nvPr/>
        </p:nvSpPr>
        <p:spPr bwMode="auto">
          <a:xfrm>
            <a:off x="5524500" y="3124202"/>
            <a:ext cx="3352800" cy="487363"/>
          </a:xfrm>
          <a:prstGeom prst="rightArrow">
            <a:avLst>
              <a:gd name="adj1" fmla="val 67417"/>
              <a:gd name="adj2" fmla="val 50035"/>
            </a:avLst>
          </a:prstGeom>
          <a:solidFill>
            <a:srgbClr val="5C5C5C"/>
          </a:solidFill>
          <a:ln w="9525" algn="ctr">
            <a:noFill/>
            <a:round/>
            <a:headEnd/>
            <a:tailEnd/>
          </a:ln>
        </p:spPr>
        <p:txBody>
          <a:bodyPr lIns="0" tIns="0" rIns="0" bIns="0"/>
          <a:lstStyle/>
          <a:p>
            <a:pPr>
              <a:lnSpc>
                <a:spcPct val="90000"/>
              </a:lnSpc>
            </a:pPr>
            <a:endParaRPr lang="en-US" sz="1400">
              <a:solidFill>
                <a:schemeClr val="tx2"/>
              </a:solidFill>
            </a:endParaRPr>
          </a:p>
        </p:txBody>
      </p:sp>
      <p:sp>
        <p:nvSpPr>
          <p:cNvPr id="11276" name="Right Arrow 22"/>
          <p:cNvSpPr>
            <a:spLocks noChangeArrowheads="1"/>
          </p:cNvSpPr>
          <p:nvPr/>
        </p:nvSpPr>
        <p:spPr bwMode="auto">
          <a:xfrm>
            <a:off x="2933700" y="3124202"/>
            <a:ext cx="3200400" cy="487363"/>
          </a:xfrm>
          <a:prstGeom prst="rightArrow">
            <a:avLst>
              <a:gd name="adj1" fmla="val 67417"/>
              <a:gd name="adj2" fmla="val 50041"/>
            </a:avLst>
          </a:prstGeom>
          <a:solidFill>
            <a:schemeClr val="accent1"/>
          </a:solidFill>
          <a:ln w="9525" algn="ctr">
            <a:noFill/>
            <a:round/>
            <a:headEnd/>
            <a:tailEnd/>
          </a:ln>
        </p:spPr>
        <p:txBody>
          <a:bodyPr lIns="0" tIns="0" rIns="0" bIns="0"/>
          <a:lstStyle/>
          <a:p>
            <a:pPr>
              <a:lnSpc>
                <a:spcPct val="90000"/>
              </a:lnSpc>
            </a:pPr>
            <a:endParaRPr lang="en-US" sz="1400">
              <a:solidFill>
                <a:schemeClr val="tx2"/>
              </a:solidFill>
            </a:endParaRPr>
          </a:p>
        </p:txBody>
      </p:sp>
      <p:sp>
        <p:nvSpPr>
          <p:cNvPr id="11277" name="Title 1"/>
          <p:cNvSpPr>
            <a:spLocks noGrp="1"/>
          </p:cNvSpPr>
          <p:nvPr>
            <p:ph type="title"/>
          </p:nvPr>
        </p:nvSpPr>
        <p:spPr>
          <a:xfrm>
            <a:off x="182880" y="519851"/>
            <a:ext cx="8778240" cy="415593"/>
          </a:xfrm>
        </p:spPr>
        <p:txBody>
          <a:bodyPr>
            <a:noAutofit/>
          </a:bodyPr>
          <a:lstStyle/>
          <a:p>
            <a:r>
              <a:rPr lang="en-US" sz="2800" dirty="0" smtClean="0"/>
              <a:t>Services to Maximize Your Networking  Investment</a:t>
            </a:r>
          </a:p>
        </p:txBody>
      </p:sp>
      <p:sp>
        <p:nvSpPr>
          <p:cNvPr id="6" name="Text Box 6"/>
          <p:cNvSpPr txBox="1">
            <a:spLocks noChangeArrowheads="1"/>
          </p:cNvSpPr>
          <p:nvPr/>
        </p:nvSpPr>
        <p:spPr bwMode="auto">
          <a:xfrm>
            <a:off x="609600" y="3746500"/>
            <a:ext cx="2362200" cy="2438400"/>
          </a:xfrm>
          <a:prstGeom prst="rect">
            <a:avLst/>
          </a:prstGeom>
          <a:noFill/>
          <a:ln w="9525">
            <a:noFill/>
            <a:miter lim="800000"/>
            <a:headEnd/>
            <a:tailEnd/>
          </a:ln>
        </p:spPr>
        <p:txBody>
          <a:bodyPr lIns="0" tIns="0" rIns="0" bIns="0"/>
          <a:lstStyle/>
          <a:p>
            <a:pPr marL="228600" indent="-228600">
              <a:lnSpc>
                <a:spcPct val="95000"/>
              </a:lnSpc>
              <a:spcBef>
                <a:spcPts val="300"/>
              </a:spcBef>
              <a:spcAft>
                <a:spcPts val="300"/>
              </a:spcAft>
              <a:buClr>
                <a:srgbClr val="4F6C83"/>
              </a:buClr>
              <a:buFont typeface="Webdings" pitchFamily="18" charset="2"/>
              <a:buChar char="4"/>
              <a:defRPr/>
            </a:pPr>
            <a:r>
              <a:rPr lang="en-US" sz="1400" dirty="0">
                <a:solidFill>
                  <a:schemeClr val="tx1"/>
                </a:solidFill>
              </a:rPr>
              <a:t>Avaya Professional Services</a:t>
            </a:r>
          </a:p>
          <a:p>
            <a:pPr marL="514350" indent="-228600">
              <a:lnSpc>
                <a:spcPct val="95000"/>
              </a:lnSpc>
              <a:spcBef>
                <a:spcPts val="300"/>
              </a:spcBef>
              <a:spcAft>
                <a:spcPts val="300"/>
              </a:spcAft>
              <a:buClr>
                <a:srgbClr val="587891"/>
              </a:buClr>
              <a:buSzPct val="90000"/>
              <a:buFont typeface="Arial" pitchFamily="34" charset="0"/>
              <a:buChar char="–"/>
              <a:defRPr/>
            </a:pPr>
            <a:r>
              <a:rPr lang="en-US" sz="1400" dirty="0">
                <a:solidFill>
                  <a:schemeClr val="tx1"/>
                </a:solidFill>
              </a:rPr>
              <a:t>Drive business and technical design decisions</a:t>
            </a:r>
          </a:p>
          <a:p>
            <a:pPr marL="514350" indent="-228600">
              <a:lnSpc>
                <a:spcPct val="95000"/>
              </a:lnSpc>
              <a:spcBef>
                <a:spcPts val="300"/>
              </a:spcBef>
              <a:spcAft>
                <a:spcPts val="300"/>
              </a:spcAft>
              <a:buClr>
                <a:srgbClr val="587891"/>
              </a:buClr>
              <a:buSzPct val="90000"/>
              <a:buFont typeface="Arial" pitchFamily="34" charset="0"/>
              <a:buChar char="–"/>
              <a:defRPr/>
            </a:pPr>
            <a:r>
              <a:rPr lang="en-US" sz="1400" dirty="0">
                <a:solidFill>
                  <a:schemeClr val="tx1"/>
                </a:solidFill>
              </a:rPr>
              <a:t>Determine needs and eliminate performance issues</a:t>
            </a:r>
          </a:p>
        </p:txBody>
      </p:sp>
      <p:sp>
        <p:nvSpPr>
          <p:cNvPr id="15" name="Text Box 6"/>
          <p:cNvSpPr txBox="1">
            <a:spLocks noChangeArrowheads="1"/>
          </p:cNvSpPr>
          <p:nvPr/>
        </p:nvSpPr>
        <p:spPr bwMode="auto">
          <a:xfrm>
            <a:off x="3390900" y="3746500"/>
            <a:ext cx="2286000" cy="2273299"/>
          </a:xfrm>
          <a:prstGeom prst="rect">
            <a:avLst/>
          </a:prstGeom>
          <a:noFill/>
          <a:ln w="9525">
            <a:noFill/>
            <a:miter lim="800000"/>
            <a:headEnd/>
            <a:tailEnd/>
          </a:ln>
        </p:spPr>
        <p:txBody>
          <a:bodyPr lIns="0" tIns="0" rIns="0" bIns="0"/>
          <a:lstStyle/>
          <a:p>
            <a:pPr marL="228600" indent="-228600">
              <a:lnSpc>
                <a:spcPct val="95000"/>
              </a:lnSpc>
              <a:spcBef>
                <a:spcPts val="300"/>
              </a:spcBef>
              <a:spcAft>
                <a:spcPts val="300"/>
              </a:spcAft>
              <a:buClr>
                <a:srgbClr val="4F6C83"/>
              </a:buClr>
              <a:buFont typeface="Webdings" pitchFamily="18" charset="2"/>
              <a:buChar char="4"/>
              <a:defRPr/>
            </a:pPr>
            <a:r>
              <a:rPr lang="en-US" sz="1400" dirty="0">
                <a:solidFill>
                  <a:schemeClr val="tx1"/>
                </a:solidFill>
              </a:rPr>
              <a:t>Avaya Global Support Services </a:t>
            </a:r>
          </a:p>
          <a:p>
            <a:pPr marL="514350" indent="-228600" fontAlgn="auto">
              <a:lnSpc>
                <a:spcPct val="95000"/>
              </a:lnSpc>
              <a:spcBef>
                <a:spcPts val="300"/>
              </a:spcBef>
              <a:spcAft>
                <a:spcPts val="300"/>
              </a:spcAft>
              <a:buClr>
                <a:schemeClr val="accent2"/>
              </a:buClr>
              <a:buSzPct val="90000"/>
              <a:buFont typeface="Arial" pitchFamily="34" charset="0"/>
              <a:buChar char="–"/>
              <a:defRPr/>
            </a:pPr>
            <a:r>
              <a:rPr lang="en-US" sz="1400" kern="0" dirty="0">
                <a:solidFill>
                  <a:schemeClr val="tx1"/>
                </a:solidFill>
              </a:rPr>
              <a:t>Maximize value by enabling full solution benefits</a:t>
            </a:r>
          </a:p>
          <a:p>
            <a:pPr marL="514350" indent="-228600">
              <a:lnSpc>
                <a:spcPct val="95000"/>
              </a:lnSpc>
              <a:spcBef>
                <a:spcPts val="300"/>
              </a:spcBef>
              <a:spcAft>
                <a:spcPts val="300"/>
              </a:spcAft>
              <a:buClr>
                <a:schemeClr val="accent2"/>
              </a:buClr>
              <a:buSzPct val="90000"/>
              <a:buFont typeface="Arial" pitchFamily="34" charset="0"/>
              <a:buChar char="–"/>
              <a:defRPr/>
            </a:pPr>
            <a:r>
              <a:rPr lang="en-US" sz="1400" dirty="0">
                <a:solidFill>
                  <a:schemeClr val="tx1"/>
                </a:solidFill>
              </a:rPr>
              <a:t>Ensure solutions are operating at peak performance</a:t>
            </a:r>
          </a:p>
          <a:p>
            <a:pPr marL="514350" indent="-228600">
              <a:lnSpc>
                <a:spcPct val="95000"/>
              </a:lnSpc>
              <a:spcBef>
                <a:spcPts val="300"/>
              </a:spcBef>
              <a:spcAft>
                <a:spcPts val="300"/>
              </a:spcAft>
              <a:buClr>
                <a:schemeClr val="accent2"/>
              </a:buClr>
              <a:buSzPct val="90000"/>
              <a:buFont typeface="Arial" pitchFamily="34" charset="0"/>
              <a:buChar char="–"/>
              <a:defRPr/>
            </a:pPr>
            <a:r>
              <a:rPr lang="en-US" sz="1400" dirty="0">
                <a:solidFill>
                  <a:schemeClr val="tx1"/>
                </a:solidFill>
              </a:rPr>
              <a:t>Buy or build options to suit your desired investment </a:t>
            </a:r>
          </a:p>
        </p:txBody>
      </p:sp>
      <p:sp>
        <p:nvSpPr>
          <p:cNvPr id="9224" name="Rectangle 15"/>
          <p:cNvSpPr>
            <a:spLocks noChangeArrowheads="1"/>
          </p:cNvSpPr>
          <p:nvPr/>
        </p:nvSpPr>
        <p:spPr bwMode="auto">
          <a:xfrm>
            <a:off x="5981700" y="3746500"/>
            <a:ext cx="2590800" cy="1146468"/>
          </a:xfrm>
          <a:prstGeom prst="rect">
            <a:avLst/>
          </a:prstGeom>
          <a:noFill/>
          <a:ln w="9525">
            <a:noFill/>
            <a:miter lim="800000"/>
            <a:headEnd/>
            <a:tailEnd/>
          </a:ln>
        </p:spPr>
        <p:txBody>
          <a:bodyPr tIns="0">
            <a:spAutoFit/>
          </a:bodyPr>
          <a:lstStyle/>
          <a:p>
            <a:pPr marL="228600" indent="-228600">
              <a:lnSpc>
                <a:spcPct val="95000"/>
              </a:lnSpc>
              <a:spcBef>
                <a:spcPts val="300"/>
              </a:spcBef>
              <a:spcAft>
                <a:spcPts val="300"/>
              </a:spcAft>
              <a:buClr>
                <a:srgbClr val="4F6C83"/>
              </a:buClr>
              <a:buFont typeface="Webdings" pitchFamily="18" charset="2"/>
              <a:buChar char="4"/>
              <a:defRPr/>
            </a:pPr>
            <a:r>
              <a:rPr lang="en-US" sz="1400" dirty="0">
                <a:solidFill>
                  <a:schemeClr val="tx1"/>
                </a:solidFill>
              </a:rPr>
              <a:t>Avaya Operations Services</a:t>
            </a:r>
          </a:p>
          <a:p>
            <a:pPr marL="514350" indent="-228600" fontAlgn="auto">
              <a:lnSpc>
                <a:spcPct val="95000"/>
              </a:lnSpc>
              <a:spcBef>
                <a:spcPts val="300"/>
              </a:spcBef>
              <a:spcAft>
                <a:spcPts val="300"/>
              </a:spcAft>
              <a:buClr>
                <a:schemeClr val="accent2"/>
              </a:buClr>
              <a:buSzPct val="90000"/>
              <a:buFont typeface="Arial" pitchFamily="34" charset="0"/>
              <a:buChar char="–"/>
              <a:defRPr/>
            </a:pPr>
            <a:r>
              <a:rPr lang="en-US" sz="1400" kern="0" dirty="0">
                <a:solidFill>
                  <a:schemeClr val="tx1"/>
                </a:solidFill>
                <a:sym typeface="Gill Sans"/>
              </a:rPr>
              <a:t>Reduce TCO, overall investment costs, and training needs for customers</a:t>
            </a:r>
            <a:endParaRPr lang="en-US" sz="1400" kern="0" dirty="0">
              <a:solidFill>
                <a:schemeClr val="tx1"/>
              </a:solidFill>
            </a:endParaRPr>
          </a:p>
        </p:txBody>
      </p:sp>
      <p:sp>
        <p:nvSpPr>
          <p:cNvPr id="21" name="AutoShape 25"/>
          <p:cNvSpPr>
            <a:spLocks noChangeArrowheads="1"/>
          </p:cNvSpPr>
          <p:nvPr/>
        </p:nvSpPr>
        <p:spPr bwMode="auto">
          <a:xfrm>
            <a:off x="388940" y="1447800"/>
            <a:ext cx="8366125" cy="712788"/>
          </a:xfrm>
          <a:prstGeom prst="roundRect">
            <a:avLst>
              <a:gd name="adj"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noFill/>
            <a:round/>
            <a:headEnd/>
            <a:tailEnd/>
          </a:ln>
          <a:effectLst>
            <a:outerShdw blurRad="63500" dist="38100" dir="2700000" algn="tl" rotWithShape="0">
              <a:srgbClr val="000000">
                <a:alpha val="39998"/>
              </a:srgbClr>
            </a:outerShdw>
          </a:effectLst>
        </p:spPr>
        <p:txBody>
          <a:bodyPr lIns="98088" tIns="98088" rIns="98088" bIns="98088" anchor="ctr"/>
          <a:lstStyle/>
          <a:p>
            <a:pPr algn="ctr" defTabSz="980882" eaLnBrk="0" fontAlgn="auto" hangingPunct="0">
              <a:spcBef>
                <a:spcPts val="0"/>
              </a:spcBef>
              <a:spcAft>
                <a:spcPts val="0"/>
              </a:spcAft>
              <a:defRPr/>
            </a:pPr>
            <a:r>
              <a:rPr lang="en-US" b="1" dirty="0">
                <a:solidFill>
                  <a:srgbClr val="FFFFFF"/>
                </a:solidFill>
                <a:cs typeface="Arial" charset="0"/>
              </a:rPr>
              <a:t>Enhance your data network with a range of Avaya services designed to help you get the most from your investment</a:t>
            </a:r>
          </a:p>
        </p:txBody>
      </p:sp>
      <p:sp>
        <p:nvSpPr>
          <p:cNvPr id="11282" name="Rectangle 25"/>
          <p:cNvSpPr>
            <a:spLocks noChangeArrowheads="1"/>
          </p:cNvSpPr>
          <p:nvPr/>
        </p:nvSpPr>
        <p:spPr bwMode="auto">
          <a:xfrm>
            <a:off x="3078165" y="3214688"/>
            <a:ext cx="2835275" cy="292388"/>
          </a:xfrm>
          <a:prstGeom prst="rect">
            <a:avLst/>
          </a:prstGeom>
          <a:noFill/>
          <a:ln w="9525">
            <a:noFill/>
            <a:miter lim="800000"/>
            <a:headEnd/>
            <a:tailEnd/>
          </a:ln>
        </p:spPr>
        <p:txBody>
          <a:bodyPr>
            <a:spAutoFit/>
          </a:bodyPr>
          <a:lstStyle/>
          <a:p>
            <a:pPr algn="ctr" eaLnBrk="0" hangingPunct="0">
              <a:buClr>
                <a:schemeClr val="tx2"/>
              </a:buClr>
              <a:buSzPct val="100000"/>
            </a:pPr>
            <a:r>
              <a:rPr lang="en-US" sz="1300">
                <a:solidFill>
                  <a:schemeClr val="bg1"/>
                </a:solidFill>
              </a:rPr>
              <a:t>Support</a:t>
            </a:r>
          </a:p>
        </p:txBody>
      </p:sp>
      <p:sp>
        <p:nvSpPr>
          <p:cNvPr id="11283" name="Rectangle 30"/>
          <p:cNvSpPr>
            <a:spLocks noChangeArrowheads="1"/>
          </p:cNvSpPr>
          <p:nvPr/>
        </p:nvSpPr>
        <p:spPr bwMode="auto">
          <a:xfrm>
            <a:off x="6069014" y="3214688"/>
            <a:ext cx="2339975" cy="292388"/>
          </a:xfrm>
          <a:prstGeom prst="rect">
            <a:avLst/>
          </a:prstGeom>
          <a:noFill/>
          <a:ln w="9525">
            <a:noFill/>
            <a:miter lim="800000"/>
            <a:headEnd/>
            <a:tailEnd/>
          </a:ln>
        </p:spPr>
        <p:txBody>
          <a:bodyPr>
            <a:spAutoFit/>
          </a:bodyPr>
          <a:lstStyle/>
          <a:p>
            <a:pPr algn="ctr" eaLnBrk="0" hangingPunct="0">
              <a:buClr>
                <a:schemeClr val="tx2"/>
              </a:buClr>
              <a:buSzPct val="100000"/>
            </a:pPr>
            <a:r>
              <a:rPr lang="en-US" sz="1300">
                <a:solidFill>
                  <a:schemeClr val="bg1"/>
                </a:solidFill>
              </a:rPr>
              <a:t>Operate</a:t>
            </a:r>
          </a:p>
        </p:txBody>
      </p:sp>
      <p:sp>
        <p:nvSpPr>
          <p:cNvPr id="11284" name="Right Arrow 17"/>
          <p:cNvSpPr>
            <a:spLocks noChangeArrowheads="1"/>
          </p:cNvSpPr>
          <p:nvPr/>
        </p:nvSpPr>
        <p:spPr bwMode="auto">
          <a:xfrm>
            <a:off x="2163763" y="3124202"/>
            <a:ext cx="1219200" cy="487363"/>
          </a:xfrm>
          <a:prstGeom prst="rightArrow">
            <a:avLst>
              <a:gd name="adj1" fmla="val 72046"/>
              <a:gd name="adj2" fmla="val 50044"/>
            </a:avLst>
          </a:prstGeom>
          <a:solidFill>
            <a:srgbClr val="D5C81D"/>
          </a:solidFill>
          <a:ln w="9525" algn="ctr">
            <a:noFill/>
            <a:round/>
            <a:headEnd/>
            <a:tailEnd/>
          </a:ln>
        </p:spPr>
        <p:txBody>
          <a:bodyPr lIns="0" tIns="0" rIns="0" bIns="0"/>
          <a:lstStyle/>
          <a:p>
            <a:pPr>
              <a:lnSpc>
                <a:spcPct val="90000"/>
              </a:lnSpc>
            </a:pPr>
            <a:endParaRPr lang="en-US" sz="1300">
              <a:solidFill>
                <a:schemeClr val="tx2"/>
              </a:solidFill>
            </a:endParaRPr>
          </a:p>
        </p:txBody>
      </p:sp>
      <p:sp>
        <p:nvSpPr>
          <p:cNvPr id="11285" name="Right Arrow 18"/>
          <p:cNvSpPr>
            <a:spLocks noChangeArrowheads="1"/>
          </p:cNvSpPr>
          <p:nvPr/>
        </p:nvSpPr>
        <p:spPr bwMode="auto">
          <a:xfrm>
            <a:off x="1219200" y="3124202"/>
            <a:ext cx="1219200" cy="487363"/>
          </a:xfrm>
          <a:prstGeom prst="rightArrow">
            <a:avLst>
              <a:gd name="adj1" fmla="val 72046"/>
              <a:gd name="adj2" fmla="val 50044"/>
            </a:avLst>
          </a:prstGeom>
          <a:solidFill>
            <a:srgbClr val="0A3F70"/>
          </a:solidFill>
          <a:ln w="9525" algn="ctr">
            <a:noFill/>
            <a:round/>
            <a:headEnd/>
            <a:tailEnd/>
          </a:ln>
        </p:spPr>
        <p:txBody>
          <a:bodyPr lIns="0" tIns="0" rIns="0" bIns="0"/>
          <a:lstStyle/>
          <a:p>
            <a:pPr>
              <a:lnSpc>
                <a:spcPct val="90000"/>
              </a:lnSpc>
            </a:pPr>
            <a:endParaRPr lang="en-US" sz="1300">
              <a:solidFill>
                <a:schemeClr val="tx2"/>
              </a:solidFill>
            </a:endParaRPr>
          </a:p>
        </p:txBody>
      </p:sp>
      <p:sp>
        <p:nvSpPr>
          <p:cNvPr id="11286" name="Right Arrow 15"/>
          <p:cNvSpPr>
            <a:spLocks noChangeArrowheads="1"/>
          </p:cNvSpPr>
          <p:nvPr/>
        </p:nvSpPr>
        <p:spPr bwMode="auto">
          <a:xfrm>
            <a:off x="457200" y="3124202"/>
            <a:ext cx="1066800" cy="487363"/>
          </a:xfrm>
          <a:prstGeom prst="rightArrow">
            <a:avLst>
              <a:gd name="adj1" fmla="val 72046"/>
              <a:gd name="adj2" fmla="val 50031"/>
            </a:avLst>
          </a:prstGeom>
          <a:solidFill>
            <a:srgbClr val="5A7614"/>
          </a:solidFill>
          <a:ln w="9525" algn="ctr">
            <a:noFill/>
            <a:round/>
            <a:headEnd/>
            <a:tailEnd/>
          </a:ln>
        </p:spPr>
        <p:txBody>
          <a:bodyPr lIns="0" tIns="0" rIns="0" bIns="0"/>
          <a:lstStyle/>
          <a:p>
            <a:pPr>
              <a:lnSpc>
                <a:spcPct val="90000"/>
              </a:lnSpc>
            </a:pPr>
            <a:endParaRPr lang="en-US" sz="1300">
              <a:solidFill>
                <a:schemeClr val="tx2"/>
              </a:solidFill>
            </a:endParaRPr>
          </a:p>
        </p:txBody>
      </p:sp>
      <p:sp>
        <p:nvSpPr>
          <p:cNvPr id="11287" name="Rectangle 24"/>
          <p:cNvSpPr>
            <a:spLocks noChangeArrowheads="1"/>
          </p:cNvSpPr>
          <p:nvPr/>
        </p:nvSpPr>
        <p:spPr bwMode="auto">
          <a:xfrm>
            <a:off x="1347790" y="3178175"/>
            <a:ext cx="1062037" cy="381000"/>
          </a:xfrm>
          <a:prstGeom prst="rect">
            <a:avLst/>
          </a:prstGeom>
          <a:noFill/>
          <a:ln w="9525">
            <a:noFill/>
            <a:miter lim="800000"/>
            <a:headEnd/>
            <a:tailEnd/>
          </a:ln>
        </p:spPr>
        <p:txBody>
          <a:bodyPr anchor="ctr"/>
          <a:lstStyle/>
          <a:p>
            <a:pPr algn="ctr" eaLnBrk="0" hangingPunct="0">
              <a:buClr>
                <a:schemeClr val="tx2"/>
              </a:buClr>
              <a:buSzPct val="100000"/>
            </a:pPr>
            <a:r>
              <a:rPr lang="en-US" sz="1300">
                <a:solidFill>
                  <a:schemeClr val="bg1"/>
                </a:solidFill>
              </a:rPr>
              <a:t>Design</a:t>
            </a:r>
          </a:p>
        </p:txBody>
      </p:sp>
      <p:sp>
        <p:nvSpPr>
          <p:cNvPr id="11288" name="Rectangle 24"/>
          <p:cNvSpPr>
            <a:spLocks noChangeArrowheads="1"/>
          </p:cNvSpPr>
          <p:nvPr/>
        </p:nvSpPr>
        <p:spPr bwMode="auto">
          <a:xfrm>
            <a:off x="461963" y="2327274"/>
            <a:ext cx="2659062" cy="685801"/>
          </a:xfrm>
          <a:prstGeom prst="rect">
            <a:avLst/>
          </a:prstGeom>
          <a:noFill/>
          <a:ln w="9525">
            <a:noFill/>
            <a:miter lim="800000"/>
            <a:headEnd/>
            <a:tailEnd/>
          </a:ln>
        </p:spPr>
        <p:txBody>
          <a:bodyPr/>
          <a:lstStyle/>
          <a:p>
            <a:pPr marL="225425" indent="-225425" algn="ctr" eaLnBrk="0" hangingPunct="0">
              <a:lnSpc>
                <a:spcPct val="90000"/>
              </a:lnSpc>
              <a:spcBef>
                <a:spcPts val="400"/>
              </a:spcBef>
              <a:spcAft>
                <a:spcPts val="400"/>
              </a:spcAft>
              <a:buClr>
                <a:schemeClr val="accent2"/>
              </a:buClr>
              <a:buSzPct val="90000"/>
            </a:pPr>
            <a:r>
              <a:rPr lang="en-US" sz="1400" b="1">
                <a:solidFill>
                  <a:schemeClr val="tx1"/>
                </a:solidFill>
                <a:sym typeface="Gill Sans"/>
              </a:rPr>
              <a:t>Driving business results </a:t>
            </a:r>
            <a:br>
              <a:rPr lang="en-US" sz="1400" b="1">
                <a:solidFill>
                  <a:schemeClr val="tx1"/>
                </a:solidFill>
                <a:sym typeface="Gill Sans"/>
              </a:rPr>
            </a:br>
            <a:r>
              <a:rPr lang="en-US" sz="1400" b="1">
                <a:solidFill>
                  <a:schemeClr val="tx1"/>
                </a:solidFill>
                <a:sym typeface="Gill Sans"/>
              </a:rPr>
              <a:t>with communications technology</a:t>
            </a:r>
          </a:p>
        </p:txBody>
      </p:sp>
      <p:sp>
        <p:nvSpPr>
          <p:cNvPr id="11289" name="Rectangle 24"/>
          <p:cNvSpPr>
            <a:spLocks noChangeArrowheads="1"/>
          </p:cNvSpPr>
          <p:nvPr/>
        </p:nvSpPr>
        <p:spPr bwMode="auto">
          <a:xfrm>
            <a:off x="611188" y="3178175"/>
            <a:ext cx="722312" cy="381000"/>
          </a:xfrm>
          <a:prstGeom prst="rect">
            <a:avLst/>
          </a:prstGeom>
          <a:noFill/>
          <a:ln w="9525">
            <a:noFill/>
            <a:miter lim="800000"/>
            <a:headEnd/>
            <a:tailEnd/>
          </a:ln>
        </p:spPr>
        <p:txBody>
          <a:bodyPr anchor="ctr"/>
          <a:lstStyle/>
          <a:p>
            <a:pPr algn="ctr" eaLnBrk="0" hangingPunct="0">
              <a:buClr>
                <a:schemeClr val="tx2"/>
              </a:buClr>
              <a:buSzPct val="100000"/>
            </a:pPr>
            <a:r>
              <a:rPr lang="en-US" sz="1300">
                <a:solidFill>
                  <a:schemeClr val="bg1"/>
                </a:solidFill>
              </a:rPr>
              <a:t>Plan</a:t>
            </a:r>
          </a:p>
        </p:txBody>
      </p:sp>
      <p:sp>
        <p:nvSpPr>
          <p:cNvPr id="11290" name="Rectangle 24"/>
          <p:cNvSpPr>
            <a:spLocks noChangeArrowheads="1"/>
          </p:cNvSpPr>
          <p:nvPr/>
        </p:nvSpPr>
        <p:spPr bwMode="auto">
          <a:xfrm>
            <a:off x="2160588" y="3178175"/>
            <a:ext cx="1371600" cy="381000"/>
          </a:xfrm>
          <a:prstGeom prst="rect">
            <a:avLst/>
          </a:prstGeom>
          <a:noFill/>
          <a:ln w="9525">
            <a:noFill/>
            <a:miter lim="800000"/>
            <a:headEnd/>
            <a:tailEnd/>
          </a:ln>
        </p:spPr>
        <p:txBody>
          <a:bodyPr anchor="ctr"/>
          <a:lstStyle/>
          <a:p>
            <a:pPr algn="ctr" eaLnBrk="0" hangingPunct="0">
              <a:buClr>
                <a:schemeClr val="tx2"/>
              </a:buClr>
              <a:buSzPct val="100000"/>
            </a:pPr>
            <a:r>
              <a:rPr lang="en-US" sz="1300">
                <a:solidFill>
                  <a:schemeClr val="bg1"/>
                </a:solidFill>
              </a:rPr>
              <a:t>Implement</a:t>
            </a:r>
          </a:p>
        </p:txBody>
      </p:sp>
      <p:sp>
        <p:nvSpPr>
          <p:cNvPr id="11291" name="Rectangle 24"/>
          <p:cNvSpPr>
            <a:spLocks noChangeArrowheads="1"/>
          </p:cNvSpPr>
          <p:nvPr/>
        </p:nvSpPr>
        <p:spPr bwMode="auto">
          <a:xfrm>
            <a:off x="3167063" y="2411414"/>
            <a:ext cx="2735262" cy="519112"/>
          </a:xfrm>
          <a:prstGeom prst="rect">
            <a:avLst/>
          </a:prstGeom>
          <a:noFill/>
          <a:ln w="9525">
            <a:noFill/>
            <a:miter lim="800000"/>
            <a:headEnd/>
            <a:tailEnd/>
          </a:ln>
        </p:spPr>
        <p:txBody>
          <a:bodyPr/>
          <a:lstStyle/>
          <a:p>
            <a:pPr algn="ctr" eaLnBrk="0" hangingPunct="0">
              <a:lnSpc>
                <a:spcPct val="90000"/>
              </a:lnSpc>
              <a:buClr>
                <a:schemeClr val="tx2"/>
              </a:buClr>
              <a:buSzPct val="100000"/>
            </a:pPr>
            <a:r>
              <a:rPr lang="en-US" sz="1400" b="1">
                <a:solidFill>
                  <a:schemeClr val="tx1"/>
                </a:solidFill>
                <a:sym typeface="Gill Sans"/>
              </a:rPr>
              <a:t>Strategic support for </a:t>
            </a:r>
            <a:br>
              <a:rPr lang="en-US" sz="1400" b="1">
                <a:solidFill>
                  <a:schemeClr val="tx1"/>
                </a:solidFill>
                <a:sym typeface="Gill Sans"/>
              </a:rPr>
            </a:br>
            <a:r>
              <a:rPr lang="en-US" sz="1400" b="1">
                <a:solidFill>
                  <a:schemeClr val="tx1"/>
                </a:solidFill>
                <a:sym typeface="Gill Sans"/>
              </a:rPr>
              <a:t>optimal performance</a:t>
            </a:r>
          </a:p>
        </p:txBody>
      </p:sp>
      <p:sp>
        <p:nvSpPr>
          <p:cNvPr id="11292" name="Rectangle 24"/>
          <p:cNvSpPr>
            <a:spLocks noChangeArrowheads="1"/>
          </p:cNvSpPr>
          <p:nvPr/>
        </p:nvSpPr>
        <p:spPr bwMode="auto">
          <a:xfrm>
            <a:off x="5991225" y="2327274"/>
            <a:ext cx="2560638" cy="685801"/>
          </a:xfrm>
          <a:prstGeom prst="rect">
            <a:avLst/>
          </a:prstGeom>
          <a:noFill/>
          <a:ln w="9525">
            <a:noFill/>
            <a:miter lim="800000"/>
            <a:headEnd/>
            <a:tailEnd/>
          </a:ln>
        </p:spPr>
        <p:txBody>
          <a:bodyPr/>
          <a:lstStyle/>
          <a:p>
            <a:pPr algn="ctr" eaLnBrk="0" hangingPunct="0">
              <a:lnSpc>
                <a:spcPct val="90000"/>
              </a:lnSpc>
              <a:spcBef>
                <a:spcPts val="400"/>
              </a:spcBef>
              <a:spcAft>
                <a:spcPts val="400"/>
              </a:spcAft>
              <a:buClr>
                <a:schemeClr val="accent2"/>
              </a:buClr>
              <a:buSzPct val="90000"/>
            </a:pPr>
            <a:r>
              <a:rPr lang="en-US" sz="1400" b="1">
                <a:solidFill>
                  <a:schemeClr val="tx1"/>
                </a:solidFill>
                <a:sym typeface="Gill Sans"/>
              </a:rPr>
              <a:t>Total accountability </a:t>
            </a:r>
            <a:br>
              <a:rPr lang="en-US" sz="1400" b="1">
                <a:solidFill>
                  <a:schemeClr val="tx1"/>
                </a:solidFill>
                <a:sym typeface="Gill Sans"/>
              </a:rPr>
            </a:br>
            <a:r>
              <a:rPr lang="en-US" sz="1400" b="1">
                <a:solidFill>
                  <a:schemeClr val="tx1"/>
                </a:solidFill>
                <a:sym typeface="Gill Sans"/>
              </a:rPr>
              <a:t>for managing communications solutions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2852741" y="2641607"/>
            <a:ext cx="6111875" cy="2293921"/>
            <a:chOff x="0" y="3171825"/>
            <a:chExt cx="9144000" cy="2928938"/>
          </a:xfrm>
        </p:grpSpPr>
        <p:pic>
          <p:nvPicPr>
            <p:cNvPr id="18447"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2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2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a:grpSpLocks/>
          </p:cNvGrpSpPr>
          <p:nvPr/>
        </p:nvGrpSpPr>
        <p:grpSpPr bwMode="auto">
          <a:xfrm>
            <a:off x="2846388" y="463550"/>
            <a:ext cx="6102350" cy="2122488"/>
            <a:chOff x="0" y="3171825"/>
            <a:chExt cx="9144000" cy="3009473"/>
          </a:xfrm>
        </p:grpSpPr>
        <p:pic>
          <p:nvPicPr>
            <p:cNvPr id="18444"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1" name="Straight Connector 20"/>
            <p:cNvCxnSpPr/>
            <p:nvPr/>
          </p:nvCxnSpPr>
          <p:spPr>
            <a:xfrm>
              <a:off x="0" y="3171825"/>
              <a:ext cx="91392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81298"/>
              <a:ext cx="91392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436" name="Rectangle 3"/>
          <p:cNvSpPr>
            <a:spLocks noChangeArrowheads="1"/>
          </p:cNvSpPr>
          <p:nvPr/>
        </p:nvSpPr>
        <p:spPr bwMode="auto">
          <a:xfrm>
            <a:off x="287344" y="473075"/>
            <a:ext cx="2484437" cy="6108700"/>
          </a:xfrm>
          <a:prstGeom prst="rect">
            <a:avLst/>
          </a:prstGeom>
          <a:solidFill>
            <a:schemeClr val="accent1"/>
          </a:solidFill>
          <a:ln w="9525">
            <a:noFill/>
            <a:miter lim="800000"/>
            <a:headEnd/>
            <a:tailEnd/>
          </a:ln>
        </p:spPr>
        <p:txBody>
          <a:bodyPr wrap="none" anchor="ctr"/>
          <a:lstStyle/>
          <a:p>
            <a:pPr algn="ctr"/>
            <a:endParaRPr lang="en-US"/>
          </a:p>
        </p:txBody>
      </p:sp>
      <p:sp>
        <p:nvSpPr>
          <p:cNvPr id="18437" name="Rectangle 2"/>
          <p:cNvSpPr>
            <a:spLocks noGrp="1" noChangeArrowheads="1"/>
          </p:cNvSpPr>
          <p:nvPr>
            <p:ph idx="4294967295"/>
          </p:nvPr>
        </p:nvSpPr>
        <p:spPr>
          <a:xfrm>
            <a:off x="4573588" y="454025"/>
            <a:ext cx="4438650" cy="1998664"/>
          </a:xfrm>
          <a:prstGeom prst="rect">
            <a:avLst/>
          </a:prstGeom>
        </p:spPr>
        <p:txBody>
          <a:bodyPr>
            <a:normAutofit lnSpcReduction="10000"/>
          </a:bodyPr>
          <a:lstStyle/>
          <a:p>
            <a:pPr marL="233363" indent="-233363" eaLnBrk="1" hangingPunct="1">
              <a:spcBef>
                <a:spcPts val="200"/>
              </a:spcBef>
              <a:buClr>
                <a:srgbClr val="C00000"/>
              </a:buClr>
              <a:buFont typeface="Webdings" pitchFamily="18" charset="2"/>
              <a:buNone/>
            </a:pPr>
            <a:r>
              <a:rPr lang="en-US" sz="1800" b="1" dirty="0" smtClean="0">
                <a:solidFill>
                  <a:srgbClr val="C00000"/>
                </a:solidFill>
                <a:ea typeface="ヒラギノ角ゴ Pro W3"/>
                <a:cs typeface="ヒラギノ角ゴ Pro W3"/>
              </a:rPr>
              <a:t>Solution</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Ethernet Routing Switches 4000 and ERS 8800 </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8100 Series Wireless LAN 802.11 solution </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Identity Engines</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1000 Series Video Conferencing Systems</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Desktop Video Devices with Avaya Flare</a:t>
            </a:r>
            <a:r>
              <a:rPr lang="en-US" sz="1200" baseline="30000" dirty="0" smtClean="0">
                <a:ea typeface="ヒラギノ角ゴ Pro W3"/>
                <a:cs typeface="ヒラギノ角ゴ Pro W3"/>
              </a:rPr>
              <a:t>®</a:t>
            </a:r>
            <a:r>
              <a:rPr lang="en-US" sz="1200" dirty="0" smtClean="0">
                <a:ea typeface="ヒラギノ角ゴ Pro W3"/>
                <a:cs typeface="ヒラギノ角ゴ Pro W3"/>
              </a:rPr>
              <a:t> Experience </a:t>
            </a:r>
          </a:p>
          <a:p>
            <a:pPr marL="233363" indent="-233363" eaLnBrk="1" hangingPunct="1">
              <a:lnSpc>
                <a:spcPct val="100000"/>
              </a:lnSpc>
              <a:spcBef>
                <a:spcPts val="500"/>
              </a:spcBef>
              <a:buFont typeface="Arial" pitchFamily="34" charset="0"/>
              <a:buChar char="•"/>
            </a:pPr>
            <a:r>
              <a:rPr lang="en-US" sz="1200" dirty="0" smtClean="0">
                <a:ea typeface="ヒラギノ角ゴ Pro W3"/>
                <a:cs typeface="ヒラギノ角ゴ Pro W3"/>
              </a:rPr>
              <a:t>Avaya Aura</a:t>
            </a:r>
            <a:r>
              <a:rPr lang="en-US" sz="1200" baseline="30000" dirty="0" smtClean="0">
                <a:ea typeface="ヒラギノ角ゴ Pro W3"/>
                <a:cs typeface="ヒラギノ角ゴ Pro W3"/>
              </a:rPr>
              <a:t>®</a:t>
            </a:r>
            <a:r>
              <a:rPr lang="en-US" sz="1200" dirty="0" smtClean="0">
                <a:ea typeface="ヒラギノ角ゴ Pro W3"/>
                <a:cs typeface="ヒラギノ角ゴ Pro W3"/>
              </a:rPr>
              <a:t> Collaboration Server (Avaya Aura 6.0 core</a:t>
            </a:r>
          </a:p>
        </p:txBody>
      </p:sp>
      <p:sp>
        <p:nvSpPr>
          <p:cNvPr id="18439" name="TextBox 7"/>
          <p:cNvSpPr txBox="1">
            <a:spLocks noChangeArrowheads="1"/>
          </p:cNvSpPr>
          <p:nvPr/>
        </p:nvSpPr>
        <p:spPr bwMode="auto">
          <a:xfrm>
            <a:off x="309563" y="1335093"/>
            <a:ext cx="2462212" cy="4310411"/>
          </a:xfrm>
          <a:prstGeom prst="rect">
            <a:avLst/>
          </a:prstGeom>
          <a:noFill/>
          <a:ln w="9525">
            <a:noFill/>
            <a:miter lim="800000"/>
            <a:headEnd/>
            <a:tailEnd/>
          </a:ln>
        </p:spPr>
        <p:txBody>
          <a:bodyPr>
            <a:spAutoFit/>
          </a:bodyPr>
          <a:lstStyle/>
          <a:p>
            <a:pPr marL="233363" indent="-233363">
              <a:spcBef>
                <a:spcPts val="200"/>
              </a:spcBef>
              <a:buClr>
                <a:srgbClr val="C00000"/>
              </a:buClr>
            </a:pPr>
            <a:r>
              <a:rPr lang="en-US" b="1" dirty="0">
                <a:solidFill>
                  <a:schemeClr val="bg1"/>
                </a:solidFill>
              </a:rPr>
              <a:t>Problem</a:t>
            </a:r>
            <a:endParaRPr lang="en-US" sz="1600" dirty="0">
              <a:solidFill>
                <a:schemeClr val="bg1"/>
              </a:solidFill>
            </a:endParaRPr>
          </a:p>
          <a:p>
            <a:pPr marL="233363" indent="-233363">
              <a:lnSpc>
                <a:spcPct val="95000"/>
              </a:lnSpc>
              <a:spcBef>
                <a:spcPts val="900"/>
              </a:spcBef>
              <a:buFont typeface="Webdings" pitchFamily="18" charset="2"/>
              <a:buChar char="4"/>
            </a:pPr>
            <a:r>
              <a:rPr lang="en-US" sz="1400" dirty="0" smtClean="0">
                <a:solidFill>
                  <a:schemeClr val="bg1"/>
                </a:solidFill>
              </a:rPr>
              <a:t>Required a stable </a:t>
            </a:r>
            <a:r>
              <a:rPr lang="en-US" sz="1400" dirty="0">
                <a:solidFill>
                  <a:schemeClr val="bg1"/>
                </a:solidFill>
              </a:rPr>
              <a:t>and robust data network in order to implement a vital  Electronic Medical Records (EMR) </a:t>
            </a:r>
            <a:r>
              <a:rPr lang="en-US" sz="1400" dirty="0" smtClean="0">
                <a:solidFill>
                  <a:schemeClr val="bg1"/>
                </a:solidFill>
              </a:rPr>
              <a:t>system</a:t>
            </a:r>
          </a:p>
          <a:p>
            <a:pPr marL="233363" indent="-233363">
              <a:lnSpc>
                <a:spcPct val="95000"/>
              </a:lnSpc>
              <a:spcBef>
                <a:spcPts val="900"/>
              </a:spcBef>
              <a:buFont typeface="Webdings" pitchFamily="18" charset="2"/>
              <a:buChar char="4"/>
            </a:pPr>
            <a:r>
              <a:rPr lang="en-US" sz="1400" dirty="0" smtClean="0">
                <a:solidFill>
                  <a:schemeClr val="bg1"/>
                </a:solidFill>
              </a:rPr>
              <a:t>Lack of ability to support advanced collaboration applications on aging infrastructure.</a:t>
            </a:r>
          </a:p>
          <a:p>
            <a:pPr marL="233363" indent="-233363">
              <a:lnSpc>
                <a:spcPct val="95000"/>
              </a:lnSpc>
              <a:spcBef>
                <a:spcPts val="900"/>
              </a:spcBef>
              <a:buFont typeface="Webdings" pitchFamily="18" charset="2"/>
              <a:buChar char="4"/>
            </a:pPr>
            <a:r>
              <a:rPr lang="en-US" sz="1400" dirty="0" smtClean="0">
                <a:solidFill>
                  <a:schemeClr val="bg1"/>
                </a:solidFill>
              </a:rPr>
              <a:t>High support costs, difficult to manage and maintain</a:t>
            </a:r>
            <a:endParaRPr lang="en-US" sz="1400" dirty="0">
              <a:solidFill>
                <a:schemeClr val="bg1"/>
              </a:solidFill>
            </a:endParaRPr>
          </a:p>
          <a:p>
            <a:pPr marL="233363" indent="-233363">
              <a:lnSpc>
                <a:spcPct val="95000"/>
              </a:lnSpc>
              <a:spcBef>
                <a:spcPts val="900"/>
              </a:spcBef>
              <a:buFont typeface="Webdings" pitchFamily="18" charset="2"/>
              <a:buChar char="4"/>
            </a:pPr>
            <a:r>
              <a:rPr lang="en-US" sz="1400" dirty="0" smtClean="0">
                <a:solidFill>
                  <a:schemeClr val="bg1"/>
                </a:solidFill>
              </a:rPr>
              <a:t>Requirement for a mobility solution to support  mobile </a:t>
            </a:r>
            <a:r>
              <a:rPr lang="en-US" sz="1400" dirty="0">
                <a:solidFill>
                  <a:schemeClr val="bg1"/>
                </a:solidFill>
              </a:rPr>
              <a:t>computer units utilized by medical </a:t>
            </a:r>
            <a:r>
              <a:rPr lang="en-US" sz="1400" dirty="0" smtClean="0">
                <a:solidFill>
                  <a:schemeClr val="bg1"/>
                </a:solidFill>
              </a:rPr>
              <a:t>staff</a:t>
            </a:r>
            <a:endParaRPr lang="en-US" sz="1400" dirty="0">
              <a:solidFill>
                <a:schemeClr val="bg1"/>
              </a:solidFill>
            </a:endParaRPr>
          </a:p>
        </p:txBody>
      </p:sp>
      <p:sp>
        <p:nvSpPr>
          <p:cNvPr id="18440" name="Rectangle 2"/>
          <p:cNvSpPr txBox="1">
            <a:spLocks noChangeArrowheads="1"/>
          </p:cNvSpPr>
          <p:nvPr/>
        </p:nvSpPr>
        <p:spPr bwMode="auto">
          <a:xfrm>
            <a:off x="2871791" y="2662753"/>
            <a:ext cx="6091237" cy="4090988"/>
          </a:xfrm>
          <a:prstGeom prst="rect">
            <a:avLst/>
          </a:prstGeom>
          <a:noFill/>
          <a:ln w="9525">
            <a:noFill/>
            <a:miter lim="800000"/>
            <a:headEnd/>
            <a:tailEnd/>
          </a:ln>
        </p:spPr>
        <p:txBody>
          <a:bodyPr/>
          <a:lstStyle/>
          <a:p>
            <a:pPr marL="233363" indent="-233363">
              <a:lnSpc>
                <a:spcPct val="95000"/>
              </a:lnSpc>
              <a:spcBef>
                <a:spcPts val="200"/>
              </a:spcBef>
              <a:buClr>
                <a:srgbClr val="C00000"/>
              </a:buClr>
              <a:buFont typeface="Webdings" pitchFamily="18" charset="2"/>
              <a:buNone/>
            </a:pPr>
            <a:r>
              <a:rPr lang="en-US" b="1" dirty="0">
                <a:solidFill>
                  <a:srgbClr val="C00000"/>
                </a:solidFill>
              </a:rPr>
              <a:t>Business Value</a:t>
            </a:r>
          </a:p>
          <a:p>
            <a:pPr marL="233363" indent="-233363">
              <a:lnSpc>
                <a:spcPct val="93000"/>
              </a:lnSpc>
              <a:spcBef>
                <a:spcPts val="600"/>
              </a:spcBef>
              <a:buClr>
                <a:srgbClr val="CC0000"/>
              </a:buClr>
              <a:buFont typeface="Webdings" pitchFamily="18" charset="2"/>
              <a:buChar char="4"/>
            </a:pPr>
            <a:r>
              <a:rPr lang="en-US" sz="1400" dirty="0">
                <a:solidFill>
                  <a:schemeClr val="tx1"/>
                </a:solidFill>
              </a:rPr>
              <a:t>The high-performance data network supports core business processes and </a:t>
            </a:r>
            <a:r>
              <a:rPr lang="en-US" sz="1400" dirty="0" smtClean="0">
                <a:solidFill>
                  <a:schemeClr val="tx1"/>
                </a:solidFill>
              </a:rPr>
              <a:t>EMR </a:t>
            </a:r>
            <a:r>
              <a:rPr lang="en-US" sz="1400" dirty="0">
                <a:solidFill>
                  <a:schemeClr val="tx1"/>
                </a:solidFill>
              </a:rPr>
              <a:t>system that is delivered wirelessly to mobile computer </a:t>
            </a:r>
            <a:r>
              <a:rPr lang="en-US" sz="1400" dirty="0" smtClean="0">
                <a:solidFill>
                  <a:schemeClr val="tx1"/>
                </a:solidFill>
              </a:rPr>
              <a:t>units</a:t>
            </a:r>
          </a:p>
          <a:p>
            <a:pPr marL="233363" indent="-233363">
              <a:lnSpc>
                <a:spcPct val="93000"/>
              </a:lnSpc>
              <a:spcBef>
                <a:spcPts val="600"/>
              </a:spcBef>
              <a:buClr>
                <a:srgbClr val="CC0000"/>
              </a:buClr>
              <a:buFont typeface="Webdings" pitchFamily="18" charset="2"/>
              <a:buChar char="4"/>
            </a:pPr>
            <a:r>
              <a:rPr lang="en-US" sz="1400" dirty="0" smtClean="0">
                <a:solidFill>
                  <a:schemeClr val="tx1"/>
                </a:solidFill>
              </a:rPr>
              <a:t>Cost efficiencies with green power savings and ease of management</a:t>
            </a:r>
          </a:p>
          <a:p>
            <a:pPr marL="233363" indent="-233363">
              <a:lnSpc>
                <a:spcPct val="93000"/>
              </a:lnSpc>
              <a:spcBef>
                <a:spcPts val="600"/>
              </a:spcBef>
              <a:buClr>
                <a:srgbClr val="CC0000"/>
              </a:buClr>
              <a:buFont typeface="Webdings" pitchFamily="18" charset="2"/>
              <a:buChar char="4"/>
            </a:pPr>
            <a:r>
              <a:rPr lang="en-US" sz="1400" dirty="0" smtClean="0">
                <a:solidFill>
                  <a:schemeClr val="tx1"/>
                </a:solidFill>
              </a:rPr>
              <a:t>Enhanced collaboration and productivity </a:t>
            </a:r>
          </a:p>
          <a:p>
            <a:pPr marL="233363" indent="-233363">
              <a:lnSpc>
                <a:spcPct val="93000"/>
              </a:lnSpc>
              <a:spcBef>
                <a:spcPts val="600"/>
              </a:spcBef>
              <a:buClr>
                <a:srgbClr val="CC0000"/>
              </a:buClr>
              <a:buFont typeface="Webdings" pitchFamily="18" charset="2"/>
              <a:buChar char="4"/>
            </a:pPr>
            <a:r>
              <a:rPr lang="en-US" sz="1400" dirty="0" smtClean="0">
                <a:solidFill>
                  <a:schemeClr val="tx1"/>
                </a:solidFill>
              </a:rPr>
              <a:t>Competitive advantage, to attract/retain the best physicians</a:t>
            </a:r>
          </a:p>
          <a:p>
            <a:pPr marL="233363" indent="-233363">
              <a:lnSpc>
                <a:spcPct val="93000"/>
              </a:lnSpc>
              <a:spcBef>
                <a:spcPts val="600"/>
              </a:spcBef>
              <a:buClr>
                <a:srgbClr val="CC0000"/>
              </a:buClr>
              <a:buFont typeface="Webdings" pitchFamily="18" charset="2"/>
              <a:buChar char="4"/>
            </a:pPr>
            <a:r>
              <a:rPr lang="en-US" sz="1400" dirty="0" smtClean="0">
                <a:solidFill>
                  <a:schemeClr val="tx1"/>
                </a:solidFill>
              </a:rPr>
              <a:t>Communications capabilities to help ensure world-class patient care</a:t>
            </a:r>
            <a:endParaRPr lang="en-US" sz="1400" dirty="0">
              <a:solidFill>
                <a:schemeClr val="tx1"/>
              </a:solidFill>
            </a:endParaRPr>
          </a:p>
        </p:txBody>
      </p:sp>
      <p:sp>
        <p:nvSpPr>
          <p:cNvPr id="2" name="Rectangle 1"/>
          <p:cNvSpPr/>
          <p:nvPr/>
        </p:nvSpPr>
        <p:spPr>
          <a:xfrm>
            <a:off x="427044" y="608013"/>
            <a:ext cx="2205037" cy="6508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2" name="Picture 3" descr="H:\{ Projects }\ACAL 11-AVY-2421 - Hawaii Medical Center (HMC) Case Study\Slide Drafts\Art\hawaii803060319AR_b.jpg"/>
          <p:cNvPicPr>
            <a:picLocks noChangeAspect="1" noChangeArrowheads="1"/>
          </p:cNvPicPr>
          <p:nvPr/>
        </p:nvPicPr>
        <p:blipFill>
          <a:blip r:embed="rId4" cstate="email"/>
          <a:srcRect/>
          <a:stretch>
            <a:fillRect/>
          </a:stretch>
        </p:blipFill>
        <p:spPr bwMode="auto">
          <a:xfrm>
            <a:off x="2879734" y="650881"/>
            <a:ext cx="1673225" cy="1554163"/>
          </a:xfrm>
          <a:prstGeom prst="rect">
            <a:avLst/>
          </a:prstGeom>
          <a:noFill/>
          <a:ln w="9525">
            <a:noFill/>
            <a:miter lim="800000"/>
            <a:headEnd/>
            <a:tailEnd/>
          </a:ln>
        </p:spPr>
      </p:pic>
      <p:pic>
        <p:nvPicPr>
          <p:cNvPr id="18443" name="Picture 17" descr="1672 BC-HMC_FINAL_4C.jpg"/>
          <p:cNvPicPr>
            <a:picLocks noChangeAspect="1"/>
          </p:cNvPicPr>
          <p:nvPr/>
        </p:nvPicPr>
        <p:blipFill>
          <a:blip r:embed="rId5" cstate="print"/>
          <a:srcRect/>
          <a:stretch>
            <a:fillRect/>
          </a:stretch>
        </p:blipFill>
        <p:spPr bwMode="auto">
          <a:xfrm>
            <a:off x="520710" y="736602"/>
            <a:ext cx="1990725" cy="373063"/>
          </a:xfrm>
          <a:prstGeom prst="rect">
            <a:avLst/>
          </a:prstGeom>
          <a:noFill/>
          <a:ln w="9525">
            <a:noFill/>
            <a:miter lim="800000"/>
            <a:headEnd/>
            <a:tailEnd/>
          </a:ln>
        </p:spPr>
      </p:pic>
      <p:sp>
        <p:nvSpPr>
          <p:cNvPr id="17" name="Rectangle 16"/>
          <p:cNvSpPr/>
          <p:nvPr/>
        </p:nvSpPr>
        <p:spPr>
          <a:xfrm>
            <a:off x="2834640" y="5039421"/>
            <a:ext cx="6080760" cy="1363867"/>
          </a:xfrm>
          <a:prstGeom prst="rect">
            <a:avLst/>
          </a:prstGeom>
        </p:spPr>
        <p:txBody>
          <a:bodyPr wrap="square">
            <a:spAutoFit/>
          </a:bodyPr>
          <a:lstStyle/>
          <a:p>
            <a:r>
              <a:rPr lang="en-US" sz="1600" b="1" dirty="0" smtClean="0">
                <a:solidFill>
                  <a:schemeClr val="tx1"/>
                </a:solidFill>
              </a:rPr>
              <a:t>“The stability, reliability, and ease of management that we have with the Avaya network are essential to our success in all aspects of patient care because so much of it is now handled on the go, electronically instead of on paper</a:t>
            </a:r>
            <a:r>
              <a:rPr lang="en-US" sz="1600" dirty="0" smtClean="0">
                <a:solidFill>
                  <a:schemeClr val="tx1"/>
                </a:solidFill>
              </a:rPr>
              <a:t>.”  Dean Pang CIO, Hawaii Medical Center.</a:t>
            </a:r>
            <a:endParaRPr lang="en-US" sz="1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2852741" y="2641606"/>
            <a:ext cx="6111875" cy="2553667"/>
            <a:chOff x="0" y="3171825"/>
            <a:chExt cx="9144000" cy="2928938"/>
          </a:xfrm>
        </p:grpSpPr>
        <p:pic>
          <p:nvPicPr>
            <p:cNvPr id="18447"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2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2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3"/>
          <p:cNvGrpSpPr>
            <a:grpSpLocks/>
          </p:cNvGrpSpPr>
          <p:nvPr/>
        </p:nvGrpSpPr>
        <p:grpSpPr bwMode="auto">
          <a:xfrm>
            <a:off x="2846388" y="463550"/>
            <a:ext cx="6102350" cy="2122488"/>
            <a:chOff x="0" y="3171825"/>
            <a:chExt cx="9144000" cy="3009473"/>
          </a:xfrm>
        </p:grpSpPr>
        <p:pic>
          <p:nvPicPr>
            <p:cNvPr id="18444"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1" name="Straight Connector 20"/>
            <p:cNvCxnSpPr/>
            <p:nvPr/>
          </p:nvCxnSpPr>
          <p:spPr>
            <a:xfrm>
              <a:off x="0" y="3171825"/>
              <a:ext cx="91392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81298"/>
              <a:ext cx="91392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436" name="Rectangle 3"/>
          <p:cNvSpPr>
            <a:spLocks noChangeArrowheads="1"/>
          </p:cNvSpPr>
          <p:nvPr/>
        </p:nvSpPr>
        <p:spPr bwMode="auto">
          <a:xfrm>
            <a:off x="287344" y="473075"/>
            <a:ext cx="2484437" cy="6108700"/>
          </a:xfrm>
          <a:prstGeom prst="rect">
            <a:avLst/>
          </a:prstGeom>
          <a:solidFill>
            <a:schemeClr val="accent1"/>
          </a:solidFill>
          <a:ln w="9525">
            <a:noFill/>
            <a:miter lim="800000"/>
            <a:headEnd/>
            <a:tailEnd/>
          </a:ln>
        </p:spPr>
        <p:txBody>
          <a:bodyPr wrap="none" anchor="ctr"/>
          <a:lstStyle/>
          <a:p>
            <a:pPr algn="ctr"/>
            <a:endParaRPr lang="en-US"/>
          </a:p>
        </p:txBody>
      </p:sp>
      <p:sp>
        <p:nvSpPr>
          <p:cNvPr id="18437" name="Rectangle 2"/>
          <p:cNvSpPr>
            <a:spLocks noGrp="1" noChangeArrowheads="1"/>
          </p:cNvSpPr>
          <p:nvPr>
            <p:ph idx="4294967295"/>
          </p:nvPr>
        </p:nvSpPr>
        <p:spPr>
          <a:xfrm>
            <a:off x="4573588" y="703049"/>
            <a:ext cx="4438650" cy="1998664"/>
          </a:xfrm>
          <a:prstGeom prst="rect">
            <a:avLst/>
          </a:prstGeom>
        </p:spPr>
        <p:txBody>
          <a:bodyPr/>
          <a:lstStyle/>
          <a:p>
            <a:pPr marL="233363" indent="-233363" eaLnBrk="1" hangingPunct="1">
              <a:spcBef>
                <a:spcPts val="200"/>
              </a:spcBef>
              <a:buClr>
                <a:srgbClr val="C00000"/>
              </a:buClr>
              <a:buFont typeface="Webdings" pitchFamily="18" charset="2"/>
              <a:buNone/>
            </a:pPr>
            <a:r>
              <a:rPr lang="en-US" sz="1800" b="1" dirty="0" smtClean="0">
                <a:solidFill>
                  <a:srgbClr val="C00000"/>
                </a:solidFill>
                <a:ea typeface="ヒラギノ角ゴ Pro W3"/>
                <a:cs typeface="ヒラギノ角ゴ Pro W3"/>
              </a:rPr>
              <a:t>Solution</a:t>
            </a:r>
          </a:p>
          <a:p>
            <a:pPr marL="233363" indent="-233363" eaLnBrk="1" hangingPunct="1">
              <a:lnSpc>
                <a:spcPct val="100000"/>
              </a:lnSpc>
              <a:spcBef>
                <a:spcPts val="500"/>
              </a:spcBef>
              <a:buFont typeface="Arial" pitchFamily="34" charset="0"/>
              <a:buChar char="•"/>
            </a:pPr>
            <a:r>
              <a:rPr lang="en-US" sz="1400" dirty="0" smtClean="0">
                <a:ea typeface="ヒラギノ角ゴ Pro W3"/>
                <a:cs typeface="ヒラギノ角ゴ Pro W3"/>
              </a:rPr>
              <a:t>Avaya Ethernet Routing Switches 4000</a:t>
            </a:r>
          </a:p>
          <a:p>
            <a:pPr marL="233363" indent="-233363" eaLnBrk="1" hangingPunct="1">
              <a:lnSpc>
                <a:spcPct val="100000"/>
              </a:lnSpc>
              <a:spcBef>
                <a:spcPts val="500"/>
              </a:spcBef>
              <a:buFont typeface="Arial" pitchFamily="34" charset="0"/>
              <a:buChar char="•"/>
            </a:pPr>
            <a:r>
              <a:rPr lang="en-US" sz="1400" dirty="0" smtClean="0">
                <a:ea typeface="ヒラギノ角ゴ Pro W3"/>
                <a:cs typeface="ヒラギノ角ゴ Pro W3"/>
              </a:rPr>
              <a:t>Avaya Virtual Private Network Gateway</a:t>
            </a:r>
          </a:p>
          <a:p>
            <a:pPr marL="233363" indent="-233363" eaLnBrk="1" hangingPunct="1">
              <a:lnSpc>
                <a:spcPct val="100000"/>
              </a:lnSpc>
              <a:spcBef>
                <a:spcPts val="500"/>
              </a:spcBef>
              <a:buFont typeface="Arial" pitchFamily="34" charset="0"/>
              <a:buChar char="•"/>
            </a:pPr>
            <a:r>
              <a:rPr lang="en-US" sz="1400" dirty="0" smtClean="0">
                <a:ea typeface="ヒラギノ角ゴ Pro W3"/>
                <a:cs typeface="ヒラギノ角ゴ Pro W3"/>
              </a:rPr>
              <a:t>Avaya Voice over  IP Solution</a:t>
            </a:r>
          </a:p>
          <a:p>
            <a:pPr marL="233363" indent="-233363" eaLnBrk="1" hangingPunct="1">
              <a:lnSpc>
                <a:spcPct val="100000"/>
              </a:lnSpc>
              <a:spcBef>
                <a:spcPts val="500"/>
              </a:spcBef>
              <a:buFont typeface="Arial" pitchFamily="34" charset="0"/>
              <a:buChar char="•"/>
            </a:pPr>
            <a:r>
              <a:rPr lang="en-US" sz="1400" dirty="0" smtClean="0">
                <a:ea typeface="ヒラギノ角ゴ Pro W3"/>
                <a:cs typeface="ヒラギノ角ゴ Pro W3"/>
              </a:rPr>
              <a:t>Avaya </a:t>
            </a:r>
            <a:r>
              <a:rPr lang="en-US" sz="1400" dirty="0" err="1" smtClean="0">
                <a:ea typeface="ヒラギノ角ゴ Pro W3"/>
                <a:cs typeface="ヒラギノ角ゴ Pro W3"/>
              </a:rPr>
              <a:t>Web.alive</a:t>
            </a:r>
            <a:endParaRPr lang="en-US" sz="1400" dirty="0" smtClean="0">
              <a:ea typeface="ヒラギノ角ゴ Pro W3"/>
              <a:cs typeface="ヒラギノ角ゴ Pro W3"/>
            </a:endParaRPr>
          </a:p>
        </p:txBody>
      </p:sp>
      <p:sp>
        <p:nvSpPr>
          <p:cNvPr id="18439" name="TextBox 7"/>
          <p:cNvSpPr txBox="1">
            <a:spLocks noChangeArrowheads="1"/>
          </p:cNvSpPr>
          <p:nvPr/>
        </p:nvSpPr>
        <p:spPr bwMode="auto">
          <a:xfrm>
            <a:off x="309563" y="2372612"/>
            <a:ext cx="2462212" cy="2557623"/>
          </a:xfrm>
          <a:prstGeom prst="rect">
            <a:avLst/>
          </a:prstGeom>
          <a:noFill/>
          <a:ln w="9525">
            <a:noFill/>
            <a:miter lim="800000"/>
            <a:headEnd/>
            <a:tailEnd/>
          </a:ln>
        </p:spPr>
        <p:txBody>
          <a:bodyPr>
            <a:spAutoFit/>
          </a:bodyPr>
          <a:lstStyle/>
          <a:p>
            <a:pPr marL="233363" indent="-233363">
              <a:spcBef>
                <a:spcPts val="200"/>
              </a:spcBef>
              <a:buClr>
                <a:srgbClr val="C00000"/>
              </a:buClr>
            </a:pPr>
            <a:r>
              <a:rPr lang="en-US" b="1" dirty="0">
                <a:solidFill>
                  <a:schemeClr val="bg1"/>
                </a:solidFill>
              </a:rPr>
              <a:t>Problem</a:t>
            </a:r>
            <a:endParaRPr lang="en-US" sz="1600" dirty="0">
              <a:solidFill>
                <a:schemeClr val="bg1"/>
              </a:solidFill>
            </a:endParaRPr>
          </a:p>
          <a:p>
            <a:pPr marL="233363" indent="-233363">
              <a:lnSpc>
                <a:spcPct val="95000"/>
              </a:lnSpc>
              <a:spcBef>
                <a:spcPts val="900"/>
              </a:spcBef>
              <a:buFont typeface="Webdings" pitchFamily="18" charset="2"/>
              <a:buChar char="4"/>
            </a:pPr>
            <a:r>
              <a:rPr lang="en-US" sz="1400" dirty="0" smtClean="0">
                <a:solidFill>
                  <a:schemeClr val="bg1"/>
                </a:solidFill>
              </a:rPr>
              <a:t>Desire to build Canada’s Greenest Data Center</a:t>
            </a:r>
          </a:p>
          <a:p>
            <a:pPr marL="233363" indent="-233363">
              <a:lnSpc>
                <a:spcPct val="95000"/>
              </a:lnSpc>
              <a:spcBef>
                <a:spcPts val="900"/>
              </a:spcBef>
              <a:buFont typeface="Webdings" pitchFamily="18" charset="2"/>
              <a:buChar char="4"/>
            </a:pPr>
            <a:r>
              <a:rPr lang="en-US" sz="1400" dirty="0" smtClean="0">
                <a:solidFill>
                  <a:schemeClr val="bg1"/>
                </a:solidFill>
              </a:rPr>
              <a:t>Improve productivity of staff by enabling the ability to work from home and from the road</a:t>
            </a:r>
          </a:p>
          <a:p>
            <a:pPr marL="233363" indent="-233363">
              <a:lnSpc>
                <a:spcPct val="95000"/>
              </a:lnSpc>
              <a:spcBef>
                <a:spcPts val="900"/>
              </a:spcBef>
              <a:buFont typeface="Webdings" pitchFamily="18" charset="2"/>
              <a:buChar char="4"/>
            </a:pPr>
            <a:r>
              <a:rPr lang="en-US" sz="1400" dirty="0" smtClean="0">
                <a:solidFill>
                  <a:schemeClr val="bg1"/>
                </a:solidFill>
              </a:rPr>
              <a:t>Deliver an infrastructure that is cost effective to operate and maintain</a:t>
            </a:r>
            <a:endParaRPr lang="en-US" sz="1400" dirty="0">
              <a:solidFill>
                <a:schemeClr val="bg1"/>
              </a:solidFill>
            </a:endParaRPr>
          </a:p>
        </p:txBody>
      </p:sp>
      <p:sp>
        <p:nvSpPr>
          <p:cNvPr id="18440" name="Rectangle 2"/>
          <p:cNvSpPr txBox="1">
            <a:spLocks noChangeArrowheads="1"/>
          </p:cNvSpPr>
          <p:nvPr/>
        </p:nvSpPr>
        <p:spPr bwMode="auto">
          <a:xfrm>
            <a:off x="2871791" y="2662753"/>
            <a:ext cx="6091237" cy="4090988"/>
          </a:xfrm>
          <a:prstGeom prst="rect">
            <a:avLst/>
          </a:prstGeom>
          <a:noFill/>
          <a:ln w="9525">
            <a:noFill/>
            <a:miter lim="800000"/>
            <a:headEnd/>
            <a:tailEnd/>
          </a:ln>
        </p:spPr>
        <p:txBody>
          <a:bodyPr/>
          <a:lstStyle/>
          <a:p>
            <a:pPr marL="233363" indent="-233363">
              <a:lnSpc>
                <a:spcPct val="95000"/>
              </a:lnSpc>
              <a:spcBef>
                <a:spcPts val="200"/>
              </a:spcBef>
              <a:buClr>
                <a:srgbClr val="C00000"/>
              </a:buClr>
              <a:buFont typeface="Webdings" pitchFamily="18" charset="2"/>
              <a:buNone/>
            </a:pPr>
            <a:r>
              <a:rPr lang="en-US" b="1" dirty="0">
                <a:solidFill>
                  <a:srgbClr val="C00000"/>
                </a:solidFill>
              </a:rPr>
              <a:t>Business </a:t>
            </a:r>
            <a:r>
              <a:rPr lang="en-US" b="1" dirty="0" smtClean="0">
                <a:solidFill>
                  <a:srgbClr val="C00000"/>
                </a:solidFill>
              </a:rPr>
              <a:t>Value</a:t>
            </a:r>
            <a:endParaRPr lang="en-US" sz="1400" dirty="0" smtClean="0"/>
          </a:p>
          <a:p>
            <a:pPr>
              <a:lnSpc>
                <a:spcPct val="100000"/>
              </a:lnSpc>
              <a:spcBef>
                <a:spcPts val="300"/>
              </a:spcBef>
            </a:pPr>
            <a:r>
              <a:rPr lang="en-US" sz="1400" dirty="0" smtClean="0">
                <a:solidFill>
                  <a:schemeClr val="tx1"/>
                </a:solidFill>
              </a:rPr>
              <a:t>• </a:t>
            </a:r>
            <a:r>
              <a:rPr lang="en-US" sz="1400" dirty="0" err="1" smtClean="0">
                <a:solidFill>
                  <a:schemeClr val="tx1"/>
                </a:solidFill>
              </a:rPr>
              <a:t>Teleworking</a:t>
            </a:r>
            <a:r>
              <a:rPr lang="en-US" sz="1400" dirty="0" smtClean="0">
                <a:solidFill>
                  <a:schemeClr val="tx1"/>
                </a:solidFill>
              </a:rPr>
              <a:t> shrinks commuters’ carbon footprint by 30%</a:t>
            </a:r>
          </a:p>
          <a:p>
            <a:pPr>
              <a:lnSpc>
                <a:spcPct val="100000"/>
              </a:lnSpc>
              <a:spcBef>
                <a:spcPts val="300"/>
              </a:spcBef>
            </a:pPr>
            <a:r>
              <a:rPr lang="en-US" sz="1400" dirty="0" smtClean="0">
                <a:solidFill>
                  <a:schemeClr val="tx1"/>
                </a:solidFill>
              </a:rPr>
              <a:t>• Energy efficient Switches save $3,500 per year</a:t>
            </a:r>
          </a:p>
          <a:p>
            <a:pPr>
              <a:lnSpc>
                <a:spcPct val="100000"/>
              </a:lnSpc>
              <a:spcBef>
                <a:spcPts val="300"/>
              </a:spcBef>
            </a:pPr>
            <a:r>
              <a:rPr lang="en-US" sz="1400" dirty="0" smtClean="0">
                <a:solidFill>
                  <a:schemeClr val="tx1"/>
                </a:solidFill>
              </a:rPr>
              <a:t>• IP infrastructure reduced wiring costs by $44,400</a:t>
            </a:r>
          </a:p>
          <a:p>
            <a:pPr>
              <a:lnSpc>
                <a:spcPct val="100000"/>
              </a:lnSpc>
              <a:spcBef>
                <a:spcPts val="300"/>
              </a:spcBef>
            </a:pPr>
            <a:r>
              <a:rPr lang="en-US" sz="1400" dirty="0" smtClean="0">
                <a:solidFill>
                  <a:schemeClr val="tx1"/>
                </a:solidFill>
              </a:rPr>
              <a:t>• IP telephony cuts tolls by $2,400 per year</a:t>
            </a:r>
          </a:p>
          <a:p>
            <a:pPr>
              <a:lnSpc>
                <a:spcPct val="100000"/>
              </a:lnSpc>
              <a:spcBef>
                <a:spcPts val="300"/>
              </a:spcBef>
            </a:pPr>
            <a:r>
              <a:rPr lang="en-US" sz="1400" dirty="0" smtClean="0">
                <a:solidFill>
                  <a:schemeClr val="tx1"/>
                </a:solidFill>
              </a:rPr>
              <a:t>• Seamless collaboration keeps employees connected and innovative</a:t>
            </a:r>
          </a:p>
          <a:p>
            <a:pPr>
              <a:lnSpc>
                <a:spcPct val="100000"/>
              </a:lnSpc>
              <a:spcBef>
                <a:spcPts val="300"/>
              </a:spcBef>
            </a:pPr>
            <a:r>
              <a:rPr lang="en-US" sz="1400" dirty="0" smtClean="0">
                <a:solidFill>
                  <a:schemeClr val="tx1"/>
                </a:solidFill>
              </a:rPr>
              <a:t>• Stable network supports critical operations</a:t>
            </a:r>
          </a:p>
          <a:p>
            <a:pPr>
              <a:lnSpc>
                <a:spcPct val="100000"/>
              </a:lnSpc>
              <a:spcBef>
                <a:spcPts val="300"/>
              </a:spcBef>
            </a:pPr>
            <a:r>
              <a:rPr lang="en-US" sz="1400" dirty="0" smtClean="0">
                <a:solidFill>
                  <a:schemeClr val="tx1"/>
                </a:solidFill>
              </a:rPr>
              <a:t>• Green data center wins international recognition</a:t>
            </a:r>
            <a:endParaRPr lang="en-US" sz="1400" dirty="0">
              <a:solidFill>
                <a:schemeClr val="tx1"/>
              </a:solidFill>
            </a:endParaRPr>
          </a:p>
        </p:txBody>
      </p:sp>
      <p:sp>
        <p:nvSpPr>
          <p:cNvPr id="17" name="Rectangle 16"/>
          <p:cNvSpPr/>
          <p:nvPr/>
        </p:nvSpPr>
        <p:spPr>
          <a:xfrm>
            <a:off x="2880360" y="5195273"/>
            <a:ext cx="6080760" cy="1112075"/>
          </a:xfrm>
          <a:prstGeom prst="rect">
            <a:avLst/>
          </a:prstGeom>
        </p:spPr>
        <p:txBody>
          <a:bodyPr wrap="square">
            <a:spAutoFit/>
          </a:bodyPr>
          <a:lstStyle/>
          <a:p>
            <a:endParaRPr lang="en-US" sz="1600" b="1" dirty="0" smtClean="0">
              <a:solidFill>
                <a:schemeClr val="tx1"/>
              </a:solidFill>
            </a:endParaRPr>
          </a:p>
          <a:p>
            <a:r>
              <a:rPr lang="en-US" sz="1600" b="1" dirty="0" smtClean="0">
                <a:solidFill>
                  <a:schemeClr val="tx1"/>
                </a:solidFill>
              </a:rPr>
              <a:t>“We have one of the greenest data centers in Canada – and on the planet, for that matter. We couldn’t have done it without Avaya.” </a:t>
            </a:r>
            <a:r>
              <a:rPr lang="en-US" sz="1600" dirty="0" smtClean="0">
                <a:solidFill>
                  <a:schemeClr val="tx1"/>
                </a:solidFill>
              </a:rPr>
              <a:t> Rob Di Stefano, Earth Rangers IT Director</a:t>
            </a:r>
            <a:endParaRPr lang="en-US" sz="1600" b="1" dirty="0">
              <a:solidFill>
                <a:schemeClr val="tx1"/>
              </a:solidFill>
            </a:endParaRPr>
          </a:p>
        </p:txBody>
      </p:sp>
      <p:pic>
        <p:nvPicPr>
          <p:cNvPr id="18" name="Picture 17" descr="earth_rangers_logo.png"/>
          <p:cNvPicPr>
            <a:picLocks noChangeAspect="1"/>
          </p:cNvPicPr>
          <p:nvPr/>
        </p:nvPicPr>
        <p:blipFill>
          <a:blip r:embed="rId4" cstate="print"/>
          <a:stretch>
            <a:fillRect/>
          </a:stretch>
        </p:blipFill>
        <p:spPr>
          <a:xfrm>
            <a:off x="457209" y="831545"/>
            <a:ext cx="2059781" cy="1298727"/>
          </a:xfrm>
          <a:prstGeom prst="rect">
            <a:avLst/>
          </a:prstGeom>
        </p:spPr>
      </p:pic>
      <p:pic>
        <p:nvPicPr>
          <p:cNvPr id="19" name="Picture 18" descr="5878484774_928be484aa_s.jpg"/>
          <p:cNvPicPr>
            <a:picLocks noChangeAspect="1"/>
          </p:cNvPicPr>
          <p:nvPr/>
        </p:nvPicPr>
        <p:blipFill>
          <a:blip r:embed="rId5" cstate="email"/>
          <a:stretch>
            <a:fillRect/>
          </a:stretch>
        </p:blipFill>
        <p:spPr>
          <a:xfrm>
            <a:off x="2926080" y="623749"/>
            <a:ext cx="1554480" cy="1766269"/>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2847975" y="3125788"/>
            <a:ext cx="5994400" cy="3446462"/>
            <a:chOff x="0" y="3171825"/>
            <a:chExt cx="9144000" cy="2928938"/>
          </a:xfrm>
        </p:grpSpPr>
        <p:pic>
          <p:nvPicPr>
            <p:cNvPr id="343043"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1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1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3"/>
          <p:cNvGrpSpPr>
            <a:grpSpLocks/>
          </p:cNvGrpSpPr>
          <p:nvPr/>
        </p:nvGrpSpPr>
        <p:grpSpPr bwMode="auto">
          <a:xfrm>
            <a:off x="2847975" y="495302"/>
            <a:ext cx="5995988" cy="2517775"/>
            <a:chOff x="0" y="3171825"/>
            <a:chExt cx="9144000" cy="2928938"/>
          </a:xfrm>
        </p:grpSpPr>
        <p:pic>
          <p:nvPicPr>
            <p:cNvPr id="343047" name="Picture 598" descr="subtle gray background"/>
            <p:cNvPicPr>
              <a:picLocks noChangeAspect="1" noChangeArrowheads="1"/>
            </p:cNvPicPr>
            <p:nvPr/>
          </p:nvPicPr>
          <p:blipFill>
            <a:blip r:embed="rId3" cstate="print"/>
            <a:srcRect t="5840"/>
            <a:stretch>
              <a:fillRect/>
            </a:stretch>
          </p:blipFill>
          <p:spPr bwMode="auto">
            <a:xfrm>
              <a:off x="0" y="3171825"/>
              <a:ext cx="9144000" cy="2928938"/>
            </a:xfrm>
            <a:prstGeom prst="rect">
              <a:avLst/>
            </a:prstGeom>
            <a:noFill/>
            <a:ln w="9525">
              <a:noFill/>
              <a:miter lim="800000"/>
              <a:headEnd/>
              <a:tailEnd/>
            </a:ln>
          </p:spPr>
        </p:pic>
        <p:cxnSp>
          <p:nvCxnSpPr>
            <p:cNvPr id="21" name="Straight Connector 20"/>
            <p:cNvCxnSpPr/>
            <p:nvPr/>
          </p:nvCxnSpPr>
          <p:spPr>
            <a:xfrm>
              <a:off x="0" y="3171825"/>
              <a:ext cx="91391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100763"/>
              <a:ext cx="91391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3050" name="Rectangle 3"/>
          <p:cNvSpPr>
            <a:spLocks noChangeArrowheads="1"/>
          </p:cNvSpPr>
          <p:nvPr/>
        </p:nvSpPr>
        <p:spPr bwMode="auto">
          <a:xfrm>
            <a:off x="287341" y="473075"/>
            <a:ext cx="2484437" cy="6108700"/>
          </a:xfrm>
          <a:prstGeom prst="rect">
            <a:avLst/>
          </a:prstGeom>
          <a:solidFill>
            <a:schemeClr val="accent1"/>
          </a:solidFill>
          <a:ln w="9525">
            <a:noFill/>
            <a:miter lim="800000"/>
            <a:headEnd/>
            <a:tailEnd/>
          </a:ln>
        </p:spPr>
        <p:txBody>
          <a:bodyPr wrap="none" anchor="ctr"/>
          <a:lstStyle/>
          <a:p>
            <a:pPr algn="ctr">
              <a:lnSpc>
                <a:spcPct val="100000"/>
              </a:lnSpc>
            </a:pPr>
            <a:endParaRPr lang="en-US" smtClean="0">
              <a:solidFill>
                <a:srgbClr val="F8F8F8"/>
              </a:solidFill>
            </a:endParaRPr>
          </a:p>
        </p:txBody>
      </p:sp>
      <p:sp>
        <p:nvSpPr>
          <p:cNvPr id="13" name="Rectangle 2"/>
          <p:cNvSpPr>
            <a:spLocks noGrp="1" noChangeArrowheads="1"/>
          </p:cNvSpPr>
          <p:nvPr>
            <p:ph idx="4294967295"/>
          </p:nvPr>
        </p:nvSpPr>
        <p:spPr>
          <a:xfrm>
            <a:off x="4872038" y="552453"/>
            <a:ext cx="4125912" cy="2589213"/>
          </a:xfrm>
        </p:spPr>
        <p:txBody>
          <a:bodyPr/>
          <a:lstStyle/>
          <a:p>
            <a:pPr marL="225425" indent="-225425">
              <a:spcBef>
                <a:spcPts val="200"/>
              </a:spcBef>
              <a:spcAft>
                <a:spcPts val="400"/>
              </a:spcAft>
              <a:buClr>
                <a:srgbClr val="C00000"/>
              </a:buClr>
              <a:buFont typeface="Webdings" pitchFamily="18" charset="2"/>
              <a:buNone/>
            </a:pPr>
            <a:r>
              <a:rPr lang="en-US" sz="1800" b="1" dirty="0" smtClean="0">
                <a:solidFill>
                  <a:srgbClr val="C00000"/>
                </a:solidFill>
              </a:rPr>
              <a:t>Solution</a:t>
            </a:r>
          </a:p>
          <a:p>
            <a:pPr marL="225425" indent="-225425">
              <a:spcBef>
                <a:spcPts val="600"/>
              </a:spcBef>
            </a:pPr>
            <a:r>
              <a:rPr lang="en-US" sz="1600" dirty="0" smtClean="0"/>
              <a:t>Avaya Ethernet Routing Switch 8800</a:t>
            </a:r>
          </a:p>
          <a:p>
            <a:pPr marL="225425" indent="-225425">
              <a:spcBef>
                <a:spcPts val="600"/>
              </a:spcBef>
            </a:pPr>
            <a:r>
              <a:rPr lang="en-US" sz="1600" dirty="0" smtClean="0"/>
              <a:t>Avaya Ethernet Routing Switch 5600</a:t>
            </a:r>
          </a:p>
          <a:p>
            <a:pPr marL="225425" indent="-225425">
              <a:spcBef>
                <a:spcPts val="600"/>
              </a:spcBef>
            </a:pPr>
            <a:r>
              <a:rPr lang="en-US" sz="1600" dirty="0" smtClean="0"/>
              <a:t>Avaya Communication Server 1000E</a:t>
            </a:r>
          </a:p>
          <a:p>
            <a:pPr marL="225425" indent="-225425">
              <a:spcBef>
                <a:spcPts val="600"/>
              </a:spcBef>
            </a:pPr>
            <a:r>
              <a:rPr lang="en-US" sz="1600" dirty="0" smtClean="0"/>
              <a:t>Avaya Meeting Exchange</a:t>
            </a:r>
          </a:p>
          <a:p>
            <a:pPr marL="225425" indent="-225425">
              <a:spcBef>
                <a:spcPts val="600"/>
              </a:spcBef>
            </a:pPr>
            <a:r>
              <a:rPr lang="en-US" sz="1600" dirty="0" smtClean="0"/>
              <a:t>Edge to Core: Dual 10 Gigabit Distributed Multilink Trunks</a:t>
            </a:r>
          </a:p>
        </p:txBody>
      </p:sp>
      <p:sp>
        <p:nvSpPr>
          <p:cNvPr id="8" name="TextBox 7"/>
          <p:cNvSpPr txBox="1"/>
          <p:nvPr/>
        </p:nvSpPr>
        <p:spPr>
          <a:xfrm>
            <a:off x="319090" y="1870527"/>
            <a:ext cx="2452687" cy="3785652"/>
          </a:xfrm>
          <a:prstGeom prst="rect">
            <a:avLst/>
          </a:prstGeom>
          <a:noFill/>
        </p:spPr>
        <p:txBody>
          <a:bodyPr>
            <a:spAutoFit/>
          </a:bodyPr>
          <a:lstStyle/>
          <a:p>
            <a:pPr marL="233363" indent="-233363">
              <a:lnSpc>
                <a:spcPct val="100000"/>
              </a:lnSpc>
              <a:spcBef>
                <a:spcPts val="200"/>
              </a:spcBef>
              <a:spcAft>
                <a:spcPts val="600"/>
              </a:spcAft>
              <a:buClr>
                <a:srgbClr val="C00000"/>
              </a:buClr>
              <a:defRPr/>
            </a:pPr>
            <a:r>
              <a:rPr lang="en-US" sz="1600" b="1" dirty="0">
                <a:solidFill>
                  <a:srgbClr val="FFFFFF"/>
                </a:solidFill>
              </a:rPr>
              <a:t>Problem</a:t>
            </a:r>
          </a:p>
          <a:p>
            <a:pPr marL="168275" indent="-168275">
              <a:lnSpc>
                <a:spcPct val="100000"/>
              </a:lnSpc>
              <a:spcBef>
                <a:spcPts val="600"/>
              </a:spcBef>
              <a:buFont typeface="Webdings" pitchFamily="18" charset="2"/>
              <a:buChar char="4"/>
              <a:defRPr/>
            </a:pPr>
            <a:r>
              <a:rPr lang="en-US" sz="1200" dirty="0">
                <a:solidFill>
                  <a:srgbClr val="F8F8F8"/>
                </a:solidFill>
              </a:rPr>
              <a:t>UCONN’s School of Business needed a major infrastructure upgrade to support multiple on-site business and research applications and online education programs </a:t>
            </a:r>
          </a:p>
          <a:p>
            <a:pPr marL="168275" indent="-168275">
              <a:lnSpc>
                <a:spcPct val="100000"/>
              </a:lnSpc>
              <a:spcBef>
                <a:spcPts val="600"/>
              </a:spcBef>
              <a:buFont typeface="Webdings" pitchFamily="18" charset="2"/>
              <a:buChar char="4"/>
              <a:defRPr/>
            </a:pPr>
            <a:r>
              <a:rPr lang="en-US" sz="1200" dirty="0">
                <a:solidFill>
                  <a:srgbClr val="F8F8F8"/>
                </a:solidFill>
              </a:rPr>
              <a:t>The school required a data network infrastructure that would support all applications students would use in business</a:t>
            </a:r>
          </a:p>
          <a:p>
            <a:pPr marL="168275" indent="-168275">
              <a:lnSpc>
                <a:spcPct val="100000"/>
              </a:lnSpc>
              <a:spcBef>
                <a:spcPts val="600"/>
              </a:spcBef>
              <a:buFont typeface="Webdings" pitchFamily="18" charset="2"/>
              <a:buChar char="4"/>
              <a:defRPr/>
            </a:pPr>
            <a:r>
              <a:rPr lang="en-US" sz="1200" dirty="0">
                <a:solidFill>
                  <a:srgbClr val="F8F8F8"/>
                </a:solidFill>
              </a:rPr>
              <a:t>A new solution would need to achieve greater speed and throughput for </a:t>
            </a:r>
            <a:r>
              <a:rPr lang="en-US" sz="1200" spc="-30" dirty="0">
                <a:solidFill>
                  <a:srgbClr val="F8F8F8"/>
                </a:solidFill>
              </a:rPr>
              <a:t>consolidation and expanded integration with the school’s </a:t>
            </a:r>
            <a:r>
              <a:rPr lang="en-US" sz="1200" dirty="0">
                <a:solidFill>
                  <a:srgbClr val="F8F8F8"/>
                </a:solidFill>
              </a:rPr>
              <a:t>portfolio of Microsoft</a:t>
            </a:r>
            <a:r>
              <a:rPr lang="en-US" sz="1200" baseline="30000" dirty="0">
                <a:solidFill>
                  <a:srgbClr val="F8F8F8"/>
                </a:solidFill>
              </a:rPr>
              <a:t>®</a:t>
            </a:r>
            <a:r>
              <a:rPr lang="en-US" sz="1200" dirty="0">
                <a:solidFill>
                  <a:srgbClr val="F8F8F8"/>
                </a:solidFill>
              </a:rPr>
              <a:t> products</a:t>
            </a:r>
          </a:p>
        </p:txBody>
      </p:sp>
      <p:sp>
        <p:nvSpPr>
          <p:cNvPr id="15" name="Rectangle 2"/>
          <p:cNvSpPr txBox="1">
            <a:spLocks noChangeArrowheads="1"/>
          </p:cNvSpPr>
          <p:nvPr/>
        </p:nvSpPr>
        <p:spPr bwMode="auto">
          <a:xfrm>
            <a:off x="2892425" y="3173413"/>
            <a:ext cx="5951538" cy="3435350"/>
          </a:xfrm>
          <a:prstGeom prst="rect">
            <a:avLst/>
          </a:prstGeom>
          <a:noFill/>
          <a:ln w="9525">
            <a:noFill/>
            <a:miter lim="800000"/>
            <a:headEnd/>
            <a:tailEnd/>
          </a:ln>
        </p:spPr>
        <p:txBody>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25425" indent="-225425">
              <a:spcBef>
                <a:spcPts val="200"/>
              </a:spcBef>
              <a:spcAft>
                <a:spcPts val="400"/>
              </a:spcAft>
              <a:buClr>
                <a:srgbClr val="C00000"/>
              </a:buClr>
              <a:buFont typeface="Webdings" pitchFamily="18" charset="2"/>
              <a:buNone/>
              <a:defRPr/>
            </a:pPr>
            <a:r>
              <a:rPr lang="en-US" sz="1800" b="1" dirty="0" smtClean="0">
                <a:solidFill>
                  <a:srgbClr val="C00000"/>
                </a:solidFill>
              </a:rPr>
              <a:t>Business Value</a:t>
            </a:r>
            <a:endParaRPr lang="en-US" sz="1800" b="1" dirty="0">
              <a:solidFill>
                <a:srgbClr val="C00000"/>
              </a:solidFill>
            </a:endParaRPr>
          </a:p>
          <a:p>
            <a:pPr marL="233363" indent="-233363">
              <a:lnSpc>
                <a:spcPct val="100000"/>
              </a:lnSpc>
              <a:spcBef>
                <a:spcPts val="600"/>
              </a:spcBef>
              <a:defRPr/>
            </a:pPr>
            <a:r>
              <a:rPr lang="en-US" sz="1400" dirty="0"/>
              <a:t>New Avaya data network solution has delivered high performance and throughput with low latency, ultra high-speed connections, and full virtualization capabilities</a:t>
            </a:r>
          </a:p>
          <a:p>
            <a:pPr marL="233363" indent="-233363">
              <a:lnSpc>
                <a:spcPct val="100000"/>
              </a:lnSpc>
              <a:spcBef>
                <a:spcPts val="600"/>
              </a:spcBef>
              <a:defRPr/>
            </a:pPr>
            <a:r>
              <a:rPr lang="en-US" sz="1400" dirty="0"/>
              <a:t>The solution supported a wide range of applications for 3,000 live data ports supporting 4,000 students on two campuses with a full mock financial trading floor and an Avaya Communication Server 1000 IP Telephony system</a:t>
            </a:r>
          </a:p>
          <a:p>
            <a:pPr marL="233363" indent="-233363">
              <a:lnSpc>
                <a:spcPct val="100000"/>
              </a:lnSpc>
              <a:spcBef>
                <a:spcPts val="600"/>
              </a:spcBef>
              <a:defRPr/>
            </a:pPr>
            <a:r>
              <a:rPr lang="en-US" sz="1400" dirty="0"/>
              <a:t>Upgrades and maintenance have been reduced by 25%; estimated savings of 20% on hardware and 5% on electricity resulted in important cost savings on equipment and troubleshooting time</a:t>
            </a:r>
          </a:p>
        </p:txBody>
      </p:sp>
      <p:sp>
        <p:nvSpPr>
          <p:cNvPr id="16" name="Rectangle 15"/>
          <p:cNvSpPr/>
          <p:nvPr/>
        </p:nvSpPr>
        <p:spPr>
          <a:xfrm>
            <a:off x="427041" y="608013"/>
            <a:ext cx="2205037" cy="10763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endParaRPr lang="en-US">
              <a:solidFill>
                <a:srgbClr val="FFFFFF"/>
              </a:solidFill>
            </a:endParaRPr>
          </a:p>
        </p:txBody>
      </p:sp>
      <p:pic>
        <p:nvPicPr>
          <p:cNvPr id="343056" name="Picture 4" descr="busn_rectangle_blue_2in"/>
          <p:cNvPicPr>
            <a:picLocks noChangeAspect="1" noChangeArrowheads="1"/>
          </p:cNvPicPr>
          <p:nvPr/>
        </p:nvPicPr>
        <p:blipFill>
          <a:blip r:embed="rId4" cstate="email"/>
          <a:srcRect/>
          <a:stretch>
            <a:fillRect/>
          </a:stretch>
        </p:blipFill>
        <p:spPr bwMode="auto">
          <a:xfrm>
            <a:off x="574675" y="708025"/>
            <a:ext cx="1906588" cy="815976"/>
          </a:xfrm>
          <a:prstGeom prst="rect">
            <a:avLst/>
          </a:prstGeom>
          <a:noFill/>
          <a:ln w="9525">
            <a:noFill/>
            <a:miter lim="800000"/>
            <a:headEnd/>
            <a:tailEnd/>
          </a:ln>
        </p:spPr>
      </p:pic>
      <p:pic>
        <p:nvPicPr>
          <p:cNvPr id="343057" name="Picture 1"/>
          <p:cNvPicPr>
            <a:picLocks noChangeAspect="1"/>
          </p:cNvPicPr>
          <p:nvPr/>
        </p:nvPicPr>
        <p:blipFill>
          <a:blip r:embed="rId5" cstate="email"/>
          <a:srcRect/>
          <a:stretch>
            <a:fillRect/>
          </a:stretch>
        </p:blipFill>
        <p:spPr bwMode="auto">
          <a:xfrm>
            <a:off x="2962275" y="600075"/>
            <a:ext cx="1824038" cy="2270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67048" y="571800"/>
            <a:ext cx="8229600" cy="531812"/>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Avaya ERS 4000 Series v5.6 endorsements</a:t>
            </a:r>
          </a:p>
        </p:txBody>
      </p:sp>
      <p:sp>
        <p:nvSpPr>
          <p:cNvPr id="3" name="Rectangle 2"/>
          <p:cNvSpPr/>
          <p:nvPr/>
        </p:nvSpPr>
        <p:spPr>
          <a:xfrm>
            <a:off x="399245" y="2195180"/>
            <a:ext cx="8409905" cy="4278094"/>
          </a:xfrm>
          <a:prstGeom prst="rect">
            <a:avLst/>
          </a:prstGeom>
        </p:spPr>
        <p:txBody>
          <a:bodyPr wrap="square">
            <a:spAutoFit/>
          </a:bodyPr>
          <a:lstStyle/>
          <a:p>
            <a:r>
              <a:rPr lang="en-US" sz="1600" dirty="0" smtClean="0"/>
              <a:t>“The </a:t>
            </a:r>
            <a:r>
              <a:rPr lang="en-US" sz="1600" dirty="0" smtClean="0"/>
              <a:t>new Avaya ERS 4800 switches offer a number of features that we have been looking for, from </a:t>
            </a:r>
            <a:r>
              <a:rPr lang="en-US" sz="1600" dirty="0" err="1" smtClean="0"/>
              <a:t>PoE</a:t>
            </a:r>
            <a:r>
              <a:rPr lang="en-US" sz="1600" dirty="0" smtClean="0"/>
              <a:t>+ and full </a:t>
            </a:r>
            <a:r>
              <a:rPr lang="en-US" sz="1600" dirty="0" err="1" smtClean="0"/>
              <a:t>EAPoL</a:t>
            </a:r>
            <a:r>
              <a:rPr lang="en-US" sz="1600" dirty="0" smtClean="0"/>
              <a:t> (Extensible Authentication Protocol over LAN) configurability, to redundant swappable power supplies and 10GbE capabilities. The green design and power saving features are icing on the cake. They fit our VoIP needs exactly</a:t>
            </a:r>
            <a:r>
              <a:rPr lang="en-US" sz="1600" dirty="0" smtClean="0"/>
              <a:t>.”</a:t>
            </a:r>
          </a:p>
          <a:p>
            <a:endParaRPr lang="en-US" sz="1600" dirty="0" smtClean="0"/>
          </a:p>
          <a:p>
            <a:r>
              <a:rPr lang="en-US" sz="1600" dirty="0" smtClean="0"/>
              <a:t>—</a:t>
            </a:r>
            <a:r>
              <a:rPr lang="en-US" sz="1600" i="1" dirty="0" smtClean="0"/>
              <a:t>Jeff Hardy, network and systems administrator, State University of New York at </a:t>
            </a:r>
            <a:r>
              <a:rPr lang="en-US" sz="1600" i="1" dirty="0" smtClean="0"/>
              <a:t>Potsdam</a:t>
            </a:r>
          </a:p>
          <a:p>
            <a:endParaRPr lang="en-US" sz="1600" i="1" dirty="0" smtClean="0"/>
          </a:p>
          <a:p>
            <a:endParaRPr lang="en-US" sz="1600" i="1" dirty="0" smtClean="0"/>
          </a:p>
          <a:p>
            <a:r>
              <a:rPr lang="en-US" sz="1600" i="1" dirty="0" smtClean="0"/>
              <a:t> </a:t>
            </a:r>
          </a:p>
          <a:p>
            <a:endParaRPr lang="en-US" sz="1600" i="1" dirty="0" smtClean="0"/>
          </a:p>
          <a:p>
            <a:r>
              <a:rPr lang="en-US" sz="1600" dirty="0" smtClean="0"/>
              <a:t>“We </a:t>
            </a:r>
            <a:r>
              <a:rPr lang="en-US" sz="1600" dirty="0" smtClean="0"/>
              <a:t>are delighted by Avaya‘s continued investments across their networking portfolio, from high-end data center switches to feature-rich branch office access switches. The new additions to the very popular ERS 4000 range bring valuable hardware features and a wealth of software enhancements that allow us to continue to design cost-effective, feature-rich solutions for our enterprise customers</a:t>
            </a:r>
            <a:r>
              <a:rPr lang="en-US" sz="1600" dirty="0" smtClean="0"/>
              <a:t>.”</a:t>
            </a:r>
          </a:p>
          <a:p>
            <a:endParaRPr lang="en-US" sz="1600" dirty="0" smtClean="0"/>
          </a:p>
          <a:p>
            <a:r>
              <a:rPr lang="en-US" sz="1600" dirty="0" smtClean="0"/>
              <a:t>—</a:t>
            </a:r>
            <a:r>
              <a:rPr lang="en-US" sz="1600" i="1" dirty="0" smtClean="0"/>
              <a:t>Roberto </a:t>
            </a:r>
            <a:r>
              <a:rPr lang="en-US" sz="1600" i="1" dirty="0" err="1" smtClean="0"/>
              <a:t>Casula</a:t>
            </a:r>
            <a:r>
              <a:rPr lang="en-US" sz="1600" i="1" dirty="0" smtClean="0"/>
              <a:t>, technical director, Proximity Communications </a:t>
            </a:r>
          </a:p>
        </p:txBody>
      </p:sp>
      <p:pic>
        <p:nvPicPr>
          <p:cNvPr id="1026" name="Picture 2"/>
          <p:cNvPicPr>
            <a:picLocks noChangeAspect="1" noChangeArrowheads="1"/>
          </p:cNvPicPr>
          <p:nvPr/>
        </p:nvPicPr>
        <p:blipFill>
          <a:blip r:embed="rId2" cstate="print"/>
          <a:srcRect l="13599" t="21691" r="64214" b="66669"/>
          <a:stretch>
            <a:fillRect/>
          </a:stretch>
        </p:blipFill>
        <p:spPr bwMode="auto">
          <a:xfrm>
            <a:off x="513072" y="1286372"/>
            <a:ext cx="2874072" cy="85152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4706" t="23724" r="61334" b="64480"/>
          <a:stretch>
            <a:fillRect/>
          </a:stretch>
        </p:blipFill>
        <p:spPr bwMode="auto">
          <a:xfrm>
            <a:off x="296216" y="3786389"/>
            <a:ext cx="3103808" cy="862885"/>
          </a:xfrm>
          <a:prstGeom prst="rect">
            <a:avLst/>
          </a:prstGeom>
          <a:noFill/>
          <a:ln w="9525">
            <a:noFill/>
            <a:miter lim="800000"/>
            <a:headEnd/>
            <a:tailEnd/>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76" y="2952787"/>
            <a:ext cx="8281115" cy="2616101"/>
          </a:xfrm>
          <a:prstGeom prst="rect">
            <a:avLst/>
          </a:prstGeom>
        </p:spPr>
        <p:txBody>
          <a:bodyPr wrap="square">
            <a:spAutoFit/>
          </a:bodyPr>
          <a:lstStyle/>
          <a:p>
            <a:r>
              <a:rPr lang="en-US" sz="1600" dirty="0" smtClean="0"/>
              <a:t>“Avaya </a:t>
            </a:r>
            <a:r>
              <a:rPr lang="en-US" sz="1600" dirty="0" smtClean="0"/>
              <a:t>has managed to improve upon perfection in the ERS 4000 family. The new 4800 models provide superior performance, functionality and upgradeability, for a longer product life that helps cover my bottom line. And with the VENA features, I do not have to worry about being forced into a forklift upgrade. </a:t>
            </a:r>
            <a:r>
              <a:rPr lang="en-US" sz="1600" dirty="0" err="1" smtClean="0"/>
              <a:t>InfoBunker</a:t>
            </a:r>
            <a:r>
              <a:rPr lang="en-US" sz="1600" dirty="0" smtClean="0"/>
              <a:t> has been leveraging aspects of Avaya‘s VENA architecture for years to deliver a robust and scalable solution for our customers while reducing network complexity. Unlike with switches from some other vendors, I know that the ERS 4800 will be able to support my network needs for the foreseeable future</a:t>
            </a:r>
            <a:r>
              <a:rPr lang="en-US" sz="1600" dirty="0" smtClean="0"/>
              <a:t>.”</a:t>
            </a:r>
          </a:p>
          <a:p>
            <a:endParaRPr lang="en-US" dirty="0" smtClean="0"/>
          </a:p>
          <a:p>
            <a:r>
              <a:rPr lang="en-US" i="1" dirty="0" smtClean="0"/>
              <a:t>—Jason McGinnis, president, </a:t>
            </a:r>
            <a:r>
              <a:rPr lang="en-US" i="1" dirty="0" err="1" smtClean="0"/>
              <a:t>InfoBunker</a:t>
            </a:r>
            <a:r>
              <a:rPr lang="en-US" i="1" dirty="0" smtClean="0"/>
              <a:t> </a:t>
            </a:r>
            <a:endParaRPr lang="en-US" sz="1600" i="1" dirty="0" smtClean="0"/>
          </a:p>
        </p:txBody>
      </p:sp>
      <p:sp>
        <p:nvSpPr>
          <p:cNvPr id="3" name="Title 4"/>
          <p:cNvSpPr txBox="1">
            <a:spLocks/>
          </p:cNvSpPr>
          <p:nvPr/>
        </p:nvSpPr>
        <p:spPr>
          <a:xfrm>
            <a:off x="367048" y="571800"/>
            <a:ext cx="8229600" cy="531812"/>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Avaya ERS 4000 Series v5.6 endorsements</a:t>
            </a:r>
          </a:p>
        </p:txBody>
      </p:sp>
      <p:pic>
        <p:nvPicPr>
          <p:cNvPr id="2050" name="Picture 2"/>
          <p:cNvPicPr>
            <a:picLocks noChangeAspect="1" noChangeArrowheads="1"/>
          </p:cNvPicPr>
          <p:nvPr/>
        </p:nvPicPr>
        <p:blipFill>
          <a:blip r:embed="rId2" cstate="print"/>
          <a:srcRect l="18478" t="21140" r="56193" b="65441"/>
          <a:stretch>
            <a:fillRect/>
          </a:stretch>
        </p:blipFill>
        <p:spPr bwMode="auto">
          <a:xfrm>
            <a:off x="2514412" y="1726149"/>
            <a:ext cx="3345476" cy="1000900"/>
          </a:xfrm>
          <a:prstGeom prst="rect">
            <a:avLst/>
          </a:prstGeom>
          <a:noFill/>
          <a:ln w="9525">
            <a:noFill/>
            <a:miter lim="800000"/>
            <a:headEnd/>
            <a:tailEnd/>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9" y="2800072"/>
            <a:ext cx="8216721" cy="3570208"/>
          </a:xfrm>
          <a:prstGeom prst="rect">
            <a:avLst/>
          </a:prstGeom>
        </p:spPr>
        <p:txBody>
          <a:bodyPr wrap="square">
            <a:spAutoFit/>
          </a:bodyPr>
          <a:lstStyle/>
          <a:p>
            <a:endParaRPr lang="en-US" sz="2400" i="1" dirty="0" smtClean="0"/>
          </a:p>
          <a:p>
            <a:r>
              <a:rPr lang="en-US" dirty="0" smtClean="0"/>
              <a:t>“The network has become the most scalable delivery platform for real-time applications and services such as video, VoIP and desktop virtualization. Delivering a consistent user experience to all users, no matter where they are in the corporation, puts new demands on the network to enable a seamless experience. Avaya's latest VENA announcement enables this network transformation by extending the network fabric from the data center all the way to the campus edge. The new additions to the ERS 4000 series compliment the ERS 8800 and VSP 9000 to be the building blocks of an enterprise wide network fabric.”</a:t>
            </a:r>
          </a:p>
          <a:p>
            <a:endParaRPr lang="en-US" sz="2000" dirty="0" smtClean="0"/>
          </a:p>
          <a:p>
            <a:r>
              <a:rPr lang="en-US" sz="2000" i="1" dirty="0" smtClean="0"/>
              <a:t>—Zeus </a:t>
            </a:r>
            <a:r>
              <a:rPr lang="en-US" sz="2000" i="1" dirty="0" err="1" smtClean="0"/>
              <a:t>Kerravala</a:t>
            </a:r>
            <a:r>
              <a:rPr lang="en-US" sz="2000" i="1" dirty="0" smtClean="0"/>
              <a:t>, principal analyst, ZK Research</a:t>
            </a:r>
            <a:endParaRPr lang="en-US" sz="2000" dirty="0"/>
          </a:p>
        </p:txBody>
      </p:sp>
      <p:pic>
        <p:nvPicPr>
          <p:cNvPr id="3" name="Picture 4"/>
          <p:cNvPicPr>
            <a:picLocks noChangeAspect="1" noChangeArrowheads="1"/>
          </p:cNvPicPr>
          <p:nvPr/>
        </p:nvPicPr>
        <p:blipFill>
          <a:blip r:embed="rId2" cstate="print"/>
          <a:srcRect l="14706" t="20907" r="60240" b="37192"/>
          <a:stretch>
            <a:fillRect/>
          </a:stretch>
        </p:blipFill>
        <p:spPr bwMode="auto">
          <a:xfrm>
            <a:off x="3284113" y="1445295"/>
            <a:ext cx="1777284" cy="1678546"/>
          </a:xfrm>
          <a:prstGeom prst="rect">
            <a:avLst/>
          </a:prstGeom>
          <a:noFill/>
          <a:ln w="9525">
            <a:noFill/>
            <a:miter lim="800000"/>
            <a:headEnd/>
            <a:tailEnd/>
          </a:ln>
        </p:spPr>
      </p:pic>
      <p:sp>
        <p:nvSpPr>
          <p:cNvPr id="4" name="Title 4"/>
          <p:cNvSpPr txBox="1">
            <a:spLocks/>
          </p:cNvSpPr>
          <p:nvPr/>
        </p:nvSpPr>
        <p:spPr>
          <a:xfrm>
            <a:off x="367048" y="571800"/>
            <a:ext cx="8229600" cy="531812"/>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Avaya ERS 4000 Series v5.6 endorsements</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4699" y="450759"/>
            <a:ext cx="8899301" cy="667608"/>
          </a:xfrm>
        </p:spPr>
        <p:txBody>
          <a:bodyPr/>
          <a:lstStyle/>
          <a:p>
            <a:r>
              <a:rPr lang="en-US" dirty="0" smtClean="0"/>
              <a:t>Ethernet Routing Switch </a:t>
            </a:r>
            <a:r>
              <a:rPr lang="en-US" dirty="0" smtClean="0"/>
              <a:t>4000 </a:t>
            </a:r>
            <a:r>
              <a:rPr lang="en-US" dirty="0" smtClean="0"/>
              <a:t>– Continued Investment</a:t>
            </a:r>
            <a:endParaRPr lang="en-US" dirty="0"/>
          </a:p>
        </p:txBody>
      </p:sp>
      <p:sp>
        <p:nvSpPr>
          <p:cNvPr id="6" name="Content Placeholder 5"/>
          <p:cNvSpPr>
            <a:spLocks noGrp="1"/>
          </p:cNvSpPr>
          <p:nvPr>
            <p:ph idx="1"/>
          </p:nvPr>
        </p:nvSpPr>
        <p:spPr/>
        <p:txBody>
          <a:bodyPr/>
          <a:lstStyle/>
          <a:p>
            <a:endParaRPr lang="en-US"/>
          </a:p>
        </p:txBody>
      </p:sp>
      <p:graphicFrame>
        <p:nvGraphicFramePr>
          <p:cNvPr id="17454" name="Group 46"/>
          <p:cNvGraphicFramePr>
            <a:graphicFrameLocks noGrp="1"/>
          </p:cNvGraphicFramePr>
          <p:nvPr/>
        </p:nvGraphicFramePr>
        <p:xfrm>
          <a:off x="376238" y="1516800"/>
          <a:ext cx="8432911" cy="4861065"/>
        </p:xfrm>
        <a:graphic>
          <a:graphicData uri="http://schemas.openxmlformats.org/drawingml/2006/table">
            <a:tbl>
              <a:tblPr/>
              <a:tblGrid>
                <a:gridCol w="2724382"/>
                <a:gridCol w="1417820"/>
                <a:gridCol w="4290709"/>
              </a:tblGrid>
              <a:tr h="349223">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800" b="1" i="0" u="none" strike="noStrike" cap="none" normalizeH="0" baseline="0" dirty="0" smtClean="0">
                          <a:ln>
                            <a:noFill/>
                          </a:ln>
                          <a:solidFill>
                            <a:schemeClr val="bg1"/>
                          </a:solidFill>
                          <a:effectLst/>
                          <a:latin typeface="Arial" charset="0"/>
                        </a:rPr>
                        <a:t>Release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5E0000"/>
                        </a:gs>
                      </a:gsLst>
                      <a:lin ang="5400000" scaled="1"/>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800" b="1" i="0" u="none" strike="noStrike" cap="none" normalizeH="0" baseline="0" dirty="0" smtClean="0">
                          <a:ln>
                            <a:noFill/>
                          </a:ln>
                          <a:solidFill>
                            <a:schemeClr val="bg1"/>
                          </a:solidFill>
                          <a:effectLst/>
                          <a:latin typeface="Arial" charset="0"/>
                        </a:rPr>
                        <a:t>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5E0000"/>
                        </a:gs>
                      </a:gsLst>
                      <a:lin ang="5400000" scaled="1"/>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800" b="1" i="0" u="none" strike="noStrike" cap="none" normalizeH="0" baseline="0" dirty="0" smtClean="0">
                          <a:ln>
                            <a:noFill/>
                          </a:ln>
                          <a:solidFill>
                            <a:schemeClr val="bg1"/>
                          </a:solidFill>
                          <a:effectLst/>
                          <a:latin typeface="Arial" charset="0"/>
                        </a:rPr>
                        <a:t>Key 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5E0000"/>
                        </a:gs>
                      </a:gsLst>
                      <a:lin ang="5400000" scaled="1"/>
                    </a:gradFill>
                  </a:tcPr>
                </a:tc>
              </a:tr>
              <a:tr h="455387">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Apr 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smtClean="0">
                          <a:ln>
                            <a:noFill/>
                          </a:ln>
                          <a:solidFill>
                            <a:srgbClr val="323232"/>
                          </a:solidFill>
                          <a:effectLst/>
                          <a:latin typeface="Arial" charset="0"/>
                        </a:rPr>
                        <a:t>First Release 48 &amp; 50 port models</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smtClean="0">
                          <a:ln>
                            <a:noFill/>
                          </a:ln>
                          <a:solidFill>
                            <a:srgbClr val="323232"/>
                          </a:solidFill>
                          <a:effectLst/>
                          <a:latin typeface="Arial" charset="0"/>
                        </a:rPr>
                        <a:t>Layer2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455387">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Dec 2007</a:t>
                      </a:r>
                      <a:endParaRPr kumimoji="0" lang="en-GB" sz="1600" b="0" i="0" u="none" strike="noStrike" cap="none" normalizeH="0" baseline="0" dirty="0" smtClean="0">
                        <a:ln>
                          <a:noFill/>
                        </a:ln>
                        <a:solidFill>
                          <a:srgbClr val="008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Phase II 24 port models and 10GE</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Security enhancements…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455387">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Nov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Layer3 Static Routing</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IPv6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455387">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Apr 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4524GT-PWR</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EAP Improvements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455387">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May 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Layer3 Dynamic Routing</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Extended </a:t>
                      </a:r>
                      <a:r>
                        <a:rPr kumimoji="0" lang="en-GB" sz="1200" b="0" i="0" u="none" strike="noStrike" cap="none" normalizeH="0" baseline="0" dirty="0" err="1" smtClean="0">
                          <a:ln>
                            <a:noFill/>
                          </a:ln>
                          <a:solidFill>
                            <a:srgbClr val="323232"/>
                          </a:solidFill>
                          <a:effectLst/>
                          <a:latin typeface="Arial" charset="0"/>
                        </a:rPr>
                        <a:t>QoS</a:t>
                      </a:r>
                      <a:endParaRPr kumimoji="0" lang="en-GB" sz="1200" b="0" i="0" u="none" strike="noStrike" cap="none" normalizeH="0" baseline="0" dirty="0" smtClean="0">
                        <a:ln>
                          <a:noFill/>
                        </a:ln>
                        <a:solidFill>
                          <a:srgbClr val="3232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641172">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4500 v5.5 (Alma Bay)</a:t>
                      </a:r>
                      <a:br>
                        <a:rPr kumimoji="0" lang="en-GB" sz="1600" b="0" i="0" u="none" strike="noStrike" cap="none" normalizeH="0" baseline="0" dirty="0" smtClean="0">
                          <a:ln>
                            <a:noFill/>
                          </a:ln>
                          <a:solidFill>
                            <a:srgbClr val="323232"/>
                          </a:solidFill>
                          <a:effectLst/>
                          <a:latin typeface="Arial" charset="0"/>
                        </a:rPr>
                      </a:br>
                      <a:endParaRPr kumimoji="0" lang="en-GB" sz="1600" b="0" i="0" u="none" strike="noStrike" cap="none" normalizeH="0" baseline="0" dirty="0" smtClean="0">
                        <a:ln>
                          <a:noFill/>
                        </a:ln>
                        <a:solidFill>
                          <a:srgbClr val="3232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May 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802.1AB Integration &amp; Customisation</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Further Security Improvements</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VRRP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tcPr>
                </a:tc>
              </a:tr>
              <a:tr h="641172">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4000 v5.6 (Arcadia Bay)</a:t>
                      </a:r>
                      <a:br>
                        <a:rPr kumimoji="0" lang="en-GB" sz="1600" b="0" i="0" u="none" strike="noStrike" cap="none" normalizeH="0" baseline="0" dirty="0" smtClean="0">
                          <a:ln>
                            <a:noFill/>
                          </a:ln>
                          <a:solidFill>
                            <a:srgbClr val="323232"/>
                          </a:solidFill>
                          <a:effectLst/>
                          <a:latin typeface="Arial" charset="0"/>
                        </a:rPr>
                      </a:br>
                      <a:endParaRPr kumimoji="0" lang="en-GB" sz="1600" b="0" i="0" u="none" strike="noStrike" cap="none" normalizeH="0" baseline="0" dirty="0" smtClean="0">
                        <a:ln>
                          <a:noFill/>
                        </a:ln>
                        <a:solidFill>
                          <a:srgbClr val="3232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Dec 2011</a:t>
                      </a:r>
                      <a:endParaRPr kumimoji="0" lang="en-GB" sz="1600" b="0" i="0" u="none" strike="noStrike" cap="none" normalizeH="0" baseline="0" dirty="0" smtClean="0">
                        <a:ln>
                          <a:noFill/>
                        </a:ln>
                        <a:solidFill>
                          <a:srgbClr val="3232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6 New Hardware Models</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Multicast and Layer3 improvements</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kumimoji="0" lang="en-GB" sz="1200" b="0" i="0" u="none" strike="noStrike" cap="none" normalizeH="0" baseline="0" dirty="0" smtClean="0">
                          <a:ln>
                            <a:noFill/>
                          </a:ln>
                          <a:solidFill>
                            <a:srgbClr val="323232"/>
                          </a:solidFill>
                          <a:effectLst/>
                          <a:latin typeface="Arial" charset="0"/>
                        </a:rPr>
                        <a:t>VLAN Scaling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9742">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4000 v5.7</a:t>
                      </a:r>
                      <a:endParaRPr kumimoji="0" lang="en-GB" sz="1600" b="0" i="0" u="none" strike="noStrike" cap="none" normalizeH="0" baseline="0" dirty="0" smtClean="0">
                        <a:ln>
                          <a:noFill/>
                        </a:ln>
                        <a:solidFill>
                          <a:srgbClr val="3232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None/>
                        <a:tabLst/>
                      </a:pPr>
                      <a:r>
                        <a:rPr kumimoji="0" lang="en-GB" sz="1600" b="0" i="0" u="none" strike="noStrike" cap="none" normalizeH="0" baseline="0" dirty="0" smtClean="0">
                          <a:ln>
                            <a:noFill/>
                          </a:ln>
                          <a:solidFill>
                            <a:srgbClr val="323232"/>
                          </a:solidFill>
                          <a:effectLst/>
                          <a:latin typeface="Arial" charset="0"/>
                        </a:rPr>
                        <a:t>2012</a:t>
                      </a:r>
                      <a:endParaRPr kumimoji="0" lang="en-GB" sz="1600" b="0" i="0" u="none" strike="noStrike" cap="none" normalizeH="0" baseline="0" dirty="0" smtClean="0">
                        <a:ln>
                          <a:noFill/>
                        </a:ln>
                        <a:solidFill>
                          <a:srgbClr val="3232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lang="en-US" sz="1200" u="none" kern="1200" dirty="0" smtClean="0">
                          <a:solidFill>
                            <a:schemeClr val="tx1"/>
                          </a:solidFill>
                          <a:latin typeface="+mn-lt"/>
                          <a:ea typeface="+mn-ea"/>
                          <a:cs typeface="+mn-cs"/>
                        </a:rPr>
                        <a:t>DHCP Server</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lang="en-US" sz="1200" u="none" kern="1200" dirty="0" smtClean="0">
                          <a:solidFill>
                            <a:schemeClr val="tx1"/>
                          </a:solidFill>
                          <a:latin typeface="+mn-lt"/>
                          <a:ea typeface="+mn-ea"/>
                          <a:cs typeface="+mn-cs"/>
                        </a:rPr>
                        <a:t>802.3at LLDP discovery</a:t>
                      </a:r>
                    </a:p>
                    <a:p>
                      <a:pPr marL="0" marR="0" lvl="0" indent="0" algn="l" defTabSz="914400" rtl="0" eaLnBrk="0" fontAlgn="base" latinLnBrk="0" hangingPunct="0">
                        <a:lnSpc>
                          <a:spcPct val="95000"/>
                        </a:lnSpc>
                        <a:spcBef>
                          <a:spcPct val="0"/>
                        </a:spcBef>
                        <a:spcAft>
                          <a:spcPct val="0"/>
                        </a:spcAft>
                        <a:buClr>
                          <a:srgbClr val="CC0000"/>
                        </a:buClr>
                        <a:buSzTx/>
                        <a:buFont typeface="Webdings" pitchFamily="18" charset="2"/>
                        <a:buChar char="4"/>
                        <a:tabLst/>
                      </a:pPr>
                      <a:r>
                        <a:rPr lang="en-US" sz="1200" u="none" kern="1200" dirty="0" smtClean="0">
                          <a:solidFill>
                            <a:schemeClr val="tx1"/>
                          </a:solidFill>
                          <a:latin typeface="+mn-lt"/>
                          <a:ea typeface="+mn-ea"/>
                          <a:cs typeface="+mn-cs"/>
                        </a:rPr>
                        <a:t>Multicast</a:t>
                      </a:r>
                      <a:endParaRPr kumimoji="0" lang="en-GB" sz="1200" b="0" i="0" u="none" strike="noStrike" cap="none" normalizeH="0" baseline="0" dirty="0" smtClean="0">
                        <a:ln>
                          <a:noFill/>
                        </a:ln>
                        <a:solidFill>
                          <a:srgbClr val="3232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idx="4294967295"/>
          </p:nvPr>
        </p:nvSpPr>
        <p:spPr>
          <a:xfrm>
            <a:off x="521472" y="395292"/>
            <a:ext cx="7722936" cy="823912"/>
          </a:xfrm>
        </p:spPr>
        <p:txBody>
          <a:bodyPr/>
          <a:lstStyle/>
          <a:p>
            <a:r>
              <a:rPr lang="en-US" sz="2800" dirty="0" smtClean="0"/>
              <a:t>Stackable Ethernet Routing Switch Strategy</a:t>
            </a:r>
            <a:endParaRPr lang="en-GB" sz="2800" dirty="0" smtClean="0"/>
          </a:p>
        </p:txBody>
      </p:sp>
      <p:sp>
        <p:nvSpPr>
          <p:cNvPr id="132100" name="Line 4"/>
          <p:cNvSpPr>
            <a:spLocks noChangeShapeType="1"/>
          </p:cNvSpPr>
          <p:nvPr/>
        </p:nvSpPr>
        <p:spPr bwMode="auto">
          <a:xfrm>
            <a:off x="1113656" y="3183232"/>
            <a:ext cx="7620000" cy="0"/>
          </a:xfrm>
          <a:prstGeom prst="line">
            <a:avLst/>
          </a:prstGeom>
          <a:noFill/>
          <a:ln w="9525">
            <a:solidFill>
              <a:srgbClr val="C0C0C0"/>
            </a:solidFill>
            <a:round/>
            <a:headEnd/>
            <a:tailEnd/>
          </a:ln>
        </p:spPr>
        <p:txBody>
          <a:bodyPr/>
          <a:lstStyle/>
          <a:p>
            <a:endParaRPr lang="en-US"/>
          </a:p>
        </p:txBody>
      </p:sp>
      <p:sp>
        <p:nvSpPr>
          <p:cNvPr id="132101" name="Line 5"/>
          <p:cNvSpPr>
            <a:spLocks noChangeShapeType="1"/>
          </p:cNvSpPr>
          <p:nvPr/>
        </p:nvSpPr>
        <p:spPr bwMode="auto">
          <a:xfrm>
            <a:off x="1113656" y="4783432"/>
            <a:ext cx="7620000" cy="0"/>
          </a:xfrm>
          <a:prstGeom prst="line">
            <a:avLst/>
          </a:prstGeom>
          <a:noFill/>
          <a:ln w="9525">
            <a:solidFill>
              <a:srgbClr val="C0C0C0"/>
            </a:solidFill>
            <a:round/>
            <a:headEnd/>
            <a:tailEnd/>
          </a:ln>
        </p:spPr>
        <p:txBody>
          <a:bodyPr/>
          <a:lstStyle/>
          <a:p>
            <a:endParaRPr lang="en-US"/>
          </a:p>
        </p:txBody>
      </p:sp>
      <p:sp>
        <p:nvSpPr>
          <p:cNvPr id="132105" name="Text Box 10"/>
          <p:cNvSpPr txBox="1">
            <a:spLocks noChangeArrowheads="1"/>
          </p:cNvSpPr>
          <p:nvPr/>
        </p:nvSpPr>
        <p:spPr bwMode="auto">
          <a:xfrm>
            <a:off x="1331392" y="2660945"/>
            <a:ext cx="1441450" cy="338554"/>
          </a:xfrm>
          <a:prstGeom prst="rect">
            <a:avLst/>
          </a:prstGeom>
          <a:noFill/>
          <a:ln w="9525">
            <a:noFill/>
            <a:miter lim="800000"/>
            <a:headEnd/>
            <a:tailEnd/>
          </a:ln>
        </p:spPr>
        <p:txBody>
          <a:bodyPr>
            <a:spAutoFit/>
          </a:bodyPr>
          <a:lstStyle/>
          <a:p>
            <a:pPr algn="ctr">
              <a:spcBef>
                <a:spcPct val="50000"/>
              </a:spcBef>
            </a:pPr>
            <a:r>
              <a:rPr lang="en-US" sz="1600" b="1" dirty="0">
                <a:solidFill>
                  <a:schemeClr val="accent1"/>
                </a:solidFill>
                <a:latin typeface="Calibri" pitchFamily="34" charset="0"/>
                <a:cs typeface="Arial" pitchFamily="34" charset="0"/>
              </a:rPr>
              <a:t>ERS 5000</a:t>
            </a:r>
          </a:p>
        </p:txBody>
      </p:sp>
      <p:pic>
        <p:nvPicPr>
          <p:cNvPr id="132106" name="Picture 58" descr="4500 - Stack Front [lo-res]"/>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971029" y="3559476"/>
            <a:ext cx="2160588" cy="738187"/>
          </a:xfrm>
          <a:prstGeom prst="rect">
            <a:avLst/>
          </a:prstGeom>
          <a:noFill/>
          <a:ln w="9525">
            <a:noFill/>
            <a:miter lim="800000"/>
            <a:headEnd/>
            <a:tailEnd/>
          </a:ln>
        </p:spPr>
      </p:pic>
      <p:grpSp>
        <p:nvGrpSpPr>
          <p:cNvPr id="2" name="Group 60"/>
          <p:cNvGrpSpPr>
            <a:grpSpLocks noChangeAspect="1"/>
          </p:cNvGrpSpPr>
          <p:nvPr/>
        </p:nvGrpSpPr>
        <p:grpSpPr bwMode="auto">
          <a:xfrm>
            <a:off x="899602" y="1811632"/>
            <a:ext cx="2160587" cy="849313"/>
            <a:chOff x="1519" y="3582"/>
            <a:chExt cx="998" cy="392"/>
          </a:xfrm>
        </p:grpSpPr>
        <p:pic>
          <p:nvPicPr>
            <p:cNvPr id="132113" name="Picture 18" descr="5500 - Mixed Stack Front [hi-res]"/>
            <p:cNvPicPr>
              <a:picLocks noChangeAspect="1" noChangeArrowheads="1"/>
            </p:cNvPicPr>
            <p:nvPr/>
          </p:nvPicPr>
          <p:blipFill>
            <a:blip r:embed="rId4" cstate="email"/>
            <a:srcRect/>
            <a:stretch>
              <a:fillRect/>
            </a:stretch>
          </p:blipFill>
          <p:spPr bwMode="auto">
            <a:xfrm>
              <a:off x="1519" y="3748"/>
              <a:ext cx="453" cy="226"/>
            </a:xfrm>
            <a:prstGeom prst="rect">
              <a:avLst/>
            </a:prstGeom>
            <a:noFill/>
            <a:ln w="9525">
              <a:noFill/>
              <a:miter lim="800000"/>
              <a:headEnd/>
              <a:tailEnd/>
            </a:ln>
          </p:spPr>
        </p:pic>
        <p:pic>
          <p:nvPicPr>
            <p:cNvPr id="132114" name="Picture 59" descr="5000 - 5600 Stack Right [lo-res]"/>
            <p:cNvPicPr>
              <a:picLocks noChangeAspect="1" noChangeArrowheads="1"/>
            </p:cNvPicPr>
            <p:nvPr/>
          </p:nvPicPr>
          <p:blipFill>
            <a:blip r:embed="rId5" cstate="email"/>
            <a:srcRect/>
            <a:stretch>
              <a:fillRect/>
            </a:stretch>
          </p:blipFill>
          <p:spPr bwMode="auto">
            <a:xfrm>
              <a:off x="1973" y="3582"/>
              <a:ext cx="544" cy="392"/>
            </a:xfrm>
            <a:prstGeom prst="rect">
              <a:avLst/>
            </a:prstGeom>
            <a:noFill/>
            <a:ln w="9525">
              <a:noFill/>
              <a:miter lim="800000"/>
              <a:headEnd/>
              <a:tailEnd/>
            </a:ln>
          </p:spPr>
        </p:pic>
      </p:grpSp>
      <p:sp>
        <p:nvSpPr>
          <p:cNvPr id="132108" name="Text Box 16"/>
          <p:cNvSpPr txBox="1">
            <a:spLocks noChangeArrowheads="1"/>
          </p:cNvSpPr>
          <p:nvPr/>
        </p:nvSpPr>
        <p:spPr bwMode="auto">
          <a:xfrm>
            <a:off x="1331392" y="4280195"/>
            <a:ext cx="1439862" cy="338554"/>
          </a:xfrm>
          <a:prstGeom prst="rect">
            <a:avLst/>
          </a:prstGeom>
          <a:noFill/>
          <a:ln w="9525">
            <a:noFill/>
            <a:miter lim="800000"/>
            <a:headEnd/>
            <a:tailEnd/>
          </a:ln>
        </p:spPr>
        <p:txBody>
          <a:bodyPr>
            <a:spAutoFit/>
          </a:bodyPr>
          <a:lstStyle/>
          <a:p>
            <a:pPr algn="ctr">
              <a:spcBef>
                <a:spcPct val="50000"/>
              </a:spcBef>
            </a:pPr>
            <a:r>
              <a:rPr lang="en-US" sz="1600" b="1">
                <a:solidFill>
                  <a:schemeClr val="accent1"/>
                </a:solidFill>
                <a:latin typeface="Calibri" pitchFamily="34" charset="0"/>
                <a:cs typeface="Arial" pitchFamily="34" charset="0"/>
              </a:rPr>
              <a:t>ERS 4500</a:t>
            </a:r>
          </a:p>
        </p:txBody>
      </p:sp>
      <p:sp>
        <p:nvSpPr>
          <p:cNvPr id="132110" name="Text Box 18"/>
          <p:cNvSpPr txBox="1">
            <a:spLocks noChangeArrowheads="1"/>
          </p:cNvSpPr>
          <p:nvPr/>
        </p:nvSpPr>
        <p:spPr bwMode="auto">
          <a:xfrm>
            <a:off x="1331392" y="5731171"/>
            <a:ext cx="1439862" cy="338554"/>
          </a:xfrm>
          <a:prstGeom prst="rect">
            <a:avLst/>
          </a:prstGeom>
          <a:noFill/>
          <a:ln w="9525">
            <a:noFill/>
            <a:miter lim="800000"/>
            <a:headEnd/>
            <a:tailEnd/>
          </a:ln>
        </p:spPr>
        <p:txBody>
          <a:bodyPr>
            <a:spAutoFit/>
          </a:bodyPr>
          <a:lstStyle/>
          <a:p>
            <a:pPr algn="ctr">
              <a:spcBef>
                <a:spcPct val="50000"/>
              </a:spcBef>
            </a:pPr>
            <a:r>
              <a:rPr lang="en-US" sz="1600" b="1">
                <a:solidFill>
                  <a:schemeClr val="accent1"/>
                </a:solidFill>
                <a:latin typeface="Calibri" pitchFamily="34" charset="0"/>
                <a:cs typeface="Arial" pitchFamily="34" charset="0"/>
              </a:rPr>
              <a:t>ERS 2500</a:t>
            </a:r>
          </a:p>
        </p:txBody>
      </p:sp>
      <p:pic>
        <p:nvPicPr>
          <p:cNvPr id="132112" name="Picture 56" descr="2500 - Stack Front [lo-res]"/>
          <p:cNvPicPr>
            <a:picLocks noChangeAspect="1" noChangeArrowheads="1"/>
          </p:cNvPicPr>
          <p:nvPr/>
        </p:nvPicPr>
        <p:blipFill>
          <a:blip r:embed="rId6" cstate="email"/>
          <a:srcRect/>
          <a:stretch>
            <a:fillRect/>
          </a:stretch>
        </p:blipFill>
        <p:spPr bwMode="auto">
          <a:xfrm>
            <a:off x="1475864" y="5156495"/>
            <a:ext cx="1223963" cy="588962"/>
          </a:xfrm>
          <a:prstGeom prst="rect">
            <a:avLst/>
          </a:prstGeom>
          <a:noFill/>
          <a:ln w="9525">
            <a:noFill/>
            <a:miter lim="800000"/>
            <a:headEnd/>
            <a:tailEnd/>
          </a:ln>
        </p:spPr>
      </p:pic>
      <p:grpSp>
        <p:nvGrpSpPr>
          <p:cNvPr id="3" name="Group 50"/>
          <p:cNvGrpSpPr/>
          <p:nvPr/>
        </p:nvGrpSpPr>
        <p:grpSpPr>
          <a:xfrm>
            <a:off x="5138191" y="1351036"/>
            <a:ext cx="3412084" cy="1766269"/>
            <a:chOff x="6079231" y="1628800"/>
            <a:chExt cx="3101281" cy="1440160"/>
          </a:xfrm>
        </p:grpSpPr>
        <p:sp>
          <p:nvSpPr>
            <p:cNvPr id="29" name="AutoShape 25"/>
            <p:cNvSpPr>
              <a:spLocks noChangeArrowheads="1"/>
            </p:cNvSpPr>
            <p:nvPr/>
          </p:nvSpPr>
          <p:spPr bwMode="auto">
            <a:xfrm>
              <a:off x="6079231" y="1628800"/>
              <a:ext cx="2952328" cy="1440160"/>
            </a:xfrm>
            <a:prstGeom prst="roundRect">
              <a:avLst>
                <a:gd name="adj" fmla="val 4598"/>
              </a:avLst>
            </a:prstGeom>
            <a:gradFill flip="none" rotWithShape="1">
              <a:gsLst>
                <a:gs pos="0">
                  <a:srgbClr val="73858D">
                    <a:alpha val="49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600" dirty="0">
                <a:latin typeface="Arial" charset="0"/>
              </a:endParaRPr>
            </a:p>
          </p:txBody>
        </p:sp>
        <p:sp>
          <p:nvSpPr>
            <p:cNvPr id="30" name="Rectangle 5"/>
            <p:cNvSpPr>
              <a:spLocks noChangeArrowheads="1"/>
            </p:cNvSpPr>
            <p:nvPr/>
          </p:nvSpPr>
          <p:spPr bwMode="auto">
            <a:xfrm>
              <a:off x="6105356" y="1756076"/>
              <a:ext cx="3075156" cy="1312884"/>
            </a:xfrm>
            <a:prstGeom prst="rect">
              <a:avLst/>
            </a:prstGeom>
            <a:noFill/>
            <a:ln w="9525">
              <a:noFill/>
              <a:miter lim="800000"/>
              <a:headEnd/>
              <a:tailEnd/>
            </a:ln>
          </p:spPr>
          <p:txBody>
            <a:bodyPr lIns="0" tIns="0" rIns="0" bIns="0"/>
            <a:lstStyle/>
            <a:p>
              <a:pPr marL="171450" indent="-171450" algn="l" eaLnBrk="0" hangingPunct="0">
                <a:lnSpc>
                  <a:spcPct val="90000"/>
                </a:lnSpc>
                <a:spcBef>
                  <a:spcPct val="55000"/>
                </a:spcBef>
                <a:buClr>
                  <a:schemeClr val="accent1"/>
                </a:buClr>
                <a:buSzPct val="90000"/>
                <a:buFont typeface="Webdings" pitchFamily="18" charset="2"/>
                <a:buChar char="4"/>
              </a:pPr>
              <a:r>
                <a:rPr lang="en-GB" sz="1400" b="0" i="1" dirty="0" smtClean="0">
                  <a:solidFill>
                    <a:schemeClr val="tx1"/>
                  </a:solidFill>
                </a:rPr>
                <a:t>Extending VENA Advances Services to the Edge</a:t>
              </a:r>
            </a:p>
            <a:p>
              <a:pPr lvl="1" indent="-171450" algn="l" eaLnBrk="0" hangingPunct="0">
                <a:lnSpc>
                  <a:spcPct val="90000"/>
                </a:lnSpc>
                <a:spcBef>
                  <a:spcPct val="55000"/>
                </a:spcBef>
                <a:buClr>
                  <a:schemeClr val="accent1"/>
                </a:buClr>
                <a:buSzPct val="90000"/>
                <a:buFont typeface="Webdings" pitchFamily="18" charset="2"/>
                <a:buChar char="4"/>
              </a:pPr>
              <a:r>
                <a:rPr lang="en-GB" sz="1400" i="1" dirty="0" smtClean="0">
                  <a:solidFill>
                    <a:schemeClr val="tx1"/>
                  </a:solidFill>
                </a:rPr>
                <a:t>WLAN forwarding integration</a:t>
              </a:r>
            </a:p>
            <a:p>
              <a:pPr lvl="1" indent="-171450" algn="l" eaLnBrk="0" hangingPunct="0">
                <a:lnSpc>
                  <a:spcPct val="90000"/>
                </a:lnSpc>
                <a:spcBef>
                  <a:spcPct val="55000"/>
                </a:spcBef>
                <a:buClr>
                  <a:schemeClr val="accent1"/>
                </a:buClr>
                <a:buSzPct val="90000"/>
                <a:buFont typeface="Webdings" pitchFamily="18" charset="2"/>
                <a:buChar char="4"/>
              </a:pPr>
              <a:r>
                <a:rPr lang="en-GB" sz="1400" b="0" i="1" dirty="0" smtClean="0">
                  <a:solidFill>
                    <a:schemeClr val="tx1"/>
                  </a:solidFill>
                </a:rPr>
                <a:t>SPB virtualization</a:t>
              </a:r>
            </a:p>
            <a:p>
              <a:pPr marL="171450" indent="-171450" algn="l" eaLnBrk="0" hangingPunct="0">
                <a:lnSpc>
                  <a:spcPct val="90000"/>
                </a:lnSpc>
                <a:spcBef>
                  <a:spcPct val="55000"/>
                </a:spcBef>
                <a:buClr>
                  <a:schemeClr val="accent1"/>
                </a:buClr>
                <a:buSzPct val="90000"/>
                <a:buFont typeface="Webdings" pitchFamily="18" charset="2"/>
                <a:buChar char="4"/>
              </a:pPr>
              <a:r>
                <a:rPr lang="en-GB" sz="1400" i="1" dirty="0" err="1" smtClean="0">
                  <a:solidFill>
                    <a:schemeClr val="tx1"/>
                  </a:solidFill>
                </a:rPr>
                <a:t>PoE</a:t>
              </a:r>
              <a:r>
                <a:rPr lang="en-GB" sz="1400" i="1" dirty="0" smtClean="0">
                  <a:solidFill>
                    <a:schemeClr val="tx1"/>
                  </a:solidFill>
                </a:rPr>
                <a:t>+, SFP+</a:t>
              </a:r>
            </a:p>
          </p:txBody>
        </p:sp>
      </p:grpSp>
      <p:grpSp>
        <p:nvGrpSpPr>
          <p:cNvPr id="4" name="Group 48"/>
          <p:cNvGrpSpPr/>
          <p:nvPr/>
        </p:nvGrpSpPr>
        <p:grpSpPr>
          <a:xfrm>
            <a:off x="5143137" y="3257274"/>
            <a:ext cx="3407147" cy="1440160"/>
            <a:chOff x="6084168" y="3212976"/>
            <a:chExt cx="3101281" cy="1440160"/>
          </a:xfrm>
        </p:grpSpPr>
        <p:sp>
          <p:nvSpPr>
            <p:cNvPr id="35" name="AutoShape 25"/>
            <p:cNvSpPr>
              <a:spLocks noChangeArrowheads="1"/>
            </p:cNvSpPr>
            <p:nvPr/>
          </p:nvSpPr>
          <p:spPr bwMode="auto">
            <a:xfrm>
              <a:off x="6084168" y="3212976"/>
              <a:ext cx="2952328" cy="1440160"/>
            </a:xfrm>
            <a:prstGeom prst="roundRect">
              <a:avLst>
                <a:gd name="adj" fmla="val 4598"/>
              </a:avLst>
            </a:prstGeom>
            <a:gradFill flip="none" rotWithShape="1">
              <a:gsLst>
                <a:gs pos="0">
                  <a:srgbClr val="73858D">
                    <a:alpha val="49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600" dirty="0">
                <a:latin typeface="Arial" charset="0"/>
              </a:endParaRPr>
            </a:p>
          </p:txBody>
        </p:sp>
        <p:sp>
          <p:nvSpPr>
            <p:cNvPr id="36" name="Rectangle 5"/>
            <p:cNvSpPr>
              <a:spLocks noChangeArrowheads="1"/>
            </p:cNvSpPr>
            <p:nvPr/>
          </p:nvSpPr>
          <p:spPr bwMode="auto">
            <a:xfrm>
              <a:off x="6110293" y="3340252"/>
              <a:ext cx="3075156" cy="1312884"/>
            </a:xfrm>
            <a:prstGeom prst="rect">
              <a:avLst/>
            </a:prstGeom>
            <a:noFill/>
            <a:ln w="9525">
              <a:noFill/>
              <a:miter lim="800000"/>
              <a:headEnd/>
              <a:tailEnd/>
            </a:ln>
          </p:spPr>
          <p:txBody>
            <a:bodyPr lIns="0" tIns="0" rIns="0" bIns="0"/>
            <a:lstStyle/>
            <a:p>
              <a:pPr marL="171450" indent="-171450" algn="l" eaLnBrk="0" hangingPunct="0">
                <a:lnSpc>
                  <a:spcPct val="90000"/>
                </a:lnSpc>
                <a:spcBef>
                  <a:spcPct val="55000"/>
                </a:spcBef>
                <a:buClr>
                  <a:schemeClr val="accent1"/>
                </a:buClr>
                <a:buSzPct val="90000"/>
                <a:buFont typeface="Webdings" pitchFamily="18" charset="2"/>
                <a:buChar char="4"/>
              </a:pPr>
              <a:r>
                <a:rPr lang="en-GB" sz="1400" b="0" i="1" dirty="0" smtClean="0">
                  <a:solidFill>
                    <a:schemeClr val="tx1"/>
                  </a:solidFill>
                </a:rPr>
                <a:t>Enhanced Hardware</a:t>
              </a:r>
            </a:p>
            <a:p>
              <a:pPr indent="-171450" eaLnBrk="0" hangingPunct="0">
                <a:lnSpc>
                  <a:spcPct val="90000"/>
                </a:lnSpc>
                <a:spcBef>
                  <a:spcPct val="55000"/>
                </a:spcBef>
                <a:buClr>
                  <a:schemeClr val="accent1"/>
                </a:buClr>
                <a:buSzPct val="90000"/>
                <a:buFont typeface="Webdings" pitchFamily="18" charset="2"/>
                <a:buChar char="4"/>
              </a:pPr>
              <a:r>
                <a:rPr lang="en-GB" sz="1400" i="1" dirty="0" smtClean="0">
                  <a:solidFill>
                    <a:schemeClr val="tx1"/>
                  </a:solidFill>
                </a:rPr>
                <a:t>WLAN forwarding integration</a:t>
              </a:r>
            </a:p>
            <a:p>
              <a:pPr indent="-171450" eaLnBrk="0" hangingPunct="0">
                <a:lnSpc>
                  <a:spcPct val="90000"/>
                </a:lnSpc>
                <a:spcBef>
                  <a:spcPct val="55000"/>
                </a:spcBef>
                <a:buClr>
                  <a:schemeClr val="accent1"/>
                </a:buClr>
                <a:buSzPct val="90000"/>
                <a:buFont typeface="Webdings" pitchFamily="18" charset="2"/>
                <a:buChar char="4"/>
              </a:pPr>
              <a:r>
                <a:rPr lang="en-GB" sz="1400" i="1" dirty="0" smtClean="0">
                  <a:solidFill>
                    <a:schemeClr val="tx1"/>
                  </a:solidFill>
                </a:rPr>
                <a:t>Hardware ready for virtualization</a:t>
              </a:r>
            </a:p>
          </p:txBody>
        </p:sp>
      </p:grpSp>
      <p:grpSp>
        <p:nvGrpSpPr>
          <p:cNvPr id="5" name="Group 49"/>
          <p:cNvGrpSpPr/>
          <p:nvPr/>
        </p:nvGrpSpPr>
        <p:grpSpPr>
          <a:xfrm>
            <a:off x="5143137" y="4869164"/>
            <a:ext cx="3407147" cy="1469349"/>
            <a:chOff x="6084168" y="4824862"/>
            <a:chExt cx="3101281" cy="1440160"/>
          </a:xfrm>
        </p:grpSpPr>
        <p:sp>
          <p:nvSpPr>
            <p:cNvPr id="40" name="AutoShape 25"/>
            <p:cNvSpPr>
              <a:spLocks noChangeArrowheads="1"/>
            </p:cNvSpPr>
            <p:nvPr/>
          </p:nvSpPr>
          <p:spPr bwMode="auto">
            <a:xfrm>
              <a:off x="6084168" y="4824862"/>
              <a:ext cx="2952328" cy="1440160"/>
            </a:xfrm>
            <a:prstGeom prst="roundRect">
              <a:avLst>
                <a:gd name="adj" fmla="val 4598"/>
              </a:avLst>
            </a:prstGeom>
            <a:gradFill flip="none" rotWithShape="1">
              <a:gsLst>
                <a:gs pos="0">
                  <a:srgbClr val="73858D">
                    <a:alpha val="49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600" dirty="0">
                <a:latin typeface="Arial" charset="0"/>
              </a:endParaRPr>
            </a:p>
          </p:txBody>
        </p:sp>
        <p:sp>
          <p:nvSpPr>
            <p:cNvPr id="41" name="Rectangle 5"/>
            <p:cNvSpPr>
              <a:spLocks noChangeArrowheads="1"/>
            </p:cNvSpPr>
            <p:nvPr/>
          </p:nvSpPr>
          <p:spPr bwMode="auto">
            <a:xfrm>
              <a:off x="6110293" y="4952138"/>
              <a:ext cx="3075156" cy="1312884"/>
            </a:xfrm>
            <a:prstGeom prst="rect">
              <a:avLst/>
            </a:prstGeom>
            <a:noFill/>
            <a:ln w="9525">
              <a:noFill/>
              <a:miter lim="800000"/>
              <a:headEnd/>
              <a:tailEnd/>
            </a:ln>
          </p:spPr>
          <p:txBody>
            <a:bodyPr lIns="0" tIns="0" rIns="0" bIns="0"/>
            <a:lstStyle/>
            <a:p>
              <a:pPr marL="171450" indent="-171450" algn="l" eaLnBrk="0" hangingPunct="0">
                <a:lnSpc>
                  <a:spcPct val="90000"/>
                </a:lnSpc>
                <a:spcBef>
                  <a:spcPct val="55000"/>
                </a:spcBef>
                <a:buClr>
                  <a:schemeClr val="accent1"/>
                </a:buClr>
                <a:buSzPct val="90000"/>
                <a:buFont typeface="Webdings" pitchFamily="18" charset="2"/>
                <a:buChar char="4"/>
              </a:pPr>
              <a:r>
                <a:rPr lang="en-GB" sz="1400" b="0" i="1" dirty="0" smtClean="0">
                  <a:solidFill>
                    <a:schemeClr val="tx1"/>
                  </a:solidFill>
                </a:rPr>
                <a:t>Enhanced Hardware (SME)</a:t>
              </a:r>
            </a:p>
            <a:p>
              <a:pPr lvl="1" indent="-171450" algn="l" eaLnBrk="0" hangingPunct="0">
                <a:lnSpc>
                  <a:spcPct val="90000"/>
                </a:lnSpc>
                <a:spcBef>
                  <a:spcPct val="55000"/>
                </a:spcBef>
                <a:buClr>
                  <a:schemeClr val="accent1"/>
                </a:buClr>
                <a:buSzPct val="90000"/>
                <a:buFont typeface="Webdings" pitchFamily="18" charset="2"/>
                <a:buChar char="4"/>
              </a:pPr>
              <a:r>
                <a:rPr lang="en-GB" sz="1400" i="1" dirty="0" smtClean="0">
                  <a:solidFill>
                    <a:schemeClr val="tx1"/>
                  </a:solidFill>
                </a:rPr>
                <a:t>Higher Stack Bandwidth</a:t>
              </a:r>
            </a:p>
            <a:p>
              <a:pPr lvl="1" indent="-171450" algn="l" eaLnBrk="0" hangingPunct="0">
                <a:lnSpc>
                  <a:spcPct val="90000"/>
                </a:lnSpc>
                <a:spcBef>
                  <a:spcPct val="55000"/>
                </a:spcBef>
                <a:buClr>
                  <a:schemeClr val="accent1"/>
                </a:buClr>
                <a:buSzPct val="90000"/>
                <a:buFont typeface="Webdings" pitchFamily="18" charset="2"/>
                <a:buChar char="4"/>
              </a:pPr>
              <a:r>
                <a:rPr lang="en-GB" sz="1400" i="1" dirty="0" err="1" smtClean="0">
                  <a:solidFill>
                    <a:schemeClr val="tx1"/>
                  </a:solidFill>
                </a:rPr>
                <a:t>PoE</a:t>
              </a:r>
              <a:r>
                <a:rPr lang="en-GB" sz="1400" i="1" dirty="0" smtClean="0">
                  <a:solidFill>
                    <a:schemeClr val="tx1"/>
                  </a:solidFill>
                </a:rPr>
                <a:t>+</a:t>
              </a:r>
            </a:p>
            <a:p>
              <a:pPr lvl="1" indent="-171450" algn="l" eaLnBrk="0" hangingPunct="0">
                <a:lnSpc>
                  <a:spcPct val="90000"/>
                </a:lnSpc>
                <a:spcBef>
                  <a:spcPct val="55000"/>
                </a:spcBef>
                <a:buClr>
                  <a:schemeClr val="accent1"/>
                </a:buClr>
                <a:buSzPct val="90000"/>
                <a:buFont typeface="Webdings" pitchFamily="18" charset="2"/>
                <a:buChar char="4"/>
              </a:pPr>
              <a:r>
                <a:rPr lang="en-GB" sz="1400" i="1" dirty="0" smtClean="0">
                  <a:solidFill>
                    <a:schemeClr val="tx1"/>
                  </a:solidFill>
                </a:rPr>
                <a:t>24 port and 8 port (</a:t>
              </a:r>
              <a:r>
                <a:rPr lang="en-GB" sz="1400" i="1" dirty="0" err="1" smtClean="0">
                  <a:solidFill>
                    <a:schemeClr val="tx1"/>
                  </a:solidFill>
                </a:rPr>
                <a:t>fanless</a:t>
              </a:r>
              <a:r>
                <a:rPr lang="en-GB" sz="1400" i="1" dirty="0" smtClean="0">
                  <a:solidFill>
                    <a:schemeClr val="tx1"/>
                  </a:solidFill>
                </a:rPr>
                <a:t>)</a:t>
              </a:r>
            </a:p>
            <a:p>
              <a:pPr marL="171450" indent="-171450" algn="l" eaLnBrk="0" hangingPunct="0">
                <a:lnSpc>
                  <a:spcPct val="90000"/>
                </a:lnSpc>
                <a:spcBef>
                  <a:spcPct val="55000"/>
                </a:spcBef>
                <a:buClr>
                  <a:schemeClr val="accent1"/>
                </a:buClr>
                <a:buSzPct val="90000"/>
              </a:pPr>
              <a:endParaRPr lang="en-GB" sz="1400" i="1" dirty="0" smtClean="0">
                <a:solidFill>
                  <a:schemeClr val="tx1"/>
                </a:solidFill>
              </a:endParaRPr>
            </a:p>
          </p:txBody>
        </p:sp>
      </p:grpSp>
      <p:grpSp>
        <p:nvGrpSpPr>
          <p:cNvPr id="6" name="Group 43"/>
          <p:cNvGrpSpPr/>
          <p:nvPr/>
        </p:nvGrpSpPr>
        <p:grpSpPr>
          <a:xfrm>
            <a:off x="3203858" y="3329289"/>
            <a:ext cx="1879811" cy="1190483"/>
            <a:chOff x="2627784" y="3284985"/>
            <a:chExt cx="1879811" cy="1190483"/>
          </a:xfrm>
        </p:grpSpPr>
        <p:grpSp>
          <p:nvGrpSpPr>
            <p:cNvPr id="7" name="Down Arrow 42"/>
            <p:cNvGrpSpPr>
              <a:grpSpLocks noChangeAspect="1"/>
            </p:cNvGrpSpPr>
            <p:nvPr/>
          </p:nvGrpSpPr>
          <p:grpSpPr bwMode="auto">
            <a:xfrm>
              <a:off x="2627784" y="3284985"/>
              <a:ext cx="1879811" cy="1190483"/>
              <a:chOff x="1705" y="2830"/>
              <a:chExt cx="833" cy="626"/>
            </a:xfrm>
          </p:grpSpPr>
          <p:pic>
            <p:nvPicPr>
              <p:cNvPr id="22" name="Down Arrow 42"/>
              <p:cNvPicPr>
                <a:picLocks noChangeArrowheads="1"/>
              </p:cNvPicPr>
              <p:nvPr/>
            </p:nvPicPr>
            <p:blipFill>
              <a:blip r:embed="rId7" cstate="print"/>
              <a:srcRect/>
              <a:stretch>
                <a:fillRect/>
              </a:stretch>
            </p:blipFill>
            <p:spPr bwMode="auto">
              <a:xfrm>
                <a:off x="1705" y="2830"/>
                <a:ext cx="833" cy="626"/>
              </a:xfrm>
              <a:prstGeom prst="rect">
                <a:avLst/>
              </a:prstGeom>
              <a:noFill/>
              <a:ln w="9525">
                <a:noFill/>
                <a:miter lim="800000"/>
                <a:headEnd/>
                <a:tailEnd/>
              </a:ln>
            </p:spPr>
          </p:pic>
          <p:sp>
            <p:nvSpPr>
              <p:cNvPr id="23" name="Text Box 13"/>
              <p:cNvSpPr txBox="1">
                <a:spLocks noChangeArrowheads="1"/>
              </p:cNvSpPr>
              <p:nvPr/>
            </p:nvSpPr>
            <p:spPr bwMode="auto">
              <a:xfrm rot="-5400000">
                <a:off x="1827" y="2854"/>
                <a:ext cx="322" cy="506"/>
              </a:xfrm>
              <a:prstGeom prst="rect">
                <a:avLst/>
              </a:prstGeom>
              <a:noFill/>
              <a:ln w="9525">
                <a:noFill/>
                <a:miter lim="800000"/>
                <a:headEnd/>
                <a:tailEnd/>
              </a:ln>
            </p:spPr>
            <p:txBody>
              <a:bodyPr vert="eaVert" wrap="none" anchor="ctr"/>
              <a:lstStyle/>
              <a:p>
                <a:endParaRPr lang="en-GB">
                  <a:solidFill>
                    <a:schemeClr val="tx1"/>
                  </a:solidFill>
                </a:endParaRPr>
              </a:p>
            </p:txBody>
          </p:sp>
        </p:grpSp>
        <p:sp>
          <p:nvSpPr>
            <p:cNvPr id="43" name="TextBox 42"/>
            <p:cNvSpPr txBox="1"/>
            <p:nvPr/>
          </p:nvSpPr>
          <p:spPr>
            <a:xfrm>
              <a:off x="2976702" y="3589604"/>
              <a:ext cx="184731" cy="461665"/>
            </a:xfrm>
            <a:prstGeom prst="rect">
              <a:avLst/>
            </a:prstGeom>
            <a:noFill/>
          </p:spPr>
          <p:txBody>
            <a:bodyPr wrap="none" rtlCol="0">
              <a:spAutoFit/>
            </a:bodyPr>
            <a:lstStyle/>
            <a:p>
              <a:endParaRPr lang="en-US" sz="2400" b="1" i="1" dirty="0"/>
            </a:p>
          </p:txBody>
        </p:sp>
      </p:grpSp>
      <p:grpSp>
        <p:nvGrpSpPr>
          <p:cNvPr id="8" name="Group 45"/>
          <p:cNvGrpSpPr/>
          <p:nvPr/>
        </p:nvGrpSpPr>
        <p:grpSpPr>
          <a:xfrm>
            <a:off x="3217703" y="4886851"/>
            <a:ext cx="1879812" cy="1190483"/>
            <a:chOff x="2641639" y="4842547"/>
            <a:chExt cx="1879812" cy="1190483"/>
          </a:xfrm>
        </p:grpSpPr>
        <p:grpSp>
          <p:nvGrpSpPr>
            <p:cNvPr id="9" name="Down Arrow 42"/>
            <p:cNvGrpSpPr>
              <a:grpSpLocks noChangeAspect="1"/>
            </p:cNvGrpSpPr>
            <p:nvPr/>
          </p:nvGrpSpPr>
          <p:grpSpPr bwMode="auto">
            <a:xfrm>
              <a:off x="2641639" y="4842547"/>
              <a:ext cx="1879812" cy="1190483"/>
              <a:chOff x="1705" y="2830"/>
              <a:chExt cx="833" cy="626"/>
            </a:xfrm>
          </p:grpSpPr>
          <p:pic>
            <p:nvPicPr>
              <p:cNvPr id="25" name="Down Arrow 42"/>
              <p:cNvPicPr>
                <a:picLocks noChangeArrowheads="1"/>
              </p:cNvPicPr>
              <p:nvPr/>
            </p:nvPicPr>
            <p:blipFill>
              <a:blip r:embed="rId7" cstate="print"/>
              <a:srcRect/>
              <a:stretch>
                <a:fillRect/>
              </a:stretch>
            </p:blipFill>
            <p:spPr bwMode="auto">
              <a:xfrm>
                <a:off x="1705" y="2830"/>
                <a:ext cx="833" cy="626"/>
              </a:xfrm>
              <a:prstGeom prst="rect">
                <a:avLst/>
              </a:prstGeom>
              <a:noFill/>
              <a:ln w="9525">
                <a:noFill/>
                <a:miter lim="800000"/>
                <a:headEnd/>
                <a:tailEnd/>
              </a:ln>
            </p:spPr>
          </p:pic>
          <p:sp>
            <p:nvSpPr>
              <p:cNvPr id="26" name="Text Box 13"/>
              <p:cNvSpPr txBox="1">
                <a:spLocks noChangeArrowheads="1"/>
              </p:cNvSpPr>
              <p:nvPr/>
            </p:nvSpPr>
            <p:spPr bwMode="auto">
              <a:xfrm rot="-5400000">
                <a:off x="1827" y="2854"/>
                <a:ext cx="322" cy="506"/>
              </a:xfrm>
              <a:prstGeom prst="rect">
                <a:avLst/>
              </a:prstGeom>
              <a:noFill/>
              <a:ln w="9525">
                <a:noFill/>
                <a:miter lim="800000"/>
                <a:headEnd/>
                <a:tailEnd/>
              </a:ln>
            </p:spPr>
            <p:txBody>
              <a:bodyPr vert="eaVert" wrap="none" anchor="ctr"/>
              <a:lstStyle/>
              <a:p>
                <a:endParaRPr lang="en-GB">
                  <a:solidFill>
                    <a:schemeClr val="tx1"/>
                  </a:solidFill>
                </a:endParaRPr>
              </a:p>
            </p:txBody>
          </p:sp>
        </p:grpSp>
        <p:sp>
          <p:nvSpPr>
            <p:cNvPr id="45" name="TextBox 44"/>
            <p:cNvSpPr txBox="1"/>
            <p:nvPr/>
          </p:nvSpPr>
          <p:spPr>
            <a:xfrm>
              <a:off x="2973969" y="5143337"/>
              <a:ext cx="184731" cy="461665"/>
            </a:xfrm>
            <a:prstGeom prst="rect">
              <a:avLst/>
            </a:prstGeom>
            <a:noFill/>
          </p:spPr>
          <p:txBody>
            <a:bodyPr wrap="none" rtlCol="0">
              <a:spAutoFit/>
            </a:bodyPr>
            <a:lstStyle/>
            <a:p>
              <a:endParaRPr lang="en-US" sz="2400" b="1" i="1" dirty="0"/>
            </a:p>
          </p:txBody>
        </p:sp>
      </p:grpSp>
      <p:grpSp>
        <p:nvGrpSpPr>
          <p:cNvPr id="10" name="Group 47"/>
          <p:cNvGrpSpPr/>
          <p:nvPr/>
        </p:nvGrpSpPr>
        <p:grpSpPr>
          <a:xfrm>
            <a:off x="3203848" y="1728525"/>
            <a:ext cx="1879812" cy="1190483"/>
            <a:chOff x="2627784" y="1684222"/>
            <a:chExt cx="1879812" cy="1190483"/>
          </a:xfrm>
        </p:grpSpPr>
        <p:grpSp>
          <p:nvGrpSpPr>
            <p:cNvPr id="11" name="Down Arrow 42"/>
            <p:cNvGrpSpPr>
              <a:grpSpLocks noChangeAspect="1"/>
            </p:cNvGrpSpPr>
            <p:nvPr/>
          </p:nvGrpSpPr>
          <p:grpSpPr bwMode="auto">
            <a:xfrm>
              <a:off x="2627784" y="1684222"/>
              <a:ext cx="1879812" cy="1190483"/>
              <a:chOff x="1705" y="2830"/>
              <a:chExt cx="833" cy="626"/>
            </a:xfrm>
          </p:grpSpPr>
          <p:pic>
            <p:nvPicPr>
              <p:cNvPr id="19" name="Down Arrow 42"/>
              <p:cNvPicPr>
                <a:picLocks noChangeArrowheads="1"/>
              </p:cNvPicPr>
              <p:nvPr/>
            </p:nvPicPr>
            <p:blipFill>
              <a:blip r:embed="rId7" cstate="print"/>
              <a:srcRect/>
              <a:stretch>
                <a:fillRect/>
              </a:stretch>
            </p:blipFill>
            <p:spPr bwMode="auto">
              <a:xfrm>
                <a:off x="1705" y="2830"/>
                <a:ext cx="833" cy="626"/>
              </a:xfrm>
              <a:prstGeom prst="rect">
                <a:avLst/>
              </a:prstGeom>
              <a:noFill/>
              <a:ln w="9525">
                <a:noFill/>
                <a:miter lim="800000"/>
                <a:headEnd/>
                <a:tailEnd/>
              </a:ln>
            </p:spPr>
          </p:pic>
          <p:sp>
            <p:nvSpPr>
              <p:cNvPr id="20" name="Text Box 13"/>
              <p:cNvSpPr txBox="1">
                <a:spLocks noChangeArrowheads="1"/>
              </p:cNvSpPr>
              <p:nvPr/>
            </p:nvSpPr>
            <p:spPr bwMode="auto">
              <a:xfrm rot="-5400000">
                <a:off x="1827" y="2854"/>
                <a:ext cx="322" cy="506"/>
              </a:xfrm>
              <a:prstGeom prst="rect">
                <a:avLst/>
              </a:prstGeom>
              <a:noFill/>
              <a:ln w="9525">
                <a:noFill/>
                <a:miter lim="800000"/>
                <a:headEnd/>
                <a:tailEnd/>
              </a:ln>
            </p:spPr>
            <p:txBody>
              <a:bodyPr vert="eaVert" wrap="none" anchor="ctr"/>
              <a:lstStyle/>
              <a:p>
                <a:endParaRPr lang="en-GB">
                  <a:solidFill>
                    <a:schemeClr val="tx1"/>
                  </a:solidFill>
                </a:endParaRPr>
              </a:p>
            </p:txBody>
          </p:sp>
        </p:grpSp>
        <p:sp>
          <p:nvSpPr>
            <p:cNvPr id="47" name="TextBox 46"/>
            <p:cNvSpPr txBox="1"/>
            <p:nvPr/>
          </p:nvSpPr>
          <p:spPr>
            <a:xfrm>
              <a:off x="2976286" y="1988840"/>
              <a:ext cx="184731" cy="461665"/>
            </a:xfrm>
            <a:prstGeom prst="rect">
              <a:avLst/>
            </a:prstGeom>
            <a:noFill/>
          </p:spPr>
          <p:txBody>
            <a:bodyPr wrap="none" rtlCol="0">
              <a:spAutoFit/>
            </a:bodyPr>
            <a:lstStyle/>
            <a:p>
              <a:endParaRPr lang="en-US" sz="2400" b="1" i="1" dirty="0"/>
            </a:p>
          </p:txBody>
        </p:sp>
      </p:grpSp>
      <p:sp>
        <p:nvSpPr>
          <p:cNvPr id="42" name="TextBox 44"/>
          <p:cNvSpPr txBox="1">
            <a:spLocks noChangeArrowheads="1"/>
          </p:cNvSpPr>
          <p:nvPr/>
        </p:nvSpPr>
        <p:spPr bwMode="auto">
          <a:xfrm>
            <a:off x="3675509" y="5287296"/>
            <a:ext cx="1002197" cy="307777"/>
          </a:xfrm>
          <a:prstGeom prst="rect">
            <a:avLst/>
          </a:prstGeom>
          <a:noFill/>
          <a:ln w="9525">
            <a:noFill/>
            <a:miter lim="800000"/>
            <a:headEnd/>
            <a:tailEnd/>
          </a:ln>
        </p:spPr>
        <p:txBody>
          <a:bodyPr wrap="none">
            <a:spAutoFit/>
          </a:bodyPr>
          <a:lstStyle/>
          <a:p>
            <a:r>
              <a:rPr lang="en-US" sz="1400" b="1" i="1" dirty="0" smtClean="0">
                <a:solidFill>
                  <a:schemeClr val="bg1"/>
                </a:solidFill>
              </a:rPr>
              <a:t>ERS 3500</a:t>
            </a:r>
            <a:endParaRPr lang="en-US" sz="1400" b="1" i="1" dirty="0">
              <a:solidFill>
                <a:schemeClr val="bg1"/>
              </a:solidFill>
            </a:endParaRPr>
          </a:p>
        </p:txBody>
      </p:sp>
      <p:sp>
        <p:nvSpPr>
          <p:cNvPr id="44" name="TextBox 44"/>
          <p:cNvSpPr txBox="1">
            <a:spLocks noChangeArrowheads="1"/>
          </p:cNvSpPr>
          <p:nvPr/>
        </p:nvSpPr>
        <p:spPr bwMode="auto">
          <a:xfrm>
            <a:off x="3657609" y="3733801"/>
            <a:ext cx="1002197" cy="307777"/>
          </a:xfrm>
          <a:prstGeom prst="rect">
            <a:avLst/>
          </a:prstGeom>
          <a:noFill/>
          <a:ln w="9525">
            <a:noFill/>
            <a:miter lim="800000"/>
            <a:headEnd/>
            <a:tailEnd/>
          </a:ln>
        </p:spPr>
        <p:txBody>
          <a:bodyPr wrap="none">
            <a:spAutoFit/>
          </a:bodyPr>
          <a:lstStyle/>
          <a:p>
            <a:r>
              <a:rPr lang="en-US" sz="1400" b="1" i="1" dirty="0" smtClean="0">
                <a:solidFill>
                  <a:schemeClr val="bg1"/>
                </a:solidFill>
              </a:rPr>
              <a:t>ERS 4800</a:t>
            </a:r>
            <a:endParaRPr lang="en-US" sz="1400" b="1" i="1" dirty="0">
              <a:solidFill>
                <a:schemeClr val="bg1"/>
              </a:solidFill>
            </a:endParaRPr>
          </a:p>
        </p:txBody>
      </p:sp>
      <p:sp>
        <p:nvSpPr>
          <p:cNvPr id="46" name="TextBox 44"/>
          <p:cNvSpPr txBox="1">
            <a:spLocks noChangeArrowheads="1"/>
          </p:cNvSpPr>
          <p:nvPr/>
        </p:nvSpPr>
        <p:spPr bwMode="auto">
          <a:xfrm>
            <a:off x="3581406" y="2132504"/>
            <a:ext cx="1002197" cy="307777"/>
          </a:xfrm>
          <a:prstGeom prst="rect">
            <a:avLst/>
          </a:prstGeom>
          <a:noFill/>
          <a:ln w="9525">
            <a:noFill/>
            <a:miter lim="800000"/>
            <a:headEnd/>
            <a:tailEnd/>
          </a:ln>
        </p:spPr>
        <p:txBody>
          <a:bodyPr wrap="none">
            <a:spAutoFit/>
          </a:bodyPr>
          <a:lstStyle/>
          <a:p>
            <a:r>
              <a:rPr lang="en-US" sz="1400" b="1" i="1" dirty="0" smtClean="0">
                <a:solidFill>
                  <a:schemeClr val="bg1"/>
                </a:solidFill>
              </a:rPr>
              <a:t>ERS 5800</a:t>
            </a:r>
            <a:endParaRPr lang="en-US" sz="1400" b="1"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Title 1"/>
          <p:cNvSpPr>
            <a:spLocks noGrp="1"/>
          </p:cNvSpPr>
          <p:nvPr>
            <p:ph type="title"/>
          </p:nvPr>
        </p:nvSpPr>
        <p:spPr bwMode="auto">
          <a:xfrm>
            <a:off x="304800" y="609601"/>
            <a:ext cx="6624736" cy="7207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The Avaya Networking Vision</a:t>
            </a:r>
          </a:p>
        </p:txBody>
      </p:sp>
      <p:sp>
        <p:nvSpPr>
          <p:cNvPr id="17" name="Rectangle 6"/>
          <p:cNvSpPr>
            <a:spLocks noChangeArrowheads="1"/>
          </p:cNvSpPr>
          <p:nvPr/>
        </p:nvSpPr>
        <p:spPr bwMode="auto">
          <a:xfrm>
            <a:off x="2267744" y="4901016"/>
            <a:ext cx="6876256" cy="1309099"/>
          </a:xfrm>
          <a:prstGeom prst="rect">
            <a:avLst/>
          </a:prstGeom>
          <a:gradFill rotWithShape="1">
            <a:gsLst>
              <a:gs pos="0">
                <a:srgbClr val="4C0000"/>
              </a:gs>
              <a:gs pos="100000">
                <a:schemeClr val="accent1"/>
              </a:gs>
            </a:gsLst>
            <a:lin ang="0" scaled="1"/>
          </a:gradFill>
          <a:ln w="9525" algn="ctr">
            <a:noFill/>
            <a:miter lim="800000"/>
            <a:headEnd/>
            <a:tailEnd/>
          </a:ln>
        </p:spPr>
        <p:txBody>
          <a:bodyPr wrap="none" lIns="0" tIns="0" rIns="0" bIns="0" anchor="ctr"/>
          <a:lstStyle/>
          <a:p>
            <a:endParaRPr lang="en-US" sz="1400"/>
          </a:p>
        </p:txBody>
      </p:sp>
      <p:sp>
        <p:nvSpPr>
          <p:cNvPr id="18" name="Text Box 12"/>
          <p:cNvSpPr txBox="1">
            <a:spLocks noChangeArrowheads="1"/>
          </p:cNvSpPr>
          <p:nvPr/>
        </p:nvSpPr>
        <p:spPr bwMode="auto">
          <a:xfrm>
            <a:off x="3707909" y="5115539"/>
            <a:ext cx="5436095" cy="797338"/>
          </a:xfrm>
          <a:prstGeom prst="rect">
            <a:avLst/>
          </a:prstGeom>
          <a:noFill/>
          <a:ln w="9525">
            <a:noFill/>
            <a:miter lim="800000"/>
            <a:headEnd/>
            <a:tailEnd/>
          </a:ln>
        </p:spPr>
        <p:txBody>
          <a:bodyPr wrap="square">
            <a:spAutoFit/>
          </a:bodyPr>
          <a:lstStyle/>
          <a:p>
            <a:pPr algn="ctr"/>
            <a:r>
              <a:rPr lang="en-US" sz="2400" dirty="0" smtClean="0">
                <a:solidFill>
                  <a:schemeClr val="bg1"/>
                </a:solidFill>
              </a:rPr>
              <a:t>Busi</a:t>
            </a:r>
            <a:r>
              <a:rPr lang="en-US" sz="2400" b="0" dirty="0" smtClean="0">
                <a:solidFill>
                  <a:schemeClr val="bg1"/>
                </a:solidFill>
              </a:rPr>
              <a:t>ness-grade Mobility </a:t>
            </a:r>
          </a:p>
          <a:p>
            <a:pPr algn="ctr"/>
            <a:r>
              <a:rPr lang="en-US" sz="2000" dirty="0" smtClean="0">
                <a:solidFill>
                  <a:schemeClr val="bg1"/>
                </a:solidFill>
              </a:rPr>
              <a:t>Managing the mobile device explosion</a:t>
            </a:r>
            <a:endParaRPr lang="en-US" sz="2000" b="0" dirty="0">
              <a:solidFill>
                <a:schemeClr val="bg1"/>
              </a:solidFill>
            </a:endParaRPr>
          </a:p>
        </p:txBody>
      </p:sp>
      <p:sp>
        <p:nvSpPr>
          <p:cNvPr id="21" name="Rectangle 6"/>
          <p:cNvSpPr>
            <a:spLocks noChangeArrowheads="1"/>
          </p:cNvSpPr>
          <p:nvPr/>
        </p:nvSpPr>
        <p:spPr bwMode="auto">
          <a:xfrm>
            <a:off x="3483395" y="3447170"/>
            <a:ext cx="5667660" cy="1309099"/>
          </a:xfrm>
          <a:prstGeom prst="rect">
            <a:avLst/>
          </a:prstGeom>
          <a:gradFill rotWithShape="1">
            <a:gsLst>
              <a:gs pos="0">
                <a:srgbClr val="4C0000"/>
              </a:gs>
              <a:gs pos="100000">
                <a:schemeClr val="accent1"/>
              </a:gs>
            </a:gsLst>
            <a:lin ang="0" scaled="1"/>
          </a:gradFill>
          <a:ln w="9525" algn="ctr">
            <a:noFill/>
            <a:miter lim="800000"/>
            <a:headEnd/>
            <a:tailEnd/>
          </a:ln>
        </p:spPr>
        <p:txBody>
          <a:bodyPr wrap="none" lIns="0" tIns="0" rIns="0" bIns="0" anchor="ctr"/>
          <a:lstStyle/>
          <a:p>
            <a:endParaRPr lang="en-US" sz="1400"/>
          </a:p>
        </p:txBody>
      </p:sp>
      <p:sp>
        <p:nvSpPr>
          <p:cNvPr id="22" name="Text Box 12"/>
          <p:cNvSpPr txBox="1">
            <a:spLocks noChangeArrowheads="1"/>
          </p:cNvSpPr>
          <p:nvPr/>
        </p:nvSpPr>
        <p:spPr bwMode="auto">
          <a:xfrm>
            <a:off x="4150158" y="3663087"/>
            <a:ext cx="4930604" cy="797338"/>
          </a:xfrm>
          <a:prstGeom prst="rect">
            <a:avLst/>
          </a:prstGeom>
          <a:noFill/>
          <a:ln w="9525">
            <a:noFill/>
            <a:miter lim="800000"/>
            <a:headEnd/>
            <a:tailEnd/>
          </a:ln>
        </p:spPr>
        <p:txBody>
          <a:bodyPr wrap="square">
            <a:spAutoFit/>
          </a:bodyPr>
          <a:lstStyle/>
          <a:p>
            <a:pPr algn="ctr"/>
            <a:r>
              <a:rPr lang="en-US" sz="2400" b="0" dirty="0" smtClean="0">
                <a:solidFill>
                  <a:schemeClr val="bg1"/>
                </a:solidFill>
              </a:rPr>
              <a:t>Enterprise Network Virtualization</a:t>
            </a:r>
          </a:p>
          <a:p>
            <a:pPr algn="ctr"/>
            <a:r>
              <a:rPr lang="en-US" sz="2000" dirty="0" smtClean="0">
                <a:solidFill>
                  <a:schemeClr val="bg1"/>
                </a:solidFill>
              </a:rPr>
              <a:t>Data Center – Campus – Branch </a:t>
            </a:r>
            <a:endParaRPr lang="en-US" sz="2000" b="0" dirty="0">
              <a:solidFill>
                <a:schemeClr val="bg1"/>
              </a:solidFill>
            </a:endParaRPr>
          </a:p>
        </p:txBody>
      </p:sp>
      <p:sp>
        <p:nvSpPr>
          <p:cNvPr id="25" name="Rectangle 6"/>
          <p:cNvSpPr>
            <a:spLocks noChangeArrowheads="1"/>
          </p:cNvSpPr>
          <p:nvPr/>
        </p:nvSpPr>
        <p:spPr bwMode="auto">
          <a:xfrm>
            <a:off x="2915816" y="1999583"/>
            <a:ext cx="6228184" cy="1309099"/>
          </a:xfrm>
          <a:prstGeom prst="rect">
            <a:avLst/>
          </a:prstGeom>
          <a:gradFill rotWithShape="1">
            <a:gsLst>
              <a:gs pos="0">
                <a:srgbClr val="4C0000"/>
              </a:gs>
              <a:gs pos="100000">
                <a:schemeClr val="accent1"/>
              </a:gs>
            </a:gsLst>
            <a:lin ang="0" scaled="1"/>
          </a:gradFill>
          <a:ln w="9525" algn="ctr">
            <a:noFill/>
            <a:miter lim="800000"/>
            <a:headEnd/>
            <a:tailEnd/>
          </a:ln>
        </p:spPr>
        <p:txBody>
          <a:bodyPr wrap="none" lIns="0" tIns="0" rIns="0" bIns="0" anchor="ctr"/>
          <a:lstStyle/>
          <a:p>
            <a:endParaRPr lang="en-US" sz="1400"/>
          </a:p>
        </p:txBody>
      </p:sp>
      <p:sp>
        <p:nvSpPr>
          <p:cNvPr id="26" name="Text Box 12"/>
          <p:cNvSpPr txBox="1">
            <a:spLocks noChangeArrowheads="1"/>
          </p:cNvSpPr>
          <p:nvPr/>
        </p:nvSpPr>
        <p:spPr bwMode="auto">
          <a:xfrm>
            <a:off x="4139952" y="2209240"/>
            <a:ext cx="4968552" cy="797338"/>
          </a:xfrm>
          <a:prstGeom prst="rect">
            <a:avLst/>
          </a:prstGeom>
          <a:noFill/>
          <a:ln w="9525">
            <a:noFill/>
            <a:miter lim="800000"/>
            <a:headEnd/>
            <a:tailEnd/>
          </a:ln>
        </p:spPr>
        <p:txBody>
          <a:bodyPr wrap="square">
            <a:spAutoFit/>
          </a:bodyPr>
          <a:lstStyle/>
          <a:p>
            <a:pPr algn="ctr"/>
            <a:r>
              <a:rPr lang="en-US" sz="2400" b="0" dirty="0" smtClean="0">
                <a:solidFill>
                  <a:schemeClr val="bg1"/>
                </a:solidFill>
              </a:rPr>
              <a:t>The Private Cloud</a:t>
            </a:r>
          </a:p>
          <a:p>
            <a:pPr algn="ctr"/>
            <a:r>
              <a:rPr lang="en-US" sz="2000" dirty="0" smtClean="0">
                <a:solidFill>
                  <a:schemeClr val="bg1"/>
                </a:solidFill>
              </a:rPr>
              <a:t>Better time to service with less complexity</a:t>
            </a:r>
            <a:endParaRPr lang="en-US" sz="2000" b="0" dirty="0">
              <a:solidFill>
                <a:schemeClr val="bg1"/>
              </a:solidFill>
            </a:endParaRPr>
          </a:p>
        </p:txBody>
      </p:sp>
      <p:grpSp>
        <p:nvGrpSpPr>
          <p:cNvPr id="2" name="Group 17"/>
          <p:cNvGrpSpPr/>
          <p:nvPr>
            <p:custDataLst>
              <p:tags r:id="rId1"/>
            </p:custDataLst>
          </p:nvPr>
        </p:nvGrpSpPr>
        <p:grpSpPr>
          <a:xfrm>
            <a:off x="46623" y="1600201"/>
            <a:ext cx="4021331" cy="5223763"/>
            <a:chOff x="74254" y="2348880"/>
            <a:chExt cx="4104456" cy="3377833"/>
          </a:xfrm>
        </p:grpSpPr>
        <p:sp>
          <p:nvSpPr>
            <p:cNvPr id="28" name="Oval 11"/>
            <p:cNvSpPr>
              <a:spLocks noChangeArrowheads="1"/>
            </p:cNvSpPr>
            <p:nvPr/>
          </p:nvSpPr>
          <p:spPr bwMode="auto">
            <a:xfrm>
              <a:off x="250416" y="5015075"/>
              <a:ext cx="3793072" cy="711638"/>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a:defRPr/>
              </a:pPr>
              <a:endParaRPr lang="en-US" sz="1200" b="1" dirty="0">
                <a:latin typeface="+mj-lt"/>
              </a:endParaRPr>
            </a:p>
          </p:txBody>
        </p:sp>
        <p:pic>
          <p:nvPicPr>
            <p:cNvPr id="29" name="Picture 2" descr="C:\Documents and Settings\rgould\Desktop\Icon.png"/>
            <p:cNvPicPr>
              <a:picLocks noChangeAspect="1" noChangeArrowheads="1"/>
            </p:cNvPicPr>
            <p:nvPr/>
          </p:nvPicPr>
          <p:blipFill>
            <a:blip r:embed="rId5" cstate="email"/>
            <a:srcRect/>
            <a:stretch>
              <a:fillRect/>
            </a:stretch>
          </p:blipFill>
          <p:spPr bwMode="auto">
            <a:xfrm>
              <a:off x="74254" y="2348880"/>
              <a:ext cx="4104456" cy="2951594"/>
            </a:xfrm>
            <a:prstGeom prst="rect">
              <a:avLst/>
            </a:prstGeom>
            <a:noFill/>
            <a:ln w="9525">
              <a:noFill/>
              <a:miter lim="800000"/>
              <a:headEnd/>
              <a:tailEnd/>
            </a:ln>
          </p:spPr>
        </p:pic>
        <p:pic>
          <p:nvPicPr>
            <p:cNvPr id="30" name="Picture 4" descr="http://www.fotosearch.com/bthumb/csk/CSK141/KS2298.jpg"/>
            <p:cNvPicPr>
              <a:picLocks noChangeAspect="1" noChangeArrowheads="1"/>
            </p:cNvPicPr>
            <p:nvPr/>
          </p:nvPicPr>
          <p:blipFill>
            <a:blip r:embed="rId6" cstate="email">
              <a:duotone>
                <a:schemeClr val="accent1">
                  <a:shade val="45000"/>
                  <a:satMod val="135000"/>
                </a:schemeClr>
                <a:prstClr val="white"/>
              </a:duotone>
              <a:lum bright="69000" contrast="-5000"/>
            </a:blip>
            <a:stretch>
              <a:fillRect/>
            </a:stretch>
          </p:blipFill>
          <p:spPr bwMode="auto">
            <a:xfrm>
              <a:off x="728164" y="2423786"/>
              <a:ext cx="2779751" cy="2610630"/>
            </a:xfrm>
            <a:prstGeom prst="ellipse">
              <a:avLst/>
            </a:prstGeom>
            <a:noFill/>
            <a:ln>
              <a:noFill/>
            </a:ln>
            <a:effectLst>
              <a:softEdge rad="635000"/>
            </a:effectLst>
            <a:scene3d>
              <a:camera prst="orthographicFront">
                <a:rot lat="0" lon="0" rev="0"/>
              </a:camera>
              <a:lightRig rig="threePt" dir="t"/>
            </a:scene3d>
            <a:sp3d/>
          </p:spPr>
        </p:pic>
      </p:grpSp>
      <p:sp>
        <p:nvSpPr>
          <p:cNvPr id="31" name="Rectangle 11"/>
          <p:cNvSpPr>
            <a:spLocks noChangeArrowheads="1"/>
          </p:cNvSpPr>
          <p:nvPr>
            <p:custDataLst>
              <p:tags r:id="rId2"/>
            </p:custDataLst>
          </p:nvPr>
        </p:nvSpPr>
        <p:spPr bwMode="auto">
          <a:xfrm>
            <a:off x="683568" y="2490500"/>
            <a:ext cx="2736304" cy="2431435"/>
          </a:xfrm>
          <a:prstGeom prst="rect">
            <a:avLst/>
          </a:prstGeom>
          <a:noFill/>
          <a:ln w="9525">
            <a:noFill/>
            <a:miter lim="800000"/>
            <a:headEnd/>
            <a:tailEnd/>
          </a:ln>
        </p:spPr>
        <p:txBody>
          <a:bodyPr wrap="square">
            <a:spAutoFit/>
          </a:bodyPr>
          <a:lstStyle/>
          <a:p>
            <a:pPr algn="ctr" eaLnBrk="0" hangingPunct="0">
              <a:lnSpc>
                <a:spcPct val="95000"/>
              </a:lnSpc>
              <a:defRPr/>
            </a:pPr>
            <a:r>
              <a:rPr lang="en-US" sz="3200" b="1" dirty="0" smtClean="0">
                <a:solidFill>
                  <a:schemeClr val="tx1"/>
                </a:solidFill>
                <a:effectLst>
                  <a:glow rad="101600">
                    <a:schemeClr val="accent3">
                      <a:satMod val="175000"/>
                      <a:alpha val="40000"/>
                    </a:schemeClr>
                  </a:glow>
                </a:effectLst>
                <a:latin typeface="+mn-lt"/>
                <a:cs typeface="Arial" pitchFamily="34" charset="0"/>
              </a:rPr>
              <a:t>Avaya </a:t>
            </a:r>
          </a:p>
          <a:p>
            <a:pPr algn="ctr" eaLnBrk="0" hangingPunct="0">
              <a:lnSpc>
                <a:spcPct val="95000"/>
              </a:lnSpc>
              <a:defRPr/>
            </a:pPr>
            <a:r>
              <a:rPr lang="en-US" sz="3200" b="1" dirty="0" smtClean="0">
                <a:solidFill>
                  <a:schemeClr val="tx1"/>
                </a:solidFill>
                <a:effectLst>
                  <a:glow rad="101600">
                    <a:schemeClr val="accent3">
                      <a:satMod val="175000"/>
                      <a:alpha val="40000"/>
                    </a:schemeClr>
                  </a:glow>
                </a:effectLst>
                <a:latin typeface="+mn-lt"/>
                <a:cs typeface="Arial" pitchFamily="34" charset="0"/>
              </a:rPr>
              <a:t>Virtual </a:t>
            </a:r>
            <a:endParaRPr lang="en-US" sz="3200" b="1" dirty="0">
              <a:solidFill>
                <a:schemeClr val="tx1"/>
              </a:solidFill>
              <a:effectLst>
                <a:glow rad="101600">
                  <a:schemeClr val="accent3">
                    <a:satMod val="175000"/>
                    <a:alpha val="40000"/>
                  </a:schemeClr>
                </a:glow>
              </a:effectLst>
              <a:latin typeface="+mn-lt"/>
              <a:cs typeface="Arial" pitchFamily="34" charset="0"/>
            </a:endParaRPr>
          </a:p>
          <a:p>
            <a:pPr algn="ctr" eaLnBrk="0" hangingPunct="0">
              <a:lnSpc>
                <a:spcPct val="95000"/>
              </a:lnSpc>
              <a:defRPr/>
            </a:pPr>
            <a:r>
              <a:rPr lang="en-US" sz="3200" b="1" dirty="0">
                <a:solidFill>
                  <a:schemeClr val="tx1"/>
                </a:solidFill>
                <a:effectLst>
                  <a:glow rad="101600">
                    <a:schemeClr val="accent3">
                      <a:satMod val="175000"/>
                      <a:alpha val="40000"/>
                    </a:schemeClr>
                  </a:glow>
                </a:effectLst>
                <a:latin typeface="+mn-lt"/>
                <a:cs typeface="Arial" pitchFamily="34" charset="0"/>
              </a:rPr>
              <a:t>Enterprise </a:t>
            </a:r>
          </a:p>
          <a:p>
            <a:pPr algn="ctr" eaLnBrk="0" hangingPunct="0">
              <a:lnSpc>
                <a:spcPct val="95000"/>
              </a:lnSpc>
              <a:defRPr/>
            </a:pPr>
            <a:r>
              <a:rPr lang="en-US" sz="3200" b="1" dirty="0">
                <a:solidFill>
                  <a:schemeClr val="tx1"/>
                </a:solidFill>
                <a:effectLst>
                  <a:glow rad="101600">
                    <a:schemeClr val="accent3">
                      <a:satMod val="175000"/>
                      <a:alpha val="40000"/>
                    </a:schemeClr>
                  </a:glow>
                </a:effectLst>
                <a:latin typeface="+mn-lt"/>
                <a:cs typeface="Arial" pitchFamily="34" charset="0"/>
              </a:rPr>
              <a:t>Network </a:t>
            </a:r>
            <a:endParaRPr lang="en-US" sz="3200" b="1" dirty="0" smtClean="0">
              <a:solidFill>
                <a:schemeClr val="tx1"/>
              </a:solidFill>
              <a:effectLst>
                <a:glow rad="101600">
                  <a:schemeClr val="accent3">
                    <a:satMod val="175000"/>
                    <a:alpha val="40000"/>
                  </a:schemeClr>
                </a:glow>
              </a:effectLst>
              <a:latin typeface="+mn-lt"/>
              <a:cs typeface="Arial" pitchFamily="34" charset="0"/>
            </a:endParaRPr>
          </a:p>
          <a:p>
            <a:pPr algn="ctr" eaLnBrk="0" hangingPunct="0">
              <a:lnSpc>
                <a:spcPct val="95000"/>
              </a:lnSpc>
              <a:defRPr/>
            </a:pPr>
            <a:r>
              <a:rPr lang="en-US" sz="3200" b="1" dirty="0" smtClean="0">
                <a:solidFill>
                  <a:schemeClr val="tx1"/>
                </a:solidFill>
                <a:effectLst>
                  <a:glow rad="101600">
                    <a:schemeClr val="accent3">
                      <a:satMod val="175000"/>
                      <a:alpha val="40000"/>
                    </a:schemeClr>
                  </a:glow>
                </a:effectLst>
                <a:latin typeface="+mn-lt"/>
                <a:cs typeface="Arial" pitchFamily="34" charset="0"/>
              </a:rPr>
              <a:t>Architecture</a:t>
            </a:r>
            <a:endParaRPr lang="en-US" sz="3200" b="1" dirty="0">
              <a:solidFill>
                <a:schemeClr val="tx1"/>
              </a:solidFill>
              <a:effectLst>
                <a:glow rad="101600">
                  <a:schemeClr val="accent3">
                    <a:satMod val="175000"/>
                    <a:alpha val="40000"/>
                  </a:schemeClr>
                </a:glow>
              </a:effectLst>
              <a:latin typeface="+mn-lt"/>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2"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bwMode="auto">
          <a:xfrm rot="16200000">
            <a:off x="2326994" y="1209510"/>
            <a:ext cx="3625914" cy="4752528"/>
          </a:xfrm>
          <a:prstGeom prst="ellipse">
            <a:avLst/>
          </a:prstGeom>
          <a:gradFill rotWithShape="1">
            <a:gsLst>
              <a:gs pos="0">
                <a:srgbClr val="FFCC66">
                  <a:alpha val="55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solidFill>
                <a:schemeClr val="tx1"/>
              </a:solidFill>
            </a:endParaRPr>
          </a:p>
        </p:txBody>
      </p:sp>
      <p:pic>
        <p:nvPicPr>
          <p:cNvPr id="68" name="Picture 9" descr="resiliency.jpg"/>
          <p:cNvPicPr>
            <a:picLocks noChangeAspect="1"/>
          </p:cNvPicPr>
          <p:nvPr/>
        </p:nvPicPr>
        <p:blipFill>
          <a:blip r:embed="rId3" cstate="print"/>
          <a:srcRect/>
          <a:stretch>
            <a:fillRect/>
          </a:stretch>
        </p:blipFill>
        <p:spPr bwMode="auto">
          <a:xfrm>
            <a:off x="5114975" y="4941338"/>
            <a:ext cx="2632100" cy="1812607"/>
          </a:xfrm>
          <a:prstGeom prst="rect">
            <a:avLst/>
          </a:prstGeom>
          <a:noFill/>
          <a:ln w="9525">
            <a:noFill/>
            <a:miter lim="800000"/>
            <a:headEnd/>
            <a:tailEnd/>
          </a:ln>
        </p:spPr>
      </p:pic>
      <p:pic>
        <p:nvPicPr>
          <p:cNvPr id="69" name="Picture 10" descr="resiliency.jpg"/>
          <p:cNvPicPr>
            <a:picLocks noChangeAspect="1"/>
          </p:cNvPicPr>
          <p:nvPr/>
        </p:nvPicPr>
        <p:blipFill>
          <a:blip r:embed="rId3" cstate="print"/>
          <a:srcRect/>
          <a:stretch>
            <a:fillRect/>
          </a:stretch>
        </p:blipFill>
        <p:spPr bwMode="auto">
          <a:xfrm>
            <a:off x="971600" y="4945236"/>
            <a:ext cx="2632100" cy="1812607"/>
          </a:xfrm>
          <a:prstGeom prst="rect">
            <a:avLst/>
          </a:prstGeom>
          <a:noFill/>
          <a:ln w="9525">
            <a:noFill/>
            <a:miter lim="800000"/>
            <a:headEnd/>
            <a:tailEnd/>
          </a:ln>
        </p:spPr>
      </p:pic>
      <p:sp>
        <p:nvSpPr>
          <p:cNvPr id="130050" name="Rectangle 2"/>
          <p:cNvSpPr>
            <a:spLocks noGrp="1" noChangeArrowheads="1"/>
          </p:cNvSpPr>
          <p:nvPr>
            <p:ph type="title"/>
          </p:nvPr>
        </p:nvSpPr>
        <p:spPr>
          <a:xfrm>
            <a:off x="228601" y="415954"/>
            <a:ext cx="8582793" cy="720725"/>
          </a:xfrm>
        </p:spPr>
        <p:txBody>
          <a:bodyPr/>
          <a:lstStyle/>
          <a:p>
            <a:r>
              <a:rPr lang="en-US" sz="2800" dirty="0" smtClean="0"/>
              <a:t>Campus Ethernet Switching Architecture</a:t>
            </a:r>
            <a:endParaRPr lang="en-GB" sz="2800" dirty="0" smtClean="0"/>
          </a:p>
        </p:txBody>
      </p:sp>
      <p:sp>
        <p:nvSpPr>
          <p:cNvPr id="13" name="Text Box 14"/>
          <p:cNvSpPr txBox="1">
            <a:spLocks noChangeArrowheads="1"/>
          </p:cNvSpPr>
          <p:nvPr/>
        </p:nvSpPr>
        <p:spPr bwMode="auto">
          <a:xfrm>
            <a:off x="6984980" y="2549359"/>
            <a:ext cx="466467" cy="230828"/>
          </a:xfrm>
          <a:prstGeom prst="rect">
            <a:avLst/>
          </a:prstGeom>
          <a:noFill/>
          <a:ln w="9525">
            <a:noFill/>
            <a:miter lim="800000"/>
            <a:headEnd/>
            <a:tailEnd/>
          </a:ln>
        </p:spPr>
        <p:txBody>
          <a:bodyPr wrap="none" lIns="76197" tIns="38098" rIns="76197" bIns="38098">
            <a:spAutoFit/>
          </a:bodyPr>
          <a:lstStyle/>
          <a:p>
            <a:pPr algn="ctr" defTabSz="762000"/>
            <a:r>
              <a:rPr lang="en-GB" sz="1000" b="1" dirty="0">
                <a:solidFill>
                  <a:schemeClr val="tx1"/>
                </a:solidFill>
                <a:latin typeface="Segoe Semibold"/>
                <a:cs typeface="Arial" charset="0"/>
              </a:rPr>
              <a:t>Edge</a:t>
            </a:r>
          </a:p>
        </p:txBody>
      </p:sp>
      <p:sp>
        <p:nvSpPr>
          <p:cNvPr id="15" name="Line 39"/>
          <p:cNvSpPr>
            <a:spLocks noChangeShapeType="1"/>
          </p:cNvSpPr>
          <p:nvPr/>
        </p:nvSpPr>
        <p:spPr bwMode="auto">
          <a:xfrm flipV="1">
            <a:off x="3491880" y="3199926"/>
            <a:ext cx="2834640" cy="0"/>
          </a:xfrm>
          <a:prstGeom prst="line">
            <a:avLst/>
          </a:prstGeom>
          <a:noFill/>
          <a:ln w="9525">
            <a:solidFill>
              <a:schemeClr val="tx1"/>
            </a:solidFill>
            <a:round/>
            <a:headEnd/>
            <a:tailEnd/>
          </a:ln>
        </p:spPr>
        <p:txBody>
          <a:bodyPr wrap="none" tIns="90000" bIns="90000" anchor="ctr"/>
          <a:lstStyle/>
          <a:p>
            <a:endParaRPr lang="en-US" dirty="0">
              <a:solidFill>
                <a:schemeClr val="tx1"/>
              </a:solidFill>
            </a:endParaRPr>
          </a:p>
        </p:txBody>
      </p:sp>
      <p:sp>
        <p:nvSpPr>
          <p:cNvPr id="16" name="Line 40"/>
          <p:cNvSpPr>
            <a:spLocks noChangeShapeType="1"/>
          </p:cNvSpPr>
          <p:nvPr/>
        </p:nvSpPr>
        <p:spPr bwMode="auto">
          <a:xfrm>
            <a:off x="3347864" y="3861049"/>
            <a:ext cx="3024336" cy="1"/>
          </a:xfrm>
          <a:prstGeom prst="line">
            <a:avLst/>
          </a:prstGeom>
          <a:noFill/>
          <a:ln w="9525">
            <a:solidFill>
              <a:schemeClr val="tx1"/>
            </a:solidFill>
            <a:round/>
            <a:headEnd/>
            <a:tailEnd/>
          </a:ln>
        </p:spPr>
        <p:txBody>
          <a:bodyPr wrap="none" tIns="90000" bIns="90000" anchor="ctr"/>
          <a:lstStyle/>
          <a:p>
            <a:endParaRPr lang="en-US" dirty="0">
              <a:solidFill>
                <a:schemeClr val="tx1"/>
              </a:solidFill>
            </a:endParaRPr>
          </a:p>
        </p:txBody>
      </p:sp>
      <p:grpSp>
        <p:nvGrpSpPr>
          <p:cNvPr id="2" name="Group 80"/>
          <p:cNvGrpSpPr/>
          <p:nvPr/>
        </p:nvGrpSpPr>
        <p:grpSpPr>
          <a:xfrm>
            <a:off x="3419873" y="3195164"/>
            <a:ext cx="1802060" cy="714375"/>
            <a:chOff x="3675707" y="2547091"/>
            <a:chExt cx="1546225" cy="714375"/>
          </a:xfrm>
        </p:grpSpPr>
        <p:sp>
          <p:nvSpPr>
            <p:cNvPr id="17" name="Line 41"/>
            <p:cNvSpPr>
              <a:spLocks noChangeShapeType="1"/>
            </p:cNvSpPr>
            <p:nvPr/>
          </p:nvSpPr>
          <p:spPr bwMode="auto">
            <a:xfrm flipV="1">
              <a:off x="3694757" y="2547091"/>
              <a:ext cx="1527175" cy="668338"/>
            </a:xfrm>
            <a:prstGeom prst="line">
              <a:avLst/>
            </a:prstGeom>
            <a:noFill/>
            <a:ln w="9525">
              <a:solidFill>
                <a:schemeClr val="tx1"/>
              </a:solidFill>
              <a:prstDash val="sysDot"/>
              <a:round/>
              <a:headEnd/>
              <a:tailEnd/>
            </a:ln>
          </p:spPr>
          <p:txBody>
            <a:bodyPr wrap="none" tIns="90000" bIns="90000" anchor="ctr"/>
            <a:lstStyle/>
            <a:p>
              <a:endParaRPr lang="en-US" dirty="0">
                <a:solidFill>
                  <a:schemeClr val="tx1"/>
                </a:solidFill>
              </a:endParaRPr>
            </a:p>
          </p:txBody>
        </p:sp>
        <p:sp>
          <p:nvSpPr>
            <p:cNvPr id="18" name="Line 42"/>
            <p:cNvSpPr>
              <a:spLocks noChangeShapeType="1"/>
            </p:cNvSpPr>
            <p:nvPr/>
          </p:nvSpPr>
          <p:spPr bwMode="auto">
            <a:xfrm>
              <a:off x="3675707" y="2580429"/>
              <a:ext cx="1473200" cy="681037"/>
            </a:xfrm>
            <a:prstGeom prst="line">
              <a:avLst/>
            </a:prstGeom>
            <a:noFill/>
            <a:ln w="9525">
              <a:solidFill>
                <a:schemeClr val="tx1"/>
              </a:solidFill>
              <a:prstDash val="sysDot"/>
              <a:round/>
              <a:headEnd/>
              <a:tailEnd/>
            </a:ln>
          </p:spPr>
          <p:txBody>
            <a:bodyPr wrap="none" tIns="90000" bIns="90000" anchor="ctr"/>
            <a:lstStyle/>
            <a:p>
              <a:endParaRPr lang="en-US" dirty="0">
                <a:solidFill>
                  <a:schemeClr val="tx1"/>
                </a:solidFill>
              </a:endParaRPr>
            </a:p>
          </p:txBody>
        </p:sp>
      </p:grpSp>
      <p:sp>
        <p:nvSpPr>
          <p:cNvPr id="22" name="Text Box 54"/>
          <p:cNvSpPr txBox="1">
            <a:spLocks noChangeArrowheads="1"/>
          </p:cNvSpPr>
          <p:nvPr/>
        </p:nvSpPr>
        <p:spPr bwMode="auto">
          <a:xfrm>
            <a:off x="2945484" y="2568410"/>
            <a:ext cx="735012"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Campus Core</a:t>
            </a:r>
          </a:p>
        </p:txBody>
      </p:sp>
      <p:sp>
        <p:nvSpPr>
          <p:cNvPr id="23" name="Line 62"/>
          <p:cNvSpPr>
            <a:spLocks noChangeShapeType="1"/>
          </p:cNvSpPr>
          <p:nvPr/>
        </p:nvSpPr>
        <p:spPr bwMode="auto">
          <a:xfrm>
            <a:off x="3312071" y="3452338"/>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4" name="Line 63"/>
          <p:cNvSpPr>
            <a:spLocks noChangeShapeType="1"/>
          </p:cNvSpPr>
          <p:nvPr/>
        </p:nvSpPr>
        <p:spPr bwMode="auto">
          <a:xfrm>
            <a:off x="3369221" y="3442814"/>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5" name="Line 5"/>
          <p:cNvSpPr>
            <a:spLocks noChangeShapeType="1"/>
          </p:cNvSpPr>
          <p:nvPr/>
        </p:nvSpPr>
        <p:spPr bwMode="auto">
          <a:xfrm>
            <a:off x="6603057" y="3831751"/>
            <a:ext cx="982662" cy="3175"/>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6" name="Line 10"/>
          <p:cNvSpPr>
            <a:spLocks noChangeShapeType="1"/>
          </p:cNvSpPr>
          <p:nvPr/>
        </p:nvSpPr>
        <p:spPr bwMode="auto">
          <a:xfrm flipH="1" flipV="1">
            <a:off x="6564959" y="3209451"/>
            <a:ext cx="1032147" cy="3175"/>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7" name="Line 20"/>
          <p:cNvSpPr>
            <a:spLocks noChangeShapeType="1"/>
          </p:cNvSpPr>
          <p:nvPr/>
        </p:nvSpPr>
        <p:spPr bwMode="auto">
          <a:xfrm flipV="1">
            <a:off x="7669113" y="2997297"/>
            <a:ext cx="504057" cy="215328"/>
          </a:xfrm>
          <a:prstGeom prst="line">
            <a:avLst/>
          </a:prstGeom>
          <a:noFill/>
          <a:ln w="9525">
            <a:solidFill>
              <a:schemeClr val="tx1"/>
            </a:solidFill>
            <a:round/>
            <a:headEnd/>
            <a:tailEnd/>
          </a:ln>
        </p:spPr>
        <p:txBody>
          <a:bodyPr/>
          <a:lstStyle/>
          <a:p>
            <a:endParaRPr lang="en-US" dirty="0">
              <a:solidFill>
                <a:schemeClr val="tx1"/>
              </a:solidFill>
            </a:endParaRPr>
          </a:p>
        </p:txBody>
      </p:sp>
      <p:pic>
        <p:nvPicPr>
          <p:cNvPr id="28" name="Picture 21" descr="pc_corp_blue"/>
          <p:cNvPicPr>
            <a:picLocks noChangeAspect="1" noChangeArrowheads="1"/>
          </p:cNvPicPr>
          <p:nvPr/>
        </p:nvPicPr>
        <p:blipFill>
          <a:blip r:embed="rId4" cstate="print"/>
          <a:srcRect/>
          <a:stretch>
            <a:fillRect/>
          </a:stretch>
        </p:blipFill>
        <p:spPr bwMode="auto">
          <a:xfrm>
            <a:off x="8007994" y="2709265"/>
            <a:ext cx="452438" cy="517525"/>
          </a:xfrm>
          <a:prstGeom prst="rect">
            <a:avLst/>
          </a:prstGeom>
          <a:noFill/>
          <a:ln w="9525">
            <a:noFill/>
            <a:miter lim="800000"/>
            <a:headEnd/>
            <a:tailEnd/>
          </a:ln>
        </p:spPr>
      </p:pic>
      <p:pic>
        <p:nvPicPr>
          <p:cNvPr id="29" name="Picture 22" descr="phone_grey"/>
          <p:cNvPicPr>
            <a:picLocks noChangeAspect="1" noChangeArrowheads="1"/>
          </p:cNvPicPr>
          <p:nvPr/>
        </p:nvPicPr>
        <p:blipFill>
          <a:blip r:embed="rId5" cstate="print"/>
          <a:srcRect/>
          <a:stretch>
            <a:fillRect/>
          </a:stretch>
        </p:blipFill>
        <p:spPr bwMode="auto">
          <a:xfrm>
            <a:off x="7453088" y="3072133"/>
            <a:ext cx="347662" cy="280987"/>
          </a:xfrm>
          <a:prstGeom prst="rect">
            <a:avLst/>
          </a:prstGeom>
          <a:noFill/>
          <a:ln w="9525">
            <a:noFill/>
            <a:miter lim="800000"/>
            <a:headEnd/>
            <a:tailEnd/>
          </a:ln>
        </p:spPr>
      </p:pic>
      <p:grpSp>
        <p:nvGrpSpPr>
          <p:cNvPr id="3" name="Group 158"/>
          <p:cNvGrpSpPr>
            <a:grpSpLocks/>
          </p:cNvGrpSpPr>
          <p:nvPr/>
        </p:nvGrpSpPr>
        <p:grpSpPr bwMode="auto">
          <a:xfrm>
            <a:off x="6153796" y="3096738"/>
            <a:ext cx="557213" cy="896937"/>
            <a:chOff x="6033437" y="2387600"/>
            <a:chExt cx="556276" cy="896551"/>
          </a:xfrm>
        </p:grpSpPr>
        <p:grpSp>
          <p:nvGrpSpPr>
            <p:cNvPr id="4" name="Group 32"/>
            <p:cNvGrpSpPr>
              <a:grpSpLocks/>
            </p:cNvGrpSpPr>
            <p:nvPr/>
          </p:nvGrpSpPr>
          <p:grpSpPr bwMode="auto">
            <a:xfrm>
              <a:off x="6033437" y="2719001"/>
              <a:ext cx="549275" cy="565150"/>
              <a:chOff x="2755" y="2838"/>
              <a:chExt cx="316" cy="314"/>
            </a:xfrm>
          </p:grpSpPr>
          <p:pic>
            <p:nvPicPr>
              <p:cNvPr id="35" name="Picture 33" descr="small-l3-switch_grey"/>
              <p:cNvPicPr>
                <a:picLocks noChangeAspect="1" noChangeArrowheads="1"/>
              </p:cNvPicPr>
              <p:nvPr/>
            </p:nvPicPr>
            <p:blipFill>
              <a:blip r:embed="rId6" cstate="print"/>
              <a:srcRect/>
              <a:stretch>
                <a:fillRect/>
              </a:stretch>
            </p:blipFill>
            <p:spPr bwMode="auto">
              <a:xfrm>
                <a:off x="2757" y="2931"/>
                <a:ext cx="314" cy="221"/>
              </a:xfrm>
              <a:prstGeom prst="rect">
                <a:avLst/>
              </a:prstGeom>
              <a:noFill/>
              <a:ln w="9525">
                <a:noFill/>
                <a:miter lim="800000"/>
                <a:headEnd/>
                <a:tailEnd/>
              </a:ln>
            </p:spPr>
          </p:pic>
          <p:pic>
            <p:nvPicPr>
              <p:cNvPr id="36" name="Picture 34" descr="small-l3-switch_grey"/>
              <p:cNvPicPr>
                <a:picLocks noChangeAspect="1" noChangeArrowheads="1"/>
              </p:cNvPicPr>
              <p:nvPr/>
            </p:nvPicPr>
            <p:blipFill>
              <a:blip r:embed="rId6" cstate="print"/>
              <a:srcRect/>
              <a:stretch>
                <a:fillRect/>
              </a:stretch>
            </p:blipFill>
            <p:spPr bwMode="auto">
              <a:xfrm>
                <a:off x="2755" y="2838"/>
                <a:ext cx="314" cy="221"/>
              </a:xfrm>
              <a:prstGeom prst="rect">
                <a:avLst/>
              </a:prstGeom>
              <a:noFill/>
              <a:ln w="9525">
                <a:noFill/>
                <a:miter lim="800000"/>
                <a:headEnd/>
                <a:tailEnd/>
              </a:ln>
            </p:spPr>
          </p:pic>
        </p:grpSp>
        <p:grpSp>
          <p:nvGrpSpPr>
            <p:cNvPr id="5" name="Group 35"/>
            <p:cNvGrpSpPr>
              <a:grpSpLocks/>
            </p:cNvGrpSpPr>
            <p:nvPr/>
          </p:nvGrpSpPr>
          <p:grpSpPr bwMode="auto">
            <a:xfrm>
              <a:off x="6040438" y="2387600"/>
              <a:ext cx="549275" cy="565150"/>
              <a:chOff x="2755" y="2838"/>
              <a:chExt cx="316" cy="314"/>
            </a:xfrm>
          </p:grpSpPr>
          <p:pic>
            <p:nvPicPr>
              <p:cNvPr id="33" name="Picture 36" descr="small-l3-switch_grey"/>
              <p:cNvPicPr>
                <a:picLocks noChangeAspect="1" noChangeArrowheads="1"/>
              </p:cNvPicPr>
              <p:nvPr/>
            </p:nvPicPr>
            <p:blipFill>
              <a:blip r:embed="rId6" cstate="print"/>
              <a:srcRect/>
              <a:stretch>
                <a:fillRect/>
              </a:stretch>
            </p:blipFill>
            <p:spPr bwMode="auto">
              <a:xfrm>
                <a:off x="2757" y="2931"/>
                <a:ext cx="314" cy="221"/>
              </a:xfrm>
              <a:prstGeom prst="rect">
                <a:avLst/>
              </a:prstGeom>
              <a:noFill/>
              <a:ln w="9525">
                <a:noFill/>
                <a:miter lim="800000"/>
                <a:headEnd/>
                <a:tailEnd/>
              </a:ln>
            </p:spPr>
          </p:pic>
          <p:pic>
            <p:nvPicPr>
              <p:cNvPr id="34" name="Picture 37" descr="small-l3-switch_grey"/>
              <p:cNvPicPr>
                <a:picLocks noChangeAspect="1" noChangeArrowheads="1"/>
              </p:cNvPicPr>
              <p:nvPr/>
            </p:nvPicPr>
            <p:blipFill>
              <a:blip r:embed="rId6" cstate="print"/>
              <a:srcRect/>
              <a:stretch>
                <a:fillRect/>
              </a:stretch>
            </p:blipFill>
            <p:spPr bwMode="auto">
              <a:xfrm>
                <a:off x="2755" y="2838"/>
                <a:ext cx="314" cy="221"/>
              </a:xfrm>
              <a:prstGeom prst="rect">
                <a:avLst/>
              </a:prstGeom>
              <a:noFill/>
              <a:ln w="9525">
                <a:noFill/>
                <a:miter lim="800000"/>
                <a:headEnd/>
                <a:tailEnd/>
              </a:ln>
            </p:spPr>
          </p:pic>
        </p:grpSp>
      </p:grpSp>
      <p:sp>
        <p:nvSpPr>
          <p:cNvPr id="46" name="Line 39"/>
          <p:cNvSpPr>
            <a:spLocks noChangeShapeType="1"/>
          </p:cNvSpPr>
          <p:nvPr/>
        </p:nvSpPr>
        <p:spPr bwMode="auto">
          <a:xfrm flipV="1">
            <a:off x="1845222" y="3203100"/>
            <a:ext cx="1463675"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47" name="Line 40"/>
          <p:cNvSpPr>
            <a:spLocks noChangeShapeType="1"/>
          </p:cNvSpPr>
          <p:nvPr/>
        </p:nvSpPr>
        <p:spPr bwMode="auto">
          <a:xfrm>
            <a:off x="1881734" y="3903188"/>
            <a:ext cx="1454150" cy="1588"/>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48" name="Line 42"/>
          <p:cNvSpPr>
            <a:spLocks noChangeShapeType="1"/>
          </p:cNvSpPr>
          <p:nvPr/>
        </p:nvSpPr>
        <p:spPr bwMode="auto">
          <a:xfrm>
            <a:off x="1835696" y="3231676"/>
            <a:ext cx="1473200" cy="681037"/>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49" name="Line 41"/>
          <p:cNvSpPr>
            <a:spLocks noChangeShapeType="1"/>
          </p:cNvSpPr>
          <p:nvPr/>
        </p:nvSpPr>
        <p:spPr bwMode="auto">
          <a:xfrm flipV="1">
            <a:off x="1864273" y="3207864"/>
            <a:ext cx="1527175" cy="668338"/>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grpSp>
        <p:nvGrpSpPr>
          <p:cNvPr id="6" name="Group 29"/>
          <p:cNvGrpSpPr>
            <a:grpSpLocks/>
          </p:cNvGrpSpPr>
          <p:nvPr/>
        </p:nvGrpSpPr>
        <p:grpSpPr bwMode="auto">
          <a:xfrm>
            <a:off x="3123130" y="2999039"/>
            <a:ext cx="420624" cy="457200"/>
            <a:chOff x="3456" y="1584"/>
            <a:chExt cx="340" cy="370"/>
          </a:xfrm>
        </p:grpSpPr>
        <p:pic>
          <p:nvPicPr>
            <p:cNvPr id="73" name="Picture 12" descr="l3_switch_grey"/>
            <p:cNvPicPr>
              <a:picLocks noChangeAspect="1" noChangeArrowheads="1"/>
            </p:cNvPicPr>
            <p:nvPr/>
          </p:nvPicPr>
          <p:blipFill>
            <a:blip r:embed="rId7" cstate="print"/>
            <a:srcRect/>
            <a:stretch>
              <a:fillRect/>
            </a:stretch>
          </p:blipFill>
          <p:spPr bwMode="auto">
            <a:xfrm>
              <a:off x="3456" y="1584"/>
              <a:ext cx="340" cy="370"/>
            </a:xfrm>
            <a:prstGeom prst="rect">
              <a:avLst/>
            </a:prstGeom>
            <a:noFill/>
          </p:spPr>
        </p:pic>
        <p:sp>
          <p:nvSpPr>
            <p:cNvPr id="74"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7" name="Group 29"/>
          <p:cNvGrpSpPr>
            <a:grpSpLocks/>
          </p:cNvGrpSpPr>
          <p:nvPr/>
        </p:nvGrpSpPr>
        <p:grpSpPr bwMode="auto">
          <a:xfrm>
            <a:off x="3125589" y="3699158"/>
            <a:ext cx="420624" cy="457200"/>
            <a:chOff x="3456" y="1584"/>
            <a:chExt cx="340" cy="370"/>
          </a:xfrm>
        </p:grpSpPr>
        <p:pic>
          <p:nvPicPr>
            <p:cNvPr id="76" name="Picture 12" descr="l3_switch_grey"/>
            <p:cNvPicPr>
              <a:picLocks noChangeAspect="1" noChangeArrowheads="1"/>
            </p:cNvPicPr>
            <p:nvPr/>
          </p:nvPicPr>
          <p:blipFill>
            <a:blip r:embed="rId7" cstate="print"/>
            <a:srcRect/>
            <a:stretch>
              <a:fillRect/>
            </a:stretch>
          </p:blipFill>
          <p:spPr bwMode="auto">
            <a:xfrm>
              <a:off x="3456" y="1584"/>
              <a:ext cx="340" cy="370"/>
            </a:xfrm>
            <a:prstGeom prst="rect">
              <a:avLst/>
            </a:prstGeom>
            <a:noFill/>
          </p:spPr>
        </p:pic>
        <p:sp>
          <p:nvSpPr>
            <p:cNvPr id="77"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8" name="Group 77"/>
          <p:cNvGrpSpPr/>
          <p:nvPr/>
        </p:nvGrpSpPr>
        <p:grpSpPr>
          <a:xfrm>
            <a:off x="4674787" y="2564905"/>
            <a:ext cx="873631" cy="1589711"/>
            <a:chOff x="4674785" y="1916832"/>
            <a:chExt cx="873631" cy="1589711"/>
          </a:xfrm>
        </p:grpSpPr>
        <p:sp>
          <p:nvSpPr>
            <p:cNvPr id="19" name="Line 44"/>
            <p:cNvSpPr>
              <a:spLocks noChangeShapeType="1"/>
            </p:cNvSpPr>
            <p:nvPr/>
          </p:nvSpPr>
          <p:spPr bwMode="auto">
            <a:xfrm>
              <a:off x="5077470" y="2804266"/>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0" name="Line 45"/>
            <p:cNvSpPr>
              <a:spLocks noChangeShapeType="1"/>
            </p:cNvSpPr>
            <p:nvPr/>
          </p:nvSpPr>
          <p:spPr bwMode="auto">
            <a:xfrm>
              <a:off x="5134620" y="2794741"/>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1" name="Text Box 50"/>
            <p:cNvSpPr txBox="1">
              <a:spLocks noChangeArrowheads="1"/>
            </p:cNvSpPr>
            <p:nvPr/>
          </p:nvSpPr>
          <p:spPr bwMode="auto">
            <a:xfrm>
              <a:off x="4674785" y="1916832"/>
              <a:ext cx="873631" cy="384717"/>
            </a:xfrm>
            <a:prstGeom prst="rect">
              <a:avLst/>
            </a:prstGeom>
            <a:noFill/>
            <a:ln w="9525">
              <a:noFill/>
              <a:miter lim="800000"/>
              <a:headEnd/>
              <a:tailEnd/>
            </a:ln>
          </p:spPr>
          <p:txBody>
            <a:bodyPr wrap="none" lIns="76197" tIns="38098" rIns="76197" bIns="38098">
              <a:spAutoFit/>
            </a:bodyPr>
            <a:lstStyle/>
            <a:p>
              <a:pPr algn="ctr" defTabSz="762000"/>
              <a:r>
                <a:rPr lang="en-GB" sz="1000" b="1" dirty="0" smtClean="0">
                  <a:solidFill>
                    <a:schemeClr val="tx1"/>
                  </a:solidFill>
                  <a:latin typeface="Segoe Semibold"/>
                  <a:cs typeface="Arial" charset="0"/>
                </a:rPr>
                <a:t>Distribution</a:t>
              </a:r>
            </a:p>
            <a:p>
              <a:pPr algn="ctr" defTabSz="762000"/>
              <a:r>
                <a:rPr lang="en-GB" sz="1000" b="1" dirty="0" smtClean="0">
                  <a:solidFill>
                    <a:schemeClr val="tx1"/>
                  </a:solidFill>
                  <a:latin typeface="Segoe Semibold"/>
                  <a:cs typeface="Arial" charset="0"/>
                </a:rPr>
                <a:t>(Optional)</a:t>
              </a:r>
              <a:endParaRPr lang="en-GB" sz="1000" b="1" dirty="0">
                <a:solidFill>
                  <a:schemeClr val="tx1"/>
                </a:solidFill>
                <a:latin typeface="Segoe Semibold"/>
                <a:cs typeface="Arial" charset="0"/>
              </a:endParaRPr>
            </a:p>
          </p:txBody>
        </p:sp>
        <p:grpSp>
          <p:nvGrpSpPr>
            <p:cNvPr id="9" name="Group 29"/>
            <p:cNvGrpSpPr>
              <a:grpSpLocks/>
            </p:cNvGrpSpPr>
            <p:nvPr/>
          </p:nvGrpSpPr>
          <p:grpSpPr bwMode="auto">
            <a:xfrm>
              <a:off x="4899119" y="3049343"/>
              <a:ext cx="420624" cy="457200"/>
              <a:chOff x="3456" y="1584"/>
              <a:chExt cx="340" cy="370"/>
            </a:xfrm>
          </p:grpSpPr>
          <p:pic>
            <p:nvPicPr>
              <p:cNvPr id="79" name="Picture 12" descr="l3_switch_grey"/>
              <p:cNvPicPr>
                <a:picLocks noChangeAspect="1" noChangeArrowheads="1"/>
              </p:cNvPicPr>
              <p:nvPr/>
            </p:nvPicPr>
            <p:blipFill>
              <a:blip r:embed="rId7" cstate="print"/>
              <a:srcRect/>
              <a:stretch>
                <a:fillRect/>
              </a:stretch>
            </p:blipFill>
            <p:spPr bwMode="auto">
              <a:xfrm>
                <a:off x="3456" y="1584"/>
                <a:ext cx="340" cy="370"/>
              </a:xfrm>
              <a:prstGeom prst="rect">
                <a:avLst/>
              </a:prstGeom>
              <a:noFill/>
            </p:spPr>
          </p:pic>
          <p:sp>
            <p:nvSpPr>
              <p:cNvPr id="80"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10" name="Group 29"/>
            <p:cNvGrpSpPr>
              <a:grpSpLocks/>
            </p:cNvGrpSpPr>
            <p:nvPr/>
          </p:nvGrpSpPr>
          <p:grpSpPr bwMode="auto">
            <a:xfrm>
              <a:off x="4896660" y="2349224"/>
              <a:ext cx="420624" cy="457200"/>
              <a:chOff x="3456" y="1584"/>
              <a:chExt cx="340" cy="370"/>
            </a:xfrm>
          </p:grpSpPr>
          <p:pic>
            <p:nvPicPr>
              <p:cNvPr id="82" name="Picture 12" descr="l3_switch_grey"/>
              <p:cNvPicPr>
                <a:picLocks noChangeAspect="1" noChangeArrowheads="1"/>
              </p:cNvPicPr>
              <p:nvPr/>
            </p:nvPicPr>
            <p:blipFill>
              <a:blip r:embed="rId7" cstate="print"/>
              <a:srcRect/>
              <a:stretch>
                <a:fillRect/>
              </a:stretch>
            </p:blipFill>
            <p:spPr bwMode="auto">
              <a:xfrm>
                <a:off x="3456" y="1584"/>
                <a:ext cx="340" cy="370"/>
              </a:xfrm>
              <a:prstGeom prst="rect">
                <a:avLst/>
              </a:prstGeom>
              <a:noFill/>
            </p:spPr>
          </p:pic>
          <p:sp>
            <p:nvSpPr>
              <p:cNvPr id="83"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pic>
        <p:nvPicPr>
          <p:cNvPr id="90" name="Picture 12" descr="wap_grey"/>
          <p:cNvPicPr>
            <a:picLocks noChangeAspect="1" noChangeArrowheads="1"/>
          </p:cNvPicPr>
          <p:nvPr/>
        </p:nvPicPr>
        <p:blipFill>
          <a:blip r:embed="rId8" cstate="print"/>
          <a:srcRect/>
          <a:stretch>
            <a:fillRect/>
          </a:stretch>
        </p:blipFill>
        <p:spPr bwMode="auto">
          <a:xfrm>
            <a:off x="7453088" y="3717377"/>
            <a:ext cx="409620" cy="288032"/>
          </a:xfrm>
          <a:prstGeom prst="rect">
            <a:avLst/>
          </a:prstGeom>
          <a:noFill/>
        </p:spPr>
      </p:pic>
      <p:pic>
        <p:nvPicPr>
          <p:cNvPr id="91" name="Picture 14" descr="laptop_corp_green"/>
          <p:cNvPicPr>
            <a:picLocks noChangeAspect="1" noChangeArrowheads="1"/>
          </p:cNvPicPr>
          <p:nvPr/>
        </p:nvPicPr>
        <p:blipFill>
          <a:blip r:embed="rId9" cstate="print"/>
          <a:srcRect/>
          <a:stretch>
            <a:fillRect/>
          </a:stretch>
        </p:blipFill>
        <p:spPr bwMode="auto">
          <a:xfrm>
            <a:off x="8034364" y="3717376"/>
            <a:ext cx="426068" cy="403200"/>
          </a:xfrm>
          <a:prstGeom prst="rect">
            <a:avLst/>
          </a:prstGeom>
          <a:noFill/>
        </p:spPr>
      </p:pic>
      <p:sp>
        <p:nvSpPr>
          <p:cNvPr id="100" name="Oval 99"/>
          <p:cNvSpPr/>
          <p:nvPr/>
        </p:nvSpPr>
        <p:spPr bwMode="auto">
          <a:xfrm>
            <a:off x="5652120" y="2956353"/>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1" name="Oval 100"/>
          <p:cNvSpPr/>
          <p:nvPr/>
        </p:nvSpPr>
        <p:spPr bwMode="auto">
          <a:xfrm>
            <a:off x="4139952" y="2970001"/>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 name="Oval 101"/>
          <p:cNvSpPr/>
          <p:nvPr/>
        </p:nvSpPr>
        <p:spPr bwMode="auto">
          <a:xfrm>
            <a:off x="2456360" y="2970001"/>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9" name="Rectangle 20"/>
          <p:cNvSpPr>
            <a:spLocks noChangeArrowheads="1"/>
          </p:cNvSpPr>
          <p:nvPr/>
        </p:nvSpPr>
        <p:spPr bwMode="auto">
          <a:xfrm rot="10800000" flipV="1">
            <a:off x="2551032" y="4687415"/>
            <a:ext cx="2160240" cy="685801"/>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Switch Clustering between tiers – scalable from small to large enterprise providing active/active at Layer 2 or Layer 3</a:t>
            </a:r>
          </a:p>
        </p:txBody>
      </p:sp>
      <p:sp>
        <p:nvSpPr>
          <p:cNvPr id="150" name="Shape 149"/>
          <p:cNvSpPr/>
          <p:nvPr/>
        </p:nvSpPr>
        <p:spPr>
          <a:xfrm rot="7620000" flipH="1">
            <a:off x="4733457" y="4376079"/>
            <a:ext cx="1002577" cy="53340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2" name="Shape 151"/>
          <p:cNvSpPr/>
          <p:nvPr/>
        </p:nvSpPr>
        <p:spPr>
          <a:xfrm rot="15371250">
            <a:off x="2435623" y="4319341"/>
            <a:ext cx="550375" cy="332559"/>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3" name="Shape 152"/>
          <p:cNvSpPr/>
          <p:nvPr/>
        </p:nvSpPr>
        <p:spPr>
          <a:xfrm rot="6228750" flipH="1">
            <a:off x="3875914" y="4324009"/>
            <a:ext cx="550375" cy="332559"/>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Group 228"/>
          <p:cNvGrpSpPr>
            <a:grpSpLocks noChangeAspect="1"/>
          </p:cNvGrpSpPr>
          <p:nvPr/>
        </p:nvGrpSpPr>
        <p:grpSpPr>
          <a:xfrm>
            <a:off x="107506" y="2924944"/>
            <a:ext cx="2080213" cy="1341054"/>
            <a:chOff x="3203848" y="1988840"/>
            <a:chExt cx="2569033" cy="1656184"/>
          </a:xfrm>
        </p:grpSpPr>
        <p:pic>
          <p:nvPicPr>
            <p:cNvPr id="144" name="Picture 9" descr="cloud3_grey_grey"/>
            <p:cNvPicPr>
              <a:picLocks noChangeAspect="1" noChangeArrowheads="1"/>
            </p:cNvPicPr>
            <p:nvPr/>
          </p:nvPicPr>
          <p:blipFill>
            <a:blip r:embed="rId10" cstate="print"/>
            <a:srcRect/>
            <a:stretch>
              <a:fillRect/>
            </a:stretch>
          </p:blipFill>
          <p:spPr bwMode="auto">
            <a:xfrm>
              <a:off x="3203848" y="1988840"/>
              <a:ext cx="2569033" cy="1656184"/>
            </a:xfrm>
            <a:prstGeom prst="rect">
              <a:avLst/>
            </a:prstGeom>
            <a:noFill/>
          </p:spPr>
        </p:pic>
        <p:sp>
          <p:nvSpPr>
            <p:cNvPr id="145" name="Text Box 54"/>
            <p:cNvSpPr txBox="1">
              <a:spLocks noChangeArrowheads="1"/>
            </p:cNvSpPr>
            <p:nvPr/>
          </p:nvSpPr>
          <p:spPr bwMode="auto">
            <a:xfrm>
              <a:off x="3419872" y="2528897"/>
              <a:ext cx="2160240" cy="361090"/>
            </a:xfrm>
            <a:prstGeom prst="rect">
              <a:avLst/>
            </a:prstGeom>
            <a:noFill/>
            <a:ln w="9525">
              <a:noFill/>
              <a:miter lim="800000"/>
              <a:headEnd/>
              <a:tailEnd/>
            </a:ln>
          </p:spPr>
          <p:txBody>
            <a:bodyPr wrap="square" lIns="76197" tIns="38098" rIns="76197" bIns="38098">
              <a:spAutoFit/>
            </a:bodyPr>
            <a:lstStyle/>
            <a:p>
              <a:pPr algn="ctr" defTabSz="762000"/>
              <a:r>
                <a:rPr lang="en-GB" sz="1400" b="1" dirty="0" smtClean="0">
                  <a:solidFill>
                    <a:schemeClr val="tx1"/>
                  </a:solidFill>
                  <a:latin typeface="Segoe Semibold"/>
                  <a:cs typeface="Arial" charset="0"/>
                </a:rPr>
                <a:t>Data Center</a:t>
              </a:r>
              <a:endParaRPr lang="en-GB" sz="1400" b="1" dirty="0">
                <a:solidFill>
                  <a:schemeClr val="tx1"/>
                </a:solidFill>
                <a:latin typeface="Segoe Semibold"/>
                <a:cs typeface="Arial" charset="0"/>
              </a:endParaRPr>
            </a:p>
          </p:txBody>
        </p:sp>
      </p:grpSp>
      <p:sp>
        <p:nvSpPr>
          <p:cNvPr id="70" name="Rectangle 47"/>
          <p:cNvSpPr>
            <a:spLocks noChangeArrowheads="1"/>
          </p:cNvSpPr>
          <p:nvPr/>
        </p:nvSpPr>
        <p:spPr bwMode="auto">
          <a:xfrm>
            <a:off x="2123728" y="6229854"/>
            <a:ext cx="5616624" cy="439506"/>
          </a:xfrm>
          <a:prstGeom prst="rect">
            <a:avLst/>
          </a:prstGeom>
          <a:noFill/>
          <a:ln w="9525">
            <a:noFill/>
            <a:miter lim="800000"/>
            <a:headEnd/>
            <a:tailEnd/>
          </a:ln>
        </p:spPr>
        <p:txBody>
          <a:bodyPr anchor="b"/>
          <a:lstStyle/>
          <a:p>
            <a:pPr algn="ctr" eaLnBrk="0" hangingPunct="0"/>
            <a:r>
              <a:rPr lang="en-US" b="1" dirty="0">
                <a:solidFill>
                  <a:schemeClr val="tx1"/>
                </a:solidFill>
              </a:rPr>
              <a:t>Which aircraft would you rather be flying?</a:t>
            </a:r>
            <a:endParaRPr lang="en-US" sz="1400" b="1" i="1" dirty="0">
              <a:solidFill>
                <a:schemeClr val="tx1"/>
              </a:solidFill>
            </a:endParaRPr>
          </a:p>
        </p:txBody>
      </p:sp>
      <p:sp>
        <p:nvSpPr>
          <p:cNvPr id="71" name="AutoShape 50"/>
          <p:cNvSpPr>
            <a:spLocks noChangeArrowheads="1"/>
          </p:cNvSpPr>
          <p:nvPr/>
        </p:nvSpPr>
        <p:spPr bwMode="auto">
          <a:xfrm>
            <a:off x="2685164" y="5893320"/>
            <a:ext cx="166677" cy="15336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C0427"/>
          </a:solidFill>
          <a:ln w="9525">
            <a:solidFill>
              <a:schemeClr val="tx1"/>
            </a:solidFill>
            <a:miter lim="800000"/>
            <a:headEnd/>
            <a:tailEnd/>
          </a:ln>
        </p:spPr>
        <p:txBody>
          <a:bodyPr wrap="none" anchor="ctr"/>
          <a:lstStyle/>
          <a:p>
            <a:endParaRPr lang="en-US" sz="1200" dirty="0"/>
          </a:p>
        </p:txBody>
      </p:sp>
      <p:sp>
        <p:nvSpPr>
          <p:cNvPr id="72" name="Text Box 43"/>
          <p:cNvSpPr txBox="1">
            <a:spLocks noChangeArrowheads="1"/>
          </p:cNvSpPr>
          <p:nvPr/>
        </p:nvSpPr>
        <p:spPr bwMode="auto">
          <a:xfrm>
            <a:off x="1457706" y="6036390"/>
            <a:ext cx="1890158" cy="276999"/>
          </a:xfrm>
          <a:prstGeom prst="rect">
            <a:avLst/>
          </a:prstGeom>
          <a:noFill/>
          <a:ln w="9525">
            <a:noFill/>
            <a:miter lim="800000"/>
            <a:headEnd/>
            <a:tailEnd/>
          </a:ln>
        </p:spPr>
        <p:txBody>
          <a:bodyPr wrap="square">
            <a:spAutoFit/>
          </a:bodyPr>
          <a:lstStyle/>
          <a:p>
            <a:pPr eaLnBrk="0" hangingPunct="0"/>
            <a:r>
              <a:rPr lang="en-US" sz="1200" b="1" dirty="0">
                <a:solidFill>
                  <a:srgbClr val="00B050"/>
                </a:solidFill>
                <a:ea typeface="ヒラギノ角ゴ Pro W3"/>
                <a:cs typeface="ヒラギノ角ゴ Pro W3"/>
              </a:rPr>
              <a:t>  Active          </a:t>
            </a:r>
            <a:r>
              <a:rPr lang="en-US" sz="1200" b="1" dirty="0">
                <a:solidFill>
                  <a:srgbClr val="FC0427"/>
                </a:solidFill>
                <a:ea typeface="ヒラギノ角ゴ Pro W3"/>
                <a:cs typeface="ヒラギノ角ゴ Pro W3"/>
              </a:rPr>
              <a:t>Standby</a:t>
            </a:r>
          </a:p>
        </p:txBody>
      </p:sp>
      <p:sp>
        <p:nvSpPr>
          <p:cNvPr id="75" name="Text Box 44"/>
          <p:cNvSpPr txBox="1">
            <a:spLocks noChangeArrowheads="1"/>
          </p:cNvSpPr>
          <p:nvPr/>
        </p:nvSpPr>
        <p:spPr bwMode="auto">
          <a:xfrm>
            <a:off x="5652120" y="6025357"/>
            <a:ext cx="1785986" cy="276999"/>
          </a:xfrm>
          <a:prstGeom prst="rect">
            <a:avLst/>
          </a:prstGeom>
          <a:noFill/>
          <a:ln w="9525">
            <a:noFill/>
            <a:miter lim="800000"/>
            <a:headEnd/>
            <a:tailEnd/>
          </a:ln>
        </p:spPr>
        <p:txBody>
          <a:bodyPr wrap="square">
            <a:spAutoFit/>
          </a:bodyPr>
          <a:lstStyle/>
          <a:p>
            <a:pPr eaLnBrk="0" hangingPunct="0"/>
            <a:r>
              <a:rPr lang="en-US" sz="1200" b="1" dirty="0">
                <a:solidFill>
                  <a:srgbClr val="00B050"/>
                </a:solidFill>
                <a:ea typeface="ヒラギノ角ゴ Pro W3"/>
                <a:cs typeface="ヒラギノ角ゴ Pro W3"/>
              </a:rPr>
              <a:t>Active           Active</a:t>
            </a:r>
          </a:p>
        </p:txBody>
      </p:sp>
      <p:grpSp>
        <p:nvGrpSpPr>
          <p:cNvPr id="12" name="Group 97"/>
          <p:cNvGrpSpPr/>
          <p:nvPr/>
        </p:nvGrpSpPr>
        <p:grpSpPr>
          <a:xfrm>
            <a:off x="6709792" y="1352661"/>
            <a:ext cx="2326704" cy="1069936"/>
            <a:chOff x="6709792" y="1352660"/>
            <a:chExt cx="2326704" cy="1069936"/>
          </a:xfrm>
        </p:grpSpPr>
        <p:sp>
          <p:nvSpPr>
            <p:cNvPr id="149" name="Rectangle 20"/>
            <p:cNvSpPr>
              <a:spLocks noChangeArrowheads="1"/>
            </p:cNvSpPr>
            <p:nvPr/>
          </p:nvSpPr>
          <p:spPr bwMode="auto">
            <a:xfrm rot="10800000" flipV="1">
              <a:off x="6709792" y="1768844"/>
              <a:ext cx="2326704" cy="653752"/>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High performance stackables supporting Plug and Play Provisioning</a:t>
              </a:r>
            </a:p>
            <a:p>
              <a:pPr algn="ctr"/>
              <a:r>
                <a:rPr lang="en-GB" sz="900" b="1" dirty="0" smtClean="0">
                  <a:solidFill>
                    <a:schemeClr val="tx1"/>
                  </a:solidFill>
                </a:rPr>
                <a:t>ERS 5000 / ERS 4000 / ERS 2500 Series</a:t>
              </a:r>
              <a:endParaRPr lang="en-GB" sz="900" b="1" dirty="0">
                <a:solidFill>
                  <a:schemeClr val="tx1"/>
                </a:solidFill>
              </a:endParaRPr>
            </a:p>
          </p:txBody>
        </p:sp>
        <p:pic>
          <p:nvPicPr>
            <p:cNvPr id="67" name="Picture 58" descr="4500 - Stack Front [lo-res]"/>
            <p:cNvPicPr>
              <a:picLocks noChangeAspect="1" noChangeArrowheads="1"/>
            </p:cNvPicPr>
            <p:nvPr/>
          </p:nvPicPr>
          <p:blipFill>
            <a:blip r:embed="rId11" cstate="print">
              <a:clrChange>
                <a:clrFrom>
                  <a:srgbClr val="FFFFFF"/>
                </a:clrFrom>
                <a:clrTo>
                  <a:srgbClr val="FFFFFF">
                    <a:alpha val="0"/>
                  </a:srgbClr>
                </a:clrTo>
              </a:clrChange>
            </a:blip>
            <a:srcRect l="8066" t="29379" r="8066" b="17020"/>
            <a:stretch>
              <a:fillRect/>
            </a:stretch>
          </p:blipFill>
          <p:spPr bwMode="auto">
            <a:xfrm>
              <a:off x="7163940" y="1352660"/>
              <a:ext cx="1440508" cy="492164"/>
            </a:xfrm>
            <a:prstGeom prst="rect">
              <a:avLst/>
            </a:prstGeom>
            <a:noFill/>
            <a:ln w="9525">
              <a:noFill/>
              <a:miter lim="800000"/>
              <a:headEnd/>
              <a:tailEnd/>
            </a:ln>
          </p:spPr>
        </p:pic>
      </p:grpSp>
      <p:grpSp>
        <p:nvGrpSpPr>
          <p:cNvPr id="14" name="Group 60"/>
          <p:cNvGrpSpPr>
            <a:grpSpLocks noChangeAspect="1"/>
          </p:cNvGrpSpPr>
          <p:nvPr/>
        </p:nvGrpSpPr>
        <p:grpSpPr bwMode="auto">
          <a:xfrm>
            <a:off x="4509865" y="1526943"/>
            <a:ext cx="1611039" cy="633289"/>
            <a:chOff x="1519" y="3582"/>
            <a:chExt cx="998" cy="392"/>
          </a:xfrm>
        </p:grpSpPr>
        <p:pic>
          <p:nvPicPr>
            <p:cNvPr id="81" name="Picture 18" descr="5500 - Mixed Stack Front [hi-res]"/>
            <p:cNvPicPr>
              <a:picLocks noChangeAspect="1" noChangeArrowheads="1"/>
            </p:cNvPicPr>
            <p:nvPr/>
          </p:nvPicPr>
          <p:blipFill>
            <a:blip r:embed="rId12"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84" name="Picture 59" descr="5000 - 5600 Stack Right [lo-res]"/>
            <p:cNvPicPr>
              <a:picLocks noChangeAspect="1" noChangeArrowheads="1"/>
            </p:cNvPicPr>
            <p:nvPr/>
          </p:nvPicPr>
          <p:blipFill>
            <a:blip r:embed="rId13" cstate="print"/>
            <a:srcRect l="14778" t="20050" r="11394" b="11409"/>
            <a:stretch>
              <a:fillRect/>
            </a:stretch>
          </p:blipFill>
          <p:spPr bwMode="auto">
            <a:xfrm>
              <a:off x="1973" y="3582"/>
              <a:ext cx="544" cy="392"/>
            </a:xfrm>
            <a:prstGeom prst="rect">
              <a:avLst/>
            </a:prstGeom>
            <a:noFill/>
            <a:ln w="9525">
              <a:noFill/>
              <a:miter lim="800000"/>
              <a:headEnd/>
              <a:tailEnd/>
            </a:ln>
          </p:spPr>
        </p:pic>
      </p:grpSp>
      <p:sp>
        <p:nvSpPr>
          <p:cNvPr id="93" name="TextBox 92"/>
          <p:cNvSpPr txBox="1"/>
          <p:nvPr/>
        </p:nvSpPr>
        <p:spPr>
          <a:xfrm>
            <a:off x="4454872" y="1742967"/>
            <a:ext cx="792088" cy="461665"/>
          </a:xfrm>
          <a:prstGeom prst="rect">
            <a:avLst/>
          </a:prstGeom>
          <a:solidFill>
            <a:schemeClr val="bg1"/>
          </a:solidFill>
        </p:spPr>
        <p:txBody>
          <a:bodyPr wrap="square" rtlCol="0">
            <a:spAutoFit/>
          </a:bodyPr>
          <a:lstStyle/>
          <a:p>
            <a:endParaRPr lang="en-US" sz="2400" dirty="0"/>
          </a:p>
        </p:txBody>
      </p:sp>
      <p:pic>
        <p:nvPicPr>
          <p:cNvPr id="86" name="Picture 3"/>
          <p:cNvPicPr>
            <a:picLocks noChangeAspect="1" noChangeArrowheads="1"/>
          </p:cNvPicPr>
          <p:nvPr/>
        </p:nvPicPr>
        <p:blipFill>
          <a:blip r:embed="rId14" cstate="email"/>
          <a:srcRect/>
          <a:stretch>
            <a:fillRect/>
          </a:stretch>
        </p:blipFill>
        <p:spPr bwMode="auto">
          <a:xfrm>
            <a:off x="4598888" y="1454935"/>
            <a:ext cx="648072" cy="684882"/>
          </a:xfrm>
          <a:prstGeom prst="rect">
            <a:avLst/>
          </a:prstGeom>
          <a:noFill/>
          <a:ln w="9525">
            <a:noFill/>
            <a:miter lim="800000"/>
            <a:headEnd/>
            <a:tailEnd/>
          </a:ln>
          <a:effectLst/>
        </p:spPr>
      </p:pic>
      <p:grpSp>
        <p:nvGrpSpPr>
          <p:cNvPr id="30" name="Group 96"/>
          <p:cNvGrpSpPr/>
          <p:nvPr/>
        </p:nvGrpSpPr>
        <p:grpSpPr>
          <a:xfrm>
            <a:off x="1403648" y="1268762"/>
            <a:ext cx="2462338" cy="1152127"/>
            <a:chOff x="1403648" y="1196752"/>
            <a:chExt cx="2462338" cy="1152127"/>
          </a:xfrm>
        </p:grpSpPr>
        <p:pic>
          <p:nvPicPr>
            <p:cNvPr id="88" name="Picture 3"/>
            <p:cNvPicPr>
              <a:picLocks noChangeAspect="1" noChangeArrowheads="1"/>
            </p:cNvPicPr>
            <p:nvPr/>
          </p:nvPicPr>
          <p:blipFill>
            <a:blip r:embed="rId14" cstate="email"/>
            <a:srcRect/>
            <a:stretch>
              <a:fillRect/>
            </a:stretch>
          </p:blipFill>
          <p:spPr bwMode="auto">
            <a:xfrm>
              <a:off x="2411760" y="1268760"/>
              <a:ext cx="648072" cy="684883"/>
            </a:xfrm>
            <a:prstGeom prst="rect">
              <a:avLst/>
            </a:prstGeom>
            <a:noFill/>
            <a:ln w="9525">
              <a:noFill/>
              <a:miter lim="800000"/>
              <a:headEnd/>
              <a:tailEnd/>
            </a:ln>
            <a:effectLst/>
          </p:spPr>
        </p:pic>
        <p:sp>
          <p:nvSpPr>
            <p:cNvPr id="89" name="Rectangle 20"/>
            <p:cNvSpPr>
              <a:spLocks noChangeArrowheads="1"/>
            </p:cNvSpPr>
            <p:nvPr/>
          </p:nvSpPr>
          <p:spPr bwMode="auto">
            <a:xfrm rot="10800000" flipV="1">
              <a:off x="1446069" y="1916831"/>
              <a:ext cx="2376265" cy="432048"/>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Switch Clustering</a:t>
              </a:r>
            </a:p>
            <a:p>
              <a:pPr algn="ctr"/>
              <a:r>
                <a:rPr lang="en-GB" sz="900" b="1" dirty="0" smtClean="0">
                  <a:solidFill>
                    <a:schemeClr val="tx1"/>
                  </a:solidFill>
                </a:rPr>
                <a:t>VSP 9000 / ERS 8000 / ERS 5000 Series</a:t>
              </a:r>
              <a:endParaRPr lang="en-GB" sz="900" b="1" dirty="0">
                <a:solidFill>
                  <a:schemeClr val="tx1"/>
                </a:solidFill>
              </a:endParaRPr>
            </a:p>
          </p:txBody>
        </p:sp>
        <p:pic>
          <p:nvPicPr>
            <p:cNvPr id="85" name="Picture 84" descr="9000 -  Avaya VSP 9000 Left [hi-res].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1403648" y="1196752"/>
              <a:ext cx="1065778" cy="864096"/>
            </a:xfrm>
            <a:prstGeom prst="rect">
              <a:avLst/>
            </a:prstGeom>
          </p:spPr>
        </p:pic>
        <p:pic>
          <p:nvPicPr>
            <p:cNvPr id="94" name="Picture 59" descr="5000 - 5600 Stack Right [lo-res]"/>
            <p:cNvPicPr>
              <a:picLocks noChangeAspect="1" noChangeArrowheads="1"/>
            </p:cNvPicPr>
            <p:nvPr/>
          </p:nvPicPr>
          <p:blipFill>
            <a:blip r:embed="rId13" cstate="print"/>
            <a:srcRect l="14778" t="20050" r="11394" b="11409"/>
            <a:stretch>
              <a:fillRect/>
            </a:stretch>
          </p:blipFill>
          <p:spPr bwMode="auto">
            <a:xfrm>
              <a:off x="3131840" y="1350457"/>
              <a:ext cx="734146" cy="529431"/>
            </a:xfrm>
            <a:prstGeom prst="rect">
              <a:avLst/>
            </a:prstGeom>
            <a:noFill/>
            <a:ln w="9525">
              <a:noFill/>
              <a:miter lim="800000"/>
              <a:headEnd/>
              <a:tailEnd/>
            </a:ln>
          </p:spPr>
        </p:pic>
      </p:grpSp>
      <p:sp>
        <p:nvSpPr>
          <p:cNvPr id="87" name="Rectangle 20"/>
          <p:cNvSpPr>
            <a:spLocks noChangeArrowheads="1"/>
          </p:cNvSpPr>
          <p:nvPr/>
        </p:nvSpPr>
        <p:spPr bwMode="auto">
          <a:xfrm rot="10800000" flipV="1">
            <a:off x="4343400" y="2103007"/>
            <a:ext cx="1822648" cy="432048"/>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Switch Clustering</a:t>
            </a:r>
          </a:p>
          <a:p>
            <a:pPr algn="ctr"/>
            <a:r>
              <a:rPr lang="en-GB" sz="900" b="1" dirty="0" smtClean="0">
                <a:solidFill>
                  <a:schemeClr val="tx1"/>
                </a:solidFill>
              </a:rPr>
              <a:t>ERS 8000 / ERS 5000 Series</a:t>
            </a:r>
            <a:endParaRPr lang="en-GB" sz="9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1000"/>
                                        <p:tgtEl>
                                          <p:spTgt spid="1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Oval 258"/>
          <p:cNvSpPr/>
          <p:nvPr/>
        </p:nvSpPr>
        <p:spPr bwMode="auto">
          <a:xfrm>
            <a:off x="4644008" y="2582834"/>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5" name="Line 39"/>
          <p:cNvSpPr>
            <a:spLocks noChangeShapeType="1"/>
          </p:cNvSpPr>
          <p:nvPr/>
        </p:nvSpPr>
        <p:spPr bwMode="auto">
          <a:xfrm flipV="1">
            <a:off x="4105898" y="2845474"/>
            <a:ext cx="1463675"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256" name="Line 40"/>
          <p:cNvSpPr>
            <a:spLocks noChangeShapeType="1"/>
          </p:cNvSpPr>
          <p:nvPr/>
        </p:nvSpPr>
        <p:spPr bwMode="auto">
          <a:xfrm>
            <a:off x="4142408" y="3545561"/>
            <a:ext cx="1454150" cy="1588"/>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257" name="Line 42"/>
          <p:cNvSpPr>
            <a:spLocks noChangeShapeType="1"/>
          </p:cNvSpPr>
          <p:nvPr/>
        </p:nvSpPr>
        <p:spPr bwMode="auto">
          <a:xfrm>
            <a:off x="4096370" y="2874049"/>
            <a:ext cx="1473200" cy="681037"/>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258" name="Line 41"/>
          <p:cNvSpPr>
            <a:spLocks noChangeShapeType="1"/>
          </p:cNvSpPr>
          <p:nvPr/>
        </p:nvSpPr>
        <p:spPr bwMode="auto">
          <a:xfrm flipV="1">
            <a:off x="4124946" y="2850238"/>
            <a:ext cx="1527175" cy="668338"/>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46" name="Line 39"/>
          <p:cNvSpPr>
            <a:spLocks noChangeShapeType="1"/>
          </p:cNvSpPr>
          <p:nvPr/>
        </p:nvSpPr>
        <p:spPr bwMode="auto">
          <a:xfrm flipV="1">
            <a:off x="2592713" y="2839556"/>
            <a:ext cx="1463675"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47" name="Line 40"/>
          <p:cNvSpPr>
            <a:spLocks noChangeShapeType="1"/>
          </p:cNvSpPr>
          <p:nvPr/>
        </p:nvSpPr>
        <p:spPr bwMode="auto">
          <a:xfrm>
            <a:off x="2629222" y="3539643"/>
            <a:ext cx="1454150" cy="1588"/>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48" name="Line 42"/>
          <p:cNvSpPr>
            <a:spLocks noChangeShapeType="1"/>
          </p:cNvSpPr>
          <p:nvPr/>
        </p:nvSpPr>
        <p:spPr bwMode="auto">
          <a:xfrm>
            <a:off x="2583184" y="2868131"/>
            <a:ext cx="1473200" cy="681037"/>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49" name="Line 41"/>
          <p:cNvSpPr>
            <a:spLocks noChangeShapeType="1"/>
          </p:cNvSpPr>
          <p:nvPr/>
        </p:nvSpPr>
        <p:spPr bwMode="auto">
          <a:xfrm flipV="1">
            <a:off x="2611763" y="2844318"/>
            <a:ext cx="1527175" cy="668338"/>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162" name="Line 40"/>
          <p:cNvSpPr>
            <a:spLocks noChangeShapeType="1"/>
          </p:cNvSpPr>
          <p:nvPr/>
        </p:nvSpPr>
        <p:spPr bwMode="auto">
          <a:xfrm>
            <a:off x="1273497" y="3667308"/>
            <a:ext cx="1454150" cy="1587"/>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3" name="Line 40"/>
          <p:cNvSpPr>
            <a:spLocks noChangeShapeType="1"/>
          </p:cNvSpPr>
          <p:nvPr/>
        </p:nvSpPr>
        <p:spPr bwMode="auto">
          <a:xfrm>
            <a:off x="1298897" y="4540433"/>
            <a:ext cx="1454150" cy="1587"/>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7" name="Line 40"/>
          <p:cNvSpPr>
            <a:spLocks noChangeShapeType="1"/>
          </p:cNvSpPr>
          <p:nvPr/>
        </p:nvSpPr>
        <p:spPr bwMode="auto">
          <a:xfrm>
            <a:off x="1273497" y="2040103"/>
            <a:ext cx="1454150" cy="1587"/>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8" name="Line 40"/>
          <p:cNvSpPr>
            <a:spLocks noChangeShapeType="1"/>
          </p:cNvSpPr>
          <p:nvPr/>
        </p:nvSpPr>
        <p:spPr bwMode="auto">
          <a:xfrm>
            <a:off x="1298897" y="2913228"/>
            <a:ext cx="1454150" cy="1587"/>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0" name="Line 42"/>
          <p:cNvSpPr>
            <a:spLocks noChangeShapeType="1"/>
          </p:cNvSpPr>
          <p:nvPr/>
        </p:nvSpPr>
        <p:spPr bwMode="auto">
          <a:xfrm>
            <a:off x="1544963" y="3900670"/>
            <a:ext cx="904875" cy="531813"/>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161" name="Line 41"/>
          <p:cNvSpPr>
            <a:spLocks noChangeShapeType="1"/>
          </p:cNvSpPr>
          <p:nvPr/>
        </p:nvSpPr>
        <p:spPr bwMode="auto">
          <a:xfrm flipV="1">
            <a:off x="1422726" y="3768908"/>
            <a:ext cx="1036637" cy="625475"/>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178" name="Oval 177"/>
          <p:cNvSpPr/>
          <p:nvPr/>
        </p:nvSpPr>
        <p:spPr bwMode="auto">
          <a:xfrm>
            <a:off x="1804632" y="3525333"/>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Line 42"/>
          <p:cNvSpPr>
            <a:spLocks noChangeShapeType="1"/>
          </p:cNvSpPr>
          <p:nvPr/>
        </p:nvSpPr>
        <p:spPr bwMode="auto">
          <a:xfrm>
            <a:off x="1544963" y="2273465"/>
            <a:ext cx="904875" cy="531813"/>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6" name="Line 41"/>
          <p:cNvSpPr>
            <a:spLocks noChangeShapeType="1"/>
          </p:cNvSpPr>
          <p:nvPr/>
        </p:nvSpPr>
        <p:spPr bwMode="auto">
          <a:xfrm flipV="1">
            <a:off x="1422726" y="2141702"/>
            <a:ext cx="1036637" cy="625475"/>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103" name="Oval 102"/>
          <p:cNvSpPr/>
          <p:nvPr/>
        </p:nvSpPr>
        <p:spPr bwMode="auto">
          <a:xfrm>
            <a:off x="1804632" y="1898128"/>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4" name="Line 39"/>
          <p:cNvSpPr>
            <a:spLocks noChangeShapeType="1"/>
          </p:cNvSpPr>
          <p:nvPr/>
        </p:nvSpPr>
        <p:spPr bwMode="auto">
          <a:xfrm>
            <a:off x="539552" y="2947183"/>
            <a:ext cx="57606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15" name="Line 39"/>
          <p:cNvSpPr>
            <a:spLocks noChangeShapeType="1"/>
          </p:cNvSpPr>
          <p:nvPr/>
        </p:nvSpPr>
        <p:spPr bwMode="auto">
          <a:xfrm flipH="1">
            <a:off x="560971" y="2155097"/>
            <a:ext cx="554649" cy="584523"/>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0" name="Line 39"/>
          <p:cNvSpPr>
            <a:spLocks noChangeShapeType="1"/>
          </p:cNvSpPr>
          <p:nvPr/>
        </p:nvSpPr>
        <p:spPr bwMode="auto">
          <a:xfrm>
            <a:off x="539552" y="2011079"/>
            <a:ext cx="57606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1" name="Line 39"/>
          <p:cNvSpPr>
            <a:spLocks noChangeShapeType="1"/>
          </p:cNvSpPr>
          <p:nvPr/>
        </p:nvSpPr>
        <p:spPr bwMode="auto">
          <a:xfrm>
            <a:off x="539553" y="2227103"/>
            <a:ext cx="554649" cy="584523"/>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40" name="Line 9"/>
          <p:cNvSpPr>
            <a:spLocks noChangeShapeType="1"/>
          </p:cNvSpPr>
          <p:nvPr/>
        </p:nvSpPr>
        <p:spPr bwMode="auto">
          <a:xfrm>
            <a:off x="1541784" y="2254413"/>
            <a:ext cx="0" cy="609599"/>
          </a:xfrm>
          <a:prstGeom prst="line">
            <a:avLst/>
          </a:prstGeom>
          <a:noFill/>
          <a:ln w="9525">
            <a:solidFill>
              <a:schemeClr val="tx1"/>
            </a:solidFill>
            <a:round/>
            <a:headEnd/>
            <a:tailEnd/>
          </a:ln>
        </p:spPr>
        <p:txBody>
          <a:bodyPr/>
          <a:lstStyle/>
          <a:p>
            <a:endParaRPr lang="en-US">
              <a:solidFill>
                <a:schemeClr val="tx1"/>
              </a:solidFill>
            </a:endParaRPr>
          </a:p>
        </p:txBody>
      </p:sp>
      <p:pic>
        <p:nvPicPr>
          <p:cNvPr id="41" name="Picture 73" descr="small-l3-switch_grey"/>
          <p:cNvPicPr>
            <a:picLocks noChangeAspect="1" noChangeArrowheads="1"/>
          </p:cNvPicPr>
          <p:nvPr/>
        </p:nvPicPr>
        <p:blipFill>
          <a:blip r:embed="rId3" cstate="print"/>
          <a:srcRect/>
          <a:stretch>
            <a:fillRect/>
          </a:stretch>
        </p:blipFill>
        <p:spPr bwMode="auto">
          <a:xfrm>
            <a:off x="1089347" y="2030578"/>
            <a:ext cx="546100" cy="398461"/>
          </a:xfrm>
          <a:prstGeom prst="rect">
            <a:avLst/>
          </a:prstGeom>
          <a:noFill/>
          <a:ln w="9525">
            <a:noFill/>
            <a:miter lim="800000"/>
            <a:headEnd/>
            <a:tailEnd/>
          </a:ln>
        </p:spPr>
      </p:pic>
      <p:pic>
        <p:nvPicPr>
          <p:cNvPr id="42" name="Picture 74" descr="small-l3-switch_grey"/>
          <p:cNvPicPr>
            <a:picLocks noChangeAspect="1" noChangeArrowheads="1"/>
          </p:cNvPicPr>
          <p:nvPr/>
        </p:nvPicPr>
        <p:blipFill>
          <a:blip r:embed="rId3" cstate="print"/>
          <a:srcRect/>
          <a:stretch>
            <a:fillRect/>
          </a:stretch>
        </p:blipFill>
        <p:spPr bwMode="auto">
          <a:xfrm>
            <a:off x="1025847" y="1892463"/>
            <a:ext cx="546100" cy="398463"/>
          </a:xfrm>
          <a:prstGeom prst="rect">
            <a:avLst/>
          </a:prstGeom>
          <a:noFill/>
          <a:ln w="9525">
            <a:noFill/>
            <a:miter lim="800000"/>
            <a:headEnd/>
            <a:tailEnd/>
          </a:ln>
        </p:spPr>
      </p:pic>
      <p:pic>
        <p:nvPicPr>
          <p:cNvPr id="43" name="Picture 75" descr="small-l3-switch_grey"/>
          <p:cNvPicPr>
            <a:picLocks noChangeAspect="1" noChangeArrowheads="1"/>
          </p:cNvPicPr>
          <p:nvPr/>
        </p:nvPicPr>
        <p:blipFill>
          <a:blip r:embed="rId3" cstate="print"/>
          <a:srcRect/>
          <a:stretch>
            <a:fillRect/>
          </a:stretch>
        </p:blipFill>
        <p:spPr bwMode="auto">
          <a:xfrm>
            <a:off x="1024259" y="2713203"/>
            <a:ext cx="546100" cy="398461"/>
          </a:xfrm>
          <a:prstGeom prst="rect">
            <a:avLst/>
          </a:prstGeom>
          <a:noFill/>
          <a:ln w="9525">
            <a:noFill/>
            <a:miter lim="800000"/>
            <a:headEnd/>
            <a:tailEnd/>
          </a:ln>
        </p:spPr>
      </p:pic>
      <p:sp>
        <p:nvSpPr>
          <p:cNvPr id="44" name="Line 80"/>
          <p:cNvSpPr>
            <a:spLocks noChangeShapeType="1"/>
          </p:cNvSpPr>
          <p:nvPr/>
        </p:nvSpPr>
        <p:spPr bwMode="auto">
          <a:xfrm>
            <a:off x="1117922" y="2149640"/>
            <a:ext cx="0" cy="533400"/>
          </a:xfrm>
          <a:prstGeom prst="line">
            <a:avLst/>
          </a:prstGeom>
          <a:noFill/>
          <a:ln w="9525">
            <a:solidFill>
              <a:schemeClr val="tx1"/>
            </a:solidFill>
            <a:round/>
            <a:headEnd/>
            <a:tailEnd/>
          </a:ln>
        </p:spPr>
        <p:txBody>
          <a:bodyPr/>
          <a:lstStyle/>
          <a:p>
            <a:endParaRPr lang="en-US">
              <a:solidFill>
                <a:schemeClr val="tx1"/>
              </a:solidFill>
            </a:endParaRPr>
          </a:p>
        </p:txBody>
      </p:sp>
      <p:pic>
        <p:nvPicPr>
          <p:cNvPr id="50" name="Picture 76" descr="small-l3-switch_grey"/>
          <p:cNvPicPr>
            <a:picLocks noChangeAspect="1" noChangeArrowheads="1"/>
          </p:cNvPicPr>
          <p:nvPr/>
        </p:nvPicPr>
        <p:blipFill>
          <a:blip r:embed="rId3" cstate="print"/>
          <a:srcRect/>
          <a:stretch>
            <a:fillRect/>
          </a:stretch>
        </p:blipFill>
        <p:spPr bwMode="auto">
          <a:xfrm>
            <a:off x="951234" y="2575088"/>
            <a:ext cx="546100" cy="398463"/>
          </a:xfrm>
          <a:prstGeom prst="rect">
            <a:avLst/>
          </a:prstGeom>
          <a:noFill/>
          <a:ln w="9525">
            <a:noFill/>
            <a:miter lim="800000"/>
            <a:headEnd/>
            <a:tailEnd/>
          </a:ln>
        </p:spPr>
      </p:pic>
      <p:sp>
        <p:nvSpPr>
          <p:cNvPr id="104" name="Oval 103"/>
          <p:cNvSpPr>
            <a:spLocks noChangeAspect="1"/>
          </p:cNvSpPr>
          <p:nvPr/>
        </p:nvSpPr>
        <p:spPr bwMode="auto">
          <a:xfrm rot="19440000">
            <a:off x="738162" y="2508915"/>
            <a:ext cx="92099" cy="56092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6" name="Oval 115"/>
          <p:cNvSpPr>
            <a:spLocks noChangeAspect="1"/>
          </p:cNvSpPr>
          <p:nvPr/>
        </p:nvSpPr>
        <p:spPr bwMode="auto">
          <a:xfrm rot="1500000" flipH="1">
            <a:off x="695614" y="1908699"/>
            <a:ext cx="92099" cy="56092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 name="Group 132"/>
          <p:cNvGrpSpPr>
            <a:grpSpLocks/>
          </p:cNvGrpSpPr>
          <p:nvPr/>
        </p:nvGrpSpPr>
        <p:grpSpPr bwMode="auto">
          <a:xfrm>
            <a:off x="107504" y="2557661"/>
            <a:ext cx="693738" cy="857173"/>
            <a:chOff x="459363" y="3481820"/>
            <a:chExt cx="695179" cy="856866"/>
          </a:xfrm>
        </p:grpSpPr>
        <p:grpSp>
          <p:nvGrpSpPr>
            <p:cNvPr id="3" name="Group 31"/>
            <p:cNvGrpSpPr>
              <a:grpSpLocks noChangeAspect="1"/>
            </p:cNvGrpSpPr>
            <p:nvPr/>
          </p:nvGrpSpPr>
          <p:grpSpPr bwMode="auto">
            <a:xfrm>
              <a:off x="591128" y="3481820"/>
              <a:ext cx="429636" cy="829146"/>
              <a:chOff x="316" y="1419"/>
              <a:chExt cx="845" cy="1637"/>
            </a:xfrm>
          </p:grpSpPr>
          <p:pic>
            <p:nvPicPr>
              <p:cNvPr id="117" name="Picture 32" descr="server_corp_orange"/>
              <p:cNvPicPr>
                <a:picLocks noChangeAspect="1" noChangeArrowheads="1"/>
              </p:cNvPicPr>
              <p:nvPr/>
            </p:nvPicPr>
            <p:blipFill>
              <a:blip r:embed="rId4" cstate="print"/>
              <a:srcRect/>
              <a:stretch>
                <a:fillRect/>
              </a:stretch>
            </p:blipFill>
            <p:spPr bwMode="auto">
              <a:xfrm>
                <a:off x="335" y="1435"/>
                <a:ext cx="756" cy="1345"/>
              </a:xfrm>
              <a:prstGeom prst="rect">
                <a:avLst/>
              </a:prstGeom>
              <a:noFill/>
              <a:ln w="9525">
                <a:noFill/>
                <a:miter lim="800000"/>
                <a:headEnd/>
                <a:tailEnd/>
              </a:ln>
            </p:spPr>
          </p:pic>
          <p:grpSp>
            <p:nvGrpSpPr>
              <p:cNvPr id="4" name="Group 33"/>
              <p:cNvGrpSpPr>
                <a:grpSpLocks noChangeAspect="1"/>
              </p:cNvGrpSpPr>
              <p:nvPr/>
            </p:nvGrpSpPr>
            <p:grpSpPr bwMode="auto">
              <a:xfrm>
                <a:off x="316" y="1419"/>
                <a:ext cx="845" cy="1637"/>
                <a:chOff x="316" y="1419"/>
                <a:chExt cx="845" cy="1637"/>
              </a:xfrm>
            </p:grpSpPr>
            <p:sp>
              <p:nvSpPr>
                <p:cNvPr id="119"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9" name="Group 35"/>
                <p:cNvGrpSpPr>
                  <a:grpSpLocks noChangeAspect="1"/>
                </p:cNvGrpSpPr>
                <p:nvPr/>
              </p:nvGrpSpPr>
              <p:grpSpPr bwMode="auto">
                <a:xfrm>
                  <a:off x="343" y="2201"/>
                  <a:ext cx="816" cy="855"/>
                  <a:chOff x="3378" y="2160"/>
                  <a:chExt cx="576" cy="526"/>
                </a:xfrm>
              </p:grpSpPr>
              <p:sp>
                <p:nvSpPr>
                  <p:cNvPr id="137" name="Text Box 36"/>
                  <p:cNvSpPr txBox="1">
                    <a:spLocks noChangeAspect="1" noChangeArrowheads="1"/>
                  </p:cNvSpPr>
                  <p:nvPr/>
                </p:nvSpPr>
                <p:spPr bwMode="auto">
                  <a:xfrm>
                    <a:off x="3378" y="2443"/>
                    <a:ext cx="576" cy="243"/>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8" name="Picture 37" descr="rack_server_corp_green"/>
                  <p:cNvPicPr>
                    <a:picLocks noChangeAspect="1" noChangeArrowheads="1"/>
                  </p:cNvPicPr>
                  <p:nvPr/>
                </p:nvPicPr>
                <p:blipFill>
                  <a:blip r:embed="rId5" cstate="print"/>
                  <a:srcRect/>
                  <a:stretch>
                    <a:fillRect/>
                  </a:stretch>
                </p:blipFill>
                <p:spPr bwMode="auto">
                  <a:xfrm>
                    <a:off x="3456" y="2160"/>
                    <a:ext cx="421" cy="256"/>
                  </a:xfrm>
                  <a:prstGeom prst="rect">
                    <a:avLst/>
                  </a:prstGeom>
                  <a:noFill/>
                  <a:ln w="9525">
                    <a:noFill/>
                    <a:miter lim="800000"/>
                    <a:headEnd/>
                    <a:tailEnd/>
                  </a:ln>
                </p:spPr>
              </p:pic>
            </p:grpSp>
            <p:grpSp>
              <p:nvGrpSpPr>
                <p:cNvPr id="13" name="Group 38"/>
                <p:cNvGrpSpPr>
                  <a:grpSpLocks noChangeAspect="1"/>
                </p:cNvGrpSpPr>
                <p:nvPr/>
              </p:nvGrpSpPr>
              <p:grpSpPr bwMode="auto">
                <a:xfrm>
                  <a:off x="343" y="2069"/>
                  <a:ext cx="818" cy="863"/>
                  <a:chOff x="3378" y="1584"/>
                  <a:chExt cx="576" cy="519"/>
                </a:xfrm>
              </p:grpSpPr>
              <p:sp>
                <p:nvSpPr>
                  <p:cNvPr id="135" name="Text Box 39"/>
                  <p:cNvSpPr txBox="1">
                    <a:spLocks noChangeAspect="1" noChangeArrowheads="1"/>
                  </p:cNvSpPr>
                  <p:nvPr/>
                </p:nvSpPr>
                <p:spPr bwMode="auto">
                  <a:xfrm>
                    <a:off x="3378" y="1866"/>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6" name="Picture 40" descr="rack_server_grey"/>
                  <p:cNvPicPr>
                    <a:picLocks noChangeAspect="1" noChangeArrowheads="1"/>
                  </p:cNvPicPr>
                  <p:nvPr/>
                </p:nvPicPr>
                <p:blipFill>
                  <a:blip r:embed="rId6" cstate="print"/>
                  <a:srcRect/>
                  <a:stretch>
                    <a:fillRect/>
                  </a:stretch>
                </p:blipFill>
                <p:spPr bwMode="auto">
                  <a:xfrm>
                    <a:off x="3456" y="1584"/>
                    <a:ext cx="421" cy="256"/>
                  </a:xfrm>
                  <a:prstGeom prst="rect">
                    <a:avLst/>
                  </a:prstGeom>
                  <a:noFill/>
                  <a:ln w="9525">
                    <a:noFill/>
                    <a:miter lim="800000"/>
                    <a:headEnd/>
                    <a:tailEnd/>
                  </a:ln>
                </p:spPr>
              </p:pic>
            </p:grpSp>
            <p:grpSp>
              <p:nvGrpSpPr>
                <p:cNvPr id="15" name="Group 41"/>
                <p:cNvGrpSpPr>
                  <a:grpSpLocks noChangeAspect="1"/>
                </p:cNvGrpSpPr>
                <p:nvPr/>
              </p:nvGrpSpPr>
              <p:grpSpPr bwMode="auto">
                <a:xfrm>
                  <a:off x="343" y="1934"/>
                  <a:ext cx="816" cy="870"/>
                  <a:chOff x="3956" y="1584"/>
                  <a:chExt cx="576" cy="522"/>
                </a:xfrm>
              </p:grpSpPr>
              <p:sp>
                <p:nvSpPr>
                  <p:cNvPr id="132" name="Text Box 42"/>
                  <p:cNvSpPr txBox="1">
                    <a:spLocks noChangeAspect="1" noChangeArrowheads="1"/>
                  </p:cNvSpPr>
                  <p:nvPr/>
                </p:nvSpPr>
                <p:spPr bwMode="auto">
                  <a:xfrm>
                    <a:off x="3956" y="1869"/>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3" name="Picture 43" descr="rack_server_corp_blue"/>
                  <p:cNvPicPr>
                    <a:picLocks noChangeAspect="1" noChangeArrowheads="1"/>
                  </p:cNvPicPr>
                  <p:nvPr/>
                </p:nvPicPr>
                <p:blipFill>
                  <a:blip r:embed="rId7" cstate="print"/>
                  <a:srcRect/>
                  <a:stretch>
                    <a:fillRect/>
                  </a:stretch>
                </p:blipFill>
                <p:spPr bwMode="auto">
                  <a:xfrm>
                    <a:off x="4032" y="1584"/>
                    <a:ext cx="421" cy="256"/>
                  </a:xfrm>
                  <a:prstGeom prst="rect">
                    <a:avLst/>
                  </a:prstGeom>
                  <a:noFill/>
                  <a:ln w="9525">
                    <a:noFill/>
                    <a:miter lim="800000"/>
                    <a:headEnd/>
                    <a:tailEnd/>
                  </a:ln>
                </p:spPr>
              </p:pic>
            </p:grpSp>
            <p:grpSp>
              <p:nvGrpSpPr>
                <p:cNvPr id="16" name="Group 44"/>
                <p:cNvGrpSpPr>
                  <a:grpSpLocks noChangeAspect="1"/>
                </p:cNvGrpSpPr>
                <p:nvPr/>
              </p:nvGrpSpPr>
              <p:grpSpPr bwMode="auto">
                <a:xfrm>
                  <a:off x="343" y="1790"/>
                  <a:ext cx="816" cy="860"/>
                  <a:chOff x="3956" y="2736"/>
                  <a:chExt cx="576" cy="519"/>
                </a:xfrm>
              </p:grpSpPr>
              <p:sp>
                <p:nvSpPr>
                  <p:cNvPr id="130" name="Text Box 45"/>
                  <p:cNvSpPr txBox="1">
                    <a:spLocks noChangeAspect="1" noChangeArrowheads="1"/>
                  </p:cNvSpPr>
                  <p:nvPr/>
                </p:nvSpPr>
                <p:spPr bwMode="auto">
                  <a:xfrm>
                    <a:off x="3956" y="3017"/>
                    <a:ext cx="576" cy="238"/>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1" name="Picture 46" descr="rack_server_corp_red"/>
                  <p:cNvPicPr>
                    <a:picLocks noChangeAspect="1" noChangeArrowheads="1"/>
                  </p:cNvPicPr>
                  <p:nvPr/>
                </p:nvPicPr>
                <p:blipFill>
                  <a:blip r:embed="rId8" cstate="print"/>
                  <a:srcRect/>
                  <a:stretch>
                    <a:fillRect/>
                  </a:stretch>
                </p:blipFill>
                <p:spPr bwMode="auto">
                  <a:xfrm>
                    <a:off x="4032" y="2736"/>
                    <a:ext cx="421" cy="256"/>
                  </a:xfrm>
                  <a:prstGeom prst="rect">
                    <a:avLst/>
                  </a:prstGeom>
                  <a:noFill/>
                  <a:ln w="9525">
                    <a:noFill/>
                    <a:miter lim="800000"/>
                    <a:headEnd/>
                    <a:tailEnd/>
                  </a:ln>
                </p:spPr>
              </p:pic>
            </p:grpSp>
            <p:grpSp>
              <p:nvGrpSpPr>
                <p:cNvPr id="17" name="Group 47"/>
                <p:cNvGrpSpPr>
                  <a:grpSpLocks noChangeAspect="1"/>
                </p:cNvGrpSpPr>
                <p:nvPr/>
              </p:nvGrpSpPr>
              <p:grpSpPr bwMode="auto">
                <a:xfrm>
                  <a:off x="343" y="1637"/>
                  <a:ext cx="816" cy="870"/>
                  <a:chOff x="3956" y="2160"/>
                  <a:chExt cx="576" cy="522"/>
                </a:xfrm>
              </p:grpSpPr>
              <p:sp>
                <p:nvSpPr>
                  <p:cNvPr id="128" name="Text Box 48"/>
                  <p:cNvSpPr txBox="1">
                    <a:spLocks noChangeAspect="1" noChangeArrowheads="1"/>
                  </p:cNvSpPr>
                  <p:nvPr/>
                </p:nvSpPr>
                <p:spPr bwMode="auto">
                  <a:xfrm>
                    <a:off x="3956" y="2445"/>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29" name="Picture 49" descr="rack_server_corp_orange"/>
                  <p:cNvPicPr>
                    <a:picLocks noChangeAspect="1" noChangeArrowheads="1"/>
                  </p:cNvPicPr>
                  <p:nvPr/>
                </p:nvPicPr>
                <p:blipFill>
                  <a:blip r:embed="rId9" cstate="print"/>
                  <a:srcRect/>
                  <a:stretch>
                    <a:fillRect/>
                  </a:stretch>
                </p:blipFill>
                <p:spPr bwMode="auto">
                  <a:xfrm>
                    <a:off x="4032" y="2160"/>
                    <a:ext cx="421" cy="256"/>
                  </a:xfrm>
                  <a:prstGeom prst="rect">
                    <a:avLst/>
                  </a:prstGeom>
                  <a:noFill/>
                  <a:ln w="9525">
                    <a:noFill/>
                    <a:miter lim="800000"/>
                    <a:headEnd/>
                    <a:tailEnd/>
                  </a:ln>
                </p:spPr>
              </p:pic>
            </p:grpSp>
          </p:grpSp>
        </p:grpSp>
        <p:sp>
          <p:nvSpPr>
            <p:cNvPr id="113" name="Text Box 3"/>
            <p:cNvSpPr txBox="1">
              <a:spLocks noChangeArrowheads="1"/>
            </p:cNvSpPr>
            <p:nvPr/>
          </p:nvSpPr>
          <p:spPr bwMode="auto">
            <a:xfrm>
              <a:off x="459363" y="4123319"/>
              <a:ext cx="695179" cy="215367"/>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sp>
        <p:nvSpPr>
          <p:cNvPr id="158" name="Line 39"/>
          <p:cNvSpPr>
            <a:spLocks noChangeShapeType="1"/>
          </p:cNvSpPr>
          <p:nvPr/>
        </p:nvSpPr>
        <p:spPr bwMode="auto">
          <a:xfrm>
            <a:off x="539552" y="4574388"/>
            <a:ext cx="57606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59" name="Line 39"/>
          <p:cNvSpPr>
            <a:spLocks noChangeShapeType="1"/>
          </p:cNvSpPr>
          <p:nvPr/>
        </p:nvSpPr>
        <p:spPr bwMode="auto">
          <a:xfrm flipH="1">
            <a:off x="560971" y="3782302"/>
            <a:ext cx="554649" cy="584523"/>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4" name="Line 39"/>
          <p:cNvSpPr>
            <a:spLocks noChangeShapeType="1"/>
          </p:cNvSpPr>
          <p:nvPr/>
        </p:nvSpPr>
        <p:spPr bwMode="auto">
          <a:xfrm>
            <a:off x="539552" y="3638284"/>
            <a:ext cx="57606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5" name="Line 39"/>
          <p:cNvSpPr>
            <a:spLocks noChangeShapeType="1"/>
          </p:cNvSpPr>
          <p:nvPr/>
        </p:nvSpPr>
        <p:spPr bwMode="auto">
          <a:xfrm>
            <a:off x="539553" y="3854309"/>
            <a:ext cx="554649" cy="584523"/>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9" name="Line 9"/>
          <p:cNvSpPr>
            <a:spLocks noChangeShapeType="1"/>
          </p:cNvSpPr>
          <p:nvPr/>
        </p:nvSpPr>
        <p:spPr bwMode="auto">
          <a:xfrm>
            <a:off x="1541784" y="3881618"/>
            <a:ext cx="0" cy="609599"/>
          </a:xfrm>
          <a:prstGeom prst="line">
            <a:avLst/>
          </a:prstGeom>
          <a:noFill/>
          <a:ln w="9525">
            <a:solidFill>
              <a:schemeClr val="tx1"/>
            </a:solidFill>
            <a:round/>
            <a:headEnd/>
            <a:tailEnd/>
          </a:ln>
        </p:spPr>
        <p:txBody>
          <a:bodyPr/>
          <a:lstStyle/>
          <a:p>
            <a:endParaRPr lang="en-US">
              <a:solidFill>
                <a:schemeClr val="tx1"/>
              </a:solidFill>
            </a:endParaRPr>
          </a:p>
        </p:txBody>
      </p:sp>
      <p:pic>
        <p:nvPicPr>
          <p:cNvPr id="170" name="Picture 73" descr="small-l3-switch_grey"/>
          <p:cNvPicPr>
            <a:picLocks noChangeAspect="1" noChangeArrowheads="1"/>
          </p:cNvPicPr>
          <p:nvPr/>
        </p:nvPicPr>
        <p:blipFill>
          <a:blip r:embed="rId3" cstate="print"/>
          <a:srcRect/>
          <a:stretch>
            <a:fillRect/>
          </a:stretch>
        </p:blipFill>
        <p:spPr bwMode="auto">
          <a:xfrm>
            <a:off x="1089347" y="3657783"/>
            <a:ext cx="546100" cy="398461"/>
          </a:xfrm>
          <a:prstGeom prst="rect">
            <a:avLst/>
          </a:prstGeom>
          <a:noFill/>
          <a:ln w="9525">
            <a:noFill/>
            <a:miter lim="800000"/>
            <a:headEnd/>
            <a:tailEnd/>
          </a:ln>
        </p:spPr>
      </p:pic>
      <p:pic>
        <p:nvPicPr>
          <p:cNvPr id="171" name="Picture 74" descr="small-l3-switch_grey"/>
          <p:cNvPicPr>
            <a:picLocks noChangeAspect="1" noChangeArrowheads="1"/>
          </p:cNvPicPr>
          <p:nvPr/>
        </p:nvPicPr>
        <p:blipFill>
          <a:blip r:embed="rId3" cstate="print"/>
          <a:srcRect/>
          <a:stretch>
            <a:fillRect/>
          </a:stretch>
        </p:blipFill>
        <p:spPr bwMode="auto">
          <a:xfrm>
            <a:off x="1025847" y="3519668"/>
            <a:ext cx="546100" cy="398463"/>
          </a:xfrm>
          <a:prstGeom prst="rect">
            <a:avLst/>
          </a:prstGeom>
          <a:noFill/>
          <a:ln w="9525">
            <a:noFill/>
            <a:miter lim="800000"/>
            <a:headEnd/>
            <a:tailEnd/>
          </a:ln>
        </p:spPr>
      </p:pic>
      <p:pic>
        <p:nvPicPr>
          <p:cNvPr id="172" name="Picture 75" descr="small-l3-switch_grey"/>
          <p:cNvPicPr>
            <a:picLocks noChangeAspect="1" noChangeArrowheads="1"/>
          </p:cNvPicPr>
          <p:nvPr/>
        </p:nvPicPr>
        <p:blipFill>
          <a:blip r:embed="rId3" cstate="print"/>
          <a:srcRect/>
          <a:stretch>
            <a:fillRect/>
          </a:stretch>
        </p:blipFill>
        <p:spPr bwMode="auto">
          <a:xfrm>
            <a:off x="1024259" y="4340408"/>
            <a:ext cx="546100" cy="398461"/>
          </a:xfrm>
          <a:prstGeom prst="rect">
            <a:avLst/>
          </a:prstGeom>
          <a:noFill/>
          <a:ln w="9525">
            <a:noFill/>
            <a:miter lim="800000"/>
            <a:headEnd/>
            <a:tailEnd/>
          </a:ln>
        </p:spPr>
      </p:pic>
      <p:sp>
        <p:nvSpPr>
          <p:cNvPr id="173" name="Line 80"/>
          <p:cNvSpPr>
            <a:spLocks noChangeShapeType="1"/>
          </p:cNvSpPr>
          <p:nvPr/>
        </p:nvSpPr>
        <p:spPr bwMode="auto">
          <a:xfrm>
            <a:off x="1117922" y="3776845"/>
            <a:ext cx="0" cy="533400"/>
          </a:xfrm>
          <a:prstGeom prst="line">
            <a:avLst/>
          </a:prstGeom>
          <a:noFill/>
          <a:ln w="9525">
            <a:solidFill>
              <a:schemeClr val="tx1"/>
            </a:solidFill>
            <a:round/>
            <a:headEnd/>
            <a:tailEnd/>
          </a:ln>
        </p:spPr>
        <p:txBody>
          <a:bodyPr/>
          <a:lstStyle/>
          <a:p>
            <a:endParaRPr lang="en-US">
              <a:solidFill>
                <a:schemeClr val="tx1"/>
              </a:solidFill>
            </a:endParaRPr>
          </a:p>
        </p:txBody>
      </p:sp>
      <p:sp>
        <p:nvSpPr>
          <p:cNvPr id="174" name="Text Box 54"/>
          <p:cNvSpPr txBox="1">
            <a:spLocks noChangeArrowheads="1"/>
          </p:cNvSpPr>
          <p:nvPr/>
        </p:nvSpPr>
        <p:spPr bwMode="auto">
          <a:xfrm>
            <a:off x="833378" y="3143170"/>
            <a:ext cx="900113"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Server Access</a:t>
            </a:r>
          </a:p>
        </p:txBody>
      </p:sp>
      <p:pic>
        <p:nvPicPr>
          <p:cNvPr id="175" name="Picture 76" descr="small-l3-switch_grey"/>
          <p:cNvPicPr>
            <a:picLocks noChangeAspect="1" noChangeArrowheads="1"/>
          </p:cNvPicPr>
          <p:nvPr/>
        </p:nvPicPr>
        <p:blipFill>
          <a:blip r:embed="rId3" cstate="print"/>
          <a:srcRect/>
          <a:stretch>
            <a:fillRect/>
          </a:stretch>
        </p:blipFill>
        <p:spPr bwMode="auto">
          <a:xfrm>
            <a:off x="951234" y="4202294"/>
            <a:ext cx="546100" cy="398463"/>
          </a:xfrm>
          <a:prstGeom prst="rect">
            <a:avLst/>
          </a:prstGeom>
          <a:noFill/>
          <a:ln w="9525">
            <a:noFill/>
            <a:miter lim="800000"/>
            <a:headEnd/>
            <a:tailEnd/>
          </a:ln>
        </p:spPr>
      </p:pic>
      <p:sp>
        <p:nvSpPr>
          <p:cNvPr id="179" name="Oval 178"/>
          <p:cNvSpPr>
            <a:spLocks noChangeAspect="1"/>
          </p:cNvSpPr>
          <p:nvPr/>
        </p:nvSpPr>
        <p:spPr bwMode="auto">
          <a:xfrm rot="19440000">
            <a:off x="738162" y="4136120"/>
            <a:ext cx="92099" cy="56092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0" name="Oval 179"/>
          <p:cNvSpPr>
            <a:spLocks noChangeAspect="1"/>
          </p:cNvSpPr>
          <p:nvPr/>
        </p:nvSpPr>
        <p:spPr bwMode="auto">
          <a:xfrm rot="1500000" flipH="1">
            <a:off x="695614" y="3535902"/>
            <a:ext cx="92099" cy="56092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8" name="Group 132"/>
          <p:cNvGrpSpPr>
            <a:grpSpLocks/>
          </p:cNvGrpSpPr>
          <p:nvPr/>
        </p:nvGrpSpPr>
        <p:grpSpPr bwMode="auto">
          <a:xfrm>
            <a:off x="107504" y="4184865"/>
            <a:ext cx="693738" cy="857173"/>
            <a:chOff x="459363" y="3481820"/>
            <a:chExt cx="695179" cy="856866"/>
          </a:xfrm>
        </p:grpSpPr>
        <p:grpSp>
          <p:nvGrpSpPr>
            <p:cNvPr id="19" name="Group 31"/>
            <p:cNvGrpSpPr>
              <a:grpSpLocks noChangeAspect="1"/>
            </p:cNvGrpSpPr>
            <p:nvPr/>
          </p:nvGrpSpPr>
          <p:grpSpPr bwMode="auto">
            <a:xfrm>
              <a:off x="591128" y="3481820"/>
              <a:ext cx="429636" cy="829146"/>
              <a:chOff x="316" y="1419"/>
              <a:chExt cx="845" cy="1637"/>
            </a:xfrm>
          </p:grpSpPr>
          <p:pic>
            <p:nvPicPr>
              <p:cNvPr id="185" name="Picture 32" descr="server_corp_orange"/>
              <p:cNvPicPr>
                <a:picLocks noChangeAspect="1" noChangeArrowheads="1"/>
              </p:cNvPicPr>
              <p:nvPr/>
            </p:nvPicPr>
            <p:blipFill>
              <a:blip r:embed="rId4" cstate="print"/>
              <a:srcRect/>
              <a:stretch>
                <a:fillRect/>
              </a:stretch>
            </p:blipFill>
            <p:spPr bwMode="auto">
              <a:xfrm>
                <a:off x="335" y="1435"/>
                <a:ext cx="756" cy="1345"/>
              </a:xfrm>
              <a:prstGeom prst="rect">
                <a:avLst/>
              </a:prstGeom>
              <a:noFill/>
              <a:ln w="9525">
                <a:noFill/>
                <a:miter lim="800000"/>
                <a:headEnd/>
                <a:tailEnd/>
              </a:ln>
            </p:spPr>
          </p:pic>
          <p:grpSp>
            <p:nvGrpSpPr>
              <p:cNvPr id="20" name="Group 33"/>
              <p:cNvGrpSpPr>
                <a:grpSpLocks noChangeAspect="1"/>
              </p:cNvGrpSpPr>
              <p:nvPr/>
            </p:nvGrpSpPr>
            <p:grpSpPr bwMode="auto">
              <a:xfrm>
                <a:off x="316" y="1419"/>
                <a:ext cx="845" cy="1637"/>
                <a:chOff x="316" y="1419"/>
                <a:chExt cx="845" cy="1637"/>
              </a:xfrm>
            </p:grpSpPr>
            <p:sp>
              <p:nvSpPr>
                <p:cNvPr id="187"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23" name="Group 35"/>
                <p:cNvGrpSpPr>
                  <a:grpSpLocks noChangeAspect="1"/>
                </p:cNvGrpSpPr>
                <p:nvPr/>
              </p:nvGrpSpPr>
              <p:grpSpPr bwMode="auto">
                <a:xfrm>
                  <a:off x="343" y="2201"/>
                  <a:ext cx="816" cy="855"/>
                  <a:chOff x="3378" y="2160"/>
                  <a:chExt cx="576" cy="526"/>
                </a:xfrm>
              </p:grpSpPr>
              <p:sp>
                <p:nvSpPr>
                  <p:cNvPr id="201" name="Text Box 36"/>
                  <p:cNvSpPr txBox="1">
                    <a:spLocks noChangeAspect="1" noChangeArrowheads="1"/>
                  </p:cNvSpPr>
                  <p:nvPr/>
                </p:nvSpPr>
                <p:spPr bwMode="auto">
                  <a:xfrm>
                    <a:off x="3378" y="2443"/>
                    <a:ext cx="576" cy="243"/>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02" name="Picture 37" descr="rack_server_corp_green"/>
                  <p:cNvPicPr>
                    <a:picLocks noChangeAspect="1" noChangeArrowheads="1"/>
                  </p:cNvPicPr>
                  <p:nvPr/>
                </p:nvPicPr>
                <p:blipFill>
                  <a:blip r:embed="rId5" cstate="print"/>
                  <a:srcRect/>
                  <a:stretch>
                    <a:fillRect/>
                  </a:stretch>
                </p:blipFill>
                <p:spPr bwMode="auto">
                  <a:xfrm>
                    <a:off x="3456" y="2160"/>
                    <a:ext cx="421" cy="256"/>
                  </a:xfrm>
                  <a:prstGeom prst="rect">
                    <a:avLst/>
                  </a:prstGeom>
                  <a:noFill/>
                  <a:ln w="9525">
                    <a:noFill/>
                    <a:miter lim="800000"/>
                    <a:headEnd/>
                    <a:tailEnd/>
                  </a:ln>
                </p:spPr>
              </p:pic>
            </p:grpSp>
            <p:grpSp>
              <p:nvGrpSpPr>
                <p:cNvPr id="24" name="Group 38"/>
                <p:cNvGrpSpPr>
                  <a:grpSpLocks noChangeAspect="1"/>
                </p:cNvGrpSpPr>
                <p:nvPr/>
              </p:nvGrpSpPr>
              <p:grpSpPr bwMode="auto">
                <a:xfrm>
                  <a:off x="343" y="2069"/>
                  <a:ext cx="818" cy="863"/>
                  <a:chOff x="3378" y="1584"/>
                  <a:chExt cx="576" cy="519"/>
                </a:xfrm>
              </p:grpSpPr>
              <p:sp>
                <p:nvSpPr>
                  <p:cNvPr id="199" name="Text Box 39"/>
                  <p:cNvSpPr txBox="1">
                    <a:spLocks noChangeAspect="1" noChangeArrowheads="1"/>
                  </p:cNvSpPr>
                  <p:nvPr/>
                </p:nvSpPr>
                <p:spPr bwMode="auto">
                  <a:xfrm>
                    <a:off x="3378" y="1866"/>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00" name="Picture 40" descr="rack_server_grey"/>
                  <p:cNvPicPr>
                    <a:picLocks noChangeAspect="1" noChangeArrowheads="1"/>
                  </p:cNvPicPr>
                  <p:nvPr/>
                </p:nvPicPr>
                <p:blipFill>
                  <a:blip r:embed="rId6" cstate="print"/>
                  <a:srcRect/>
                  <a:stretch>
                    <a:fillRect/>
                  </a:stretch>
                </p:blipFill>
                <p:spPr bwMode="auto">
                  <a:xfrm>
                    <a:off x="3456" y="1584"/>
                    <a:ext cx="421" cy="256"/>
                  </a:xfrm>
                  <a:prstGeom prst="rect">
                    <a:avLst/>
                  </a:prstGeom>
                  <a:noFill/>
                  <a:ln w="9525">
                    <a:noFill/>
                    <a:miter lim="800000"/>
                    <a:headEnd/>
                    <a:tailEnd/>
                  </a:ln>
                </p:spPr>
              </p:pic>
            </p:grpSp>
            <p:grpSp>
              <p:nvGrpSpPr>
                <p:cNvPr id="30" name="Group 41"/>
                <p:cNvGrpSpPr>
                  <a:grpSpLocks noChangeAspect="1"/>
                </p:cNvGrpSpPr>
                <p:nvPr/>
              </p:nvGrpSpPr>
              <p:grpSpPr bwMode="auto">
                <a:xfrm>
                  <a:off x="343" y="1934"/>
                  <a:ext cx="816" cy="870"/>
                  <a:chOff x="3956" y="1584"/>
                  <a:chExt cx="576" cy="522"/>
                </a:xfrm>
              </p:grpSpPr>
              <p:sp>
                <p:nvSpPr>
                  <p:cNvPr id="197" name="Text Box 42"/>
                  <p:cNvSpPr txBox="1">
                    <a:spLocks noChangeAspect="1" noChangeArrowheads="1"/>
                  </p:cNvSpPr>
                  <p:nvPr/>
                </p:nvSpPr>
                <p:spPr bwMode="auto">
                  <a:xfrm>
                    <a:off x="3956" y="1869"/>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8" name="Picture 43" descr="rack_server_corp_blue"/>
                  <p:cNvPicPr>
                    <a:picLocks noChangeAspect="1" noChangeArrowheads="1"/>
                  </p:cNvPicPr>
                  <p:nvPr/>
                </p:nvPicPr>
                <p:blipFill>
                  <a:blip r:embed="rId7" cstate="print"/>
                  <a:srcRect/>
                  <a:stretch>
                    <a:fillRect/>
                  </a:stretch>
                </p:blipFill>
                <p:spPr bwMode="auto">
                  <a:xfrm>
                    <a:off x="4032" y="1584"/>
                    <a:ext cx="421" cy="256"/>
                  </a:xfrm>
                  <a:prstGeom prst="rect">
                    <a:avLst/>
                  </a:prstGeom>
                  <a:noFill/>
                  <a:ln w="9525">
                    <a:noFill/>
                    <a:miter lim="800000"/>
                    <a:headEnd/>
                    <a:tailEnd/>
                  </a:ln>
                </p:spPr>
              </p:pic>
            </p:grpSp>
            <p:grpSp>
              <p:nvGrpSpPr>
                <p:cNvPr id="31" name="Group 44"/>
                <p:cNvGrpSpPr>
                  <a:grpSpLocks noChangeAspect="1"/>
                </p:cNvGrpSpPr>
                <p:nvPr/>
              </p:nvGrpSpPr>
              <p:grpSpPr bwMode="auto">
                <a:xfrm>
                  <a:off x="343" y="1790"/>
                  <a:ext cx="816" cy="860"/>
                  <a:chOff x="3956" y="2736"/>
                  <a:chExt cx="576" cy="519"/>
                </a:xfrm>
              </p:grpSpPr>
              <p:sp>
                <p:nvSpPr>
                  <p:cNvPr id="195" name="Text Box 45"/>
                  <p:cNvSpPr txBox="1">
                    <a:spLocks noChangeAspect="1" noChangeArrowheads="1"/>
                  </p:cNvSpPr>
                  <p:nvPr/>
                </p:nvSpPr>
                <p:spPr bwMode="auto">
                  <a:xfrm>
                    <a:off x="3956" y="3017"/>
                    <a:ext cx="576" cy="238"/>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6" name="Picture 46" descr="rack_server_corp_red"/>
                  <p:cNvPicPr>
                    <a:picLocks noChangeAspect="1" noChangeArrowheads="1"/>
                  </p:cNvPicPr>
                  <p:nvPr/>
                </p:nvPicPr>
                <p:blipFill>
                  <a:blip r:embed="rId8" cstate="print"/>
                  <a:srcRect/>
                  <a:stretch>
                    <a:fillRect/>
                  </a:stretch>
                </p:blipFill>
                <p:spPr bwMode="auto">
                  <a:xfrm>
                    <a:off x="4032" y="2736"/>
                    <a:ext cx="421" cy="256"/>
                  </a:xfrm>
                  <a:prstGeom prst="rect">
                    <a:avLst/>
                  </a:prstGeom>
                  <a:noFill/>
                  <a:ln w="9525">
                    <a:noFill/>
                    <a:miter lim="800000"/>
                    <a:headEnd/>
                    <a:tailEnd/>
                  </a:ln>
                </p:spPr>
              </p:pic>
            </p:grpSp>
            <p:grpSp>
              <p:nvGrpSpPr>
                <p:cNvPr id="32" name="Group 47"/>
                <p:cNvGrpSpPr>
                  <a:grpSpLocks noChangeAspect="1"/>
                </p:cNvGrpSpPr>
                <p:nvPr/>
              </p:nvGrpSpPr>
              <p:grpSpPr bwMode="auto">
                <a:xfrm>
                  <a:off x="343" y="1637"/>
                  <a:ext cx="816" cy="870"/>
                  <a:chOff x="3956" y="2160"/>
                  <a:chExt cx="576" cy="522"/>
                </a:xfrm>
              </p:grpSpPr>
              <p:sp>
                <p:nvSpPr>
                  <p:cNvPr id="193" name="Text Box 48"/>
                  <p:cNvSpPr txBox="1">
                    <a:spLocks noChangeAspect="1" noChangeArrowheads="1"/>
                  </p:cNvSpPr>
                  <p:nvPr/>
                </p:nvSpPr>
                <p:spPr bwMode="auto">
                  <a:xfrm>
                    <a:off x="3956" y="2445"/>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4" name="Picture 49" descr="rack_server_corp_orange"/>
                  <p:cNvPicPr>
                    <a:picLocks noChangeAspect="1" noChangeArrowheads="1"/>
                  </p:cNvPicPr>
                  <p:nvPr/>
                </p:nvPicPr>
                <p:blipFill>
                  <a:blip r:embed="rId9" cstate="print"/>
                  <a:srcRect/>
                  <a:stretch>
                    <a:fillRect/>
                  </a:stretch>
                </p:blipFill>
                <p:spPr bwMode="auto">
                  <a:xfrm>
                    <a:off x="4032" y="2160"/>
                    <a:ext cx="421" cy="256"/>
                  </a:xfrm>
                  <a:prstGeom prst="rect">
                    <a:avLst/>
                  </a:prstGeom>
                  <a:noFill/>
                  <a:ln w="9525">
                    <a:noFill/>
                    <a:miter lim="800000"/>
                    <a:headEnd/>
                    <a:tailEnd/>
                  </a:ln>
                </p:spPr>
              </p:pic>
            </p:grpSp>
          </p:grpSp>
        </p:grpSp>
        <p:sp>
          <p:nvSpPr>
            <p:cNvPr id="184" name="Text Box 3"/>
            <p:cNvSpPr txBox="1">
              <a:spLocks noChangeArrowheads="1"/>
            </p:cNvSpPr>
            <p:nvPr/>
          </p:nvSpPr>
          <p:spPr bwMode="auto">
            <a:xfrm>
              <a:off x="459363" y="4123319"/>
              <a:ext cx="695179" cy="215367"/>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grpSp>
        <p:nvGrpSpPr>
          <p:cNvPr id="38" name="Group 132"/>
          <p:cNvGrpSpPr>
            <a:grpSpLocks/>
          </p:cNvGrpSpPr>
          <p:nvPr/>
        </p:nvGrpSpPr>
        <p:grpSpPr bwMode="auto">
          <a:xfrm>
            <a:off x="107504" y="1772808"/>
            <a:ext cx="693738" cy="857173"/>
            <a:chOff x="459363" y="3481820"/>
            <a:chExt cx="695179" cy="856866"/>
          </a:xfrm>
        </p:grpSpPr>
        <p:grpSp>
          <p:nvGrpSpPr>
            <p:cNvPr id="39" name="Group 31"/>
            <p:cNvGrpSpPr>
              <a:grpSpLocks noChangeAspect="1"/>
            </p:cNvGrpSpPr>
            <p:nvPr/>
          </p:nvGrpSpPr>
          <p:grpSpPr bwMode="auto">
            <a:xfrm>
              <a:off x="591128" y="3481820"/>
              <a:ext cx="429636" cy="829146"/>
              <a:chOff x="316" y="1419"/>
              <a:chExt cx="845" cy="1637"/>
            </a:xfrm>
          </p:grpSpPr>
          <p:pic>
            <p:nvPicPr>
              <p:cNvPr id="156" name="Picture 32" descr="server_corp_orange"/>
              <p:cNvPicPr>
                <a:picLocks noChangeAspect="1" noChangeArrowheads="1"/>
              </p:cNvPicPr>
              <p:nvPr/>
            </p:nvPicPr>
            <p:blipFill>
              <a:blip r:embed="rId4" cstate="print"/>
              <a:srcRect/>
              <a:stretch>
                <a:fillRect/>
              </a:stretch>
            </p:blipFill>
            <p:spPr bwMode="auto">
              <a:xfrm>
                <a:off x="335" y="1435"/>
                <a:ext cx="756" cy="1345"/>
              </a:xfrm>
              <a:prstGeom prst="rect">
                <a:avLst/>
              </a:prstGeom>
              <a:noFill/>
              <a:ln w="9525">
                <a:noFill/>
                <a:miter lim="800000"/>
                <a:headEnd/>
                <a:tailEnd/>
              </a:ln>
            </p:spPr>
          </p:pic>
          <p:grpSp>
            <p:nvGrpSpPr>
              <p:cNvPr id="51" name="Group 33"/>
              <p:cNvGrpSpPr>
                <a:grpSpLocks noChangeAspect="1"/>
              </p:cNvGrpSpPr>
              <p:nvPr/>
            </p:nvGrpSpPr>
            <p:grpSpPr bwMode="auto">
              <a:xfrm>
                <a:off x="316" y="1419"/>
                <a:ext cx="845" cy="1637"/>
                <a:chOff x="316" y="1419"/>
                <a:chExt cx="845" cy="1637"/>
              </a:xfrm>
            </p:grpSpPr>
            <p:sp>
              <p:nvSpPr>
                <p:cNvPr id="167"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52" name="Group 35"/>
                <p:cNvGrpSpPr>
                  <a:grpSpLocks noChangeAspect="1"/>
                </p:cNvGrpSpPr>
                <p:nvPr/>
              </p:nvGrpSpPr>
              <p:grpSpPr bwMode="auto">
                <a:xfrm>
                  <a:off x="343" y="2201"/>
                  <a:ext cx="816" cy="855"/>
                  <a:chOff x="3378" y="2160"/>
                  <a:chExt cx="576" cy="526"/>
                </a:xfrm>
              </p:grpSpPr>
              <p:sp>
                <p:nvSpPr>
                  <p:cNvPr id="211" name="Text Box 36"/>
                  <p:cNvSpPr txBox="1">
                    <a:spLocks noChangeAspect="1" noChangeArrowheads="1"/>
                  </p:cNvSpPr>
                  <p:nvPr/>
                </p:nvSpPr>
                <p:spPr bwMode="auto">
                  <a:xfrm>
                    <a:off x="3378" y="2443"/>
                    <a:ext cx="576" cy="243"/>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14" name="Picture 37" descr="rack_server_corp_green"/>
                  <p:cNvPicPr>
                    <a:picLocks noChangeAspect="1" noChangeArrowheads="1"/>
                  </p:cNvPicPr>
                  <p:nvPr/>
                </p:nvPicPr>
                <p:blipFill>
                  <a:blip r:embed="rId5" cstate="print"/>
                  <a:srcRect/>
                  <a:stretch>
                    <a:fillRect/>
                  </a:stretch>
                </p:blipFill>
                <p:spPr bwMode="auto">
                  <a:xfrm>
                    <a:off x="3456" y="2160"/>
                    <a:ext cx="421" cy="256"/>
                  </a:xfrm>
                  <a:prstGeom prst="rect">
                    <a:avLst/>
                  </a:prstGeom>
                  <a:noFill/>
                  <a:ln w="9525">
                    <a:noFill/>
                    <a:miter lim="800000"/>
                    <a:headEnd/>
                    <a:tailEnd/>
                  </a:ln>
                </p:spPr>
              </p:pic>
            </p:grpSp>
            <p:grpSp>
              <p:nvGrpSpPr>
                <p:cNvPr id="53" name="Group 38"/>
                <p:cNvGrpSpPr>
                  <a:grpSpLocks noChangeAspect="1"/>
                </p:cNvGrpSpPr>
                <p:nvPr/>
              </p:nvGrpSpPr>
              <p:grpSpPr bwMode="auto">
                <a:xfrm>
                  <a:off x="343" y="2069"/>
                  <a:ext cx="818" cy="863"/>
                  <a:chOff x="3378" y="1584"/>
                  <a:chExt cx="576" cy="519"/>
                </a:xfrm>
              </p:grpSpPr>
              <p:sp>
                <p:nvSpPr>
                  <p:cNvPr id="209" name="Text Box 39"/>
                  <p:cNvSpPr txBox="1">
                    <a:spLocks noChangeAspect="1" noChangeArrowheads="1"/>
                  </p:cNvSpPr>
                  <p:nvPr/>
                </p:nvSpPr>
                <p:spPr bwMode="auto">
                  <a:xfrm>
                    <a:off x="3378" y="1866"/>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10" name="Picture 40" descr="rack_server_grey"/>
                  <p:cNvPicPr>
                    <a:picLocks noChangeAspect="1" noChangeArrowheads="1"/>
                  </p:cNvPicPr>
                  <p:nvPr/>
                </p:nvPicPr>
                <p:blipFill>
                  <a:blip r:embed="rId6" cstate="print"/>
                  <a:srcRect/>
                  <a:stretch>
                    <a:fillRect/>
                  </a:stretch>
                </p:blipFill>
                <p:spPr bwMode="auto">
                  <a:xfrm>
                    <a:off x="3456" y="1584"/>
                    <a:ext cx="421" cy="256"/>
                  </a:xfrm>
                  <a:prstGeom prst="rect">
                    <a:avLst/>
                  </a:prstGeom>
                  <a:noFill/>
                  <a:ln w="9525">
                    <a:noFill/>
                    <a:miter lim="800000"/>
                    <a:headEnd/>
                    <a:tailEnd/>
                  </a:ln>
                </p:spPr>
              </p:pic>
            </p:grpSp>
            <p:grpSp>
              <p:nvGrpSpPr>
                <p:cNvPr id="54" name="Group 41"/>
                <p:cNvGrpSpPr>
                  <a:grpSpLocks noChangeAspect="1"/>
                </p:cNvGrpSpPr>
                <p:nvPr/>
              </p:nvGrpSpPr>
              <p:grpSpPr bwMode="auto">
                <a:xfrm>
                  <a:off x="343" y="1934"/>
                  <a:ext cx="816" cy="870"/>
                  <a:chOff x="3956" y="1584"/>
                  <a:chExt cx="576" cy="522"/>
                </a:xfrm>
              </p:grpSpPr>
              <p:sp>
                <p:nvSpPr>
                  <p:cNvPr id="191" name="Text Box 42"/>
                  <p:cNvSpPr txBox="1">
                    <a:spLocks noChangeAspect="1" noChangeArrowheads="1"/>
                  </p:cNvSpPr>
                  <p:nvPr/>
                </p:nvSpPr>
                <p:spPr bwMode="auto">
                  <a:xfrm>
                    <a:off x="3956" y="1869"/>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2" name="Picture 43" descr="rack_server_corp_blue"/>
                  <p:cNvPicPr>
                    <a:picLocks noChangeAspect="1" noChangeArrowheads="1"/>
                  </p:cNvPicPr>
                  <p:nvPr/>
                </p:nvPicPr>
                <p:blipFill>
                  <a:blip r:embed="rId7" cstate="print"/>
                  <a:srcRect/>
                  <a:stretch>
                    <a:fillRect/>
                  </a:stretch>
                </p:blipFill>
                <p:spPr bwMode="auto">
                  <a:xfrm>
                    <a:off x="4032" y="1584"/>
                    <a:ext cx="421" cy="256"/>
                  </a:xfrm>
                  <a:prstGeom prst="rect">
                    <a:avLst/>
                  </a:prstGeom>
                  <a:noFill/>
                  <a:ln w="9525">
                    <a:noFill/>
                    <a:miter lim="800000"/>
                    <a:headEnd/>
                    <a:tailEnd/>
                  </a:ln>
                </p:spPr>
              </p:pic>
            </p:grpSp>
            <p:grpSp>
              <p:nvGrpSpPr>
                <p:cNvPr id="55" name="Group 44"/>
                <p:cNvGrpSpPr>
                  <a:grpSpLocks noChangeAspect="1"/>
                </p:cNvGrpSpPr>
                <p:nvPr/>
              </p:nvGrpSpPr>
              <p:grpSpPr bwMode="auto">
                <a:xfrm>
                  <a:off x="343" y="1790"/>
                  <a:ext cx="816" cy="860"/>
                  <a:chOff x="3956" y="2736"/>
                  <a:chExt cx="576" cy="519"/>
                </a:xfrm>
              </p:grpSpPr>
              <p:sp>
                <p:nvSpPr>
                  <p:cNvPr id="189" name="Text Box 45"/>
                  <p:cNvSpPr txBox="1">
                    <a:spLocks noChangeAspect="1" noChangeArrowheads="1"/>
                  </p:cNvSpPr>
                  <p:nvPr/>
                </p:nvSpPr>
                <p:spPr bwMode="auto">
                  <a:xfrm>
                    <a:off x="3956" y="3017"/>
                    <a:ext cx="576" cy="238"/>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0" name="Picture 46" descr="rack_server_corp_red"/>
                  <p:cNvPicPr>
                    <a:picLocks noChangeAspect="1" noChangeArrowheads="1"/>
                  </p:cNvPicPr>
                  <p:nvPr/>
                </p:nvPicPr>
                <p:blipFill>
                  <a:blip r:embed="rId8" cstate="print"/>
                  <a:srcRect/>
                  <a:stretch>
                    <a:fillRect/>
                  </a:stretch>
                </p:blipFill>
                <p:spPr bwMode="auto">
                  <a:xfrm>
                    <a:off x="4032" y="2736"/>
                    <a:ext cx="421" cy="256"/>
                  </a:xfrm>
                  <a:prstGeom prst="rect">
                    <a:avLst/>
                  </a:prstGeom>
                  <a:noFill/>
                  <a:ln w="9525">
                    <a:noFill/>
                    <a:miter lim="800000"/>
                    <a:headEnd/>
                    <a:tailEnd/>
                  </a:ln>
                </p:spPr>
              </p:pic>
            </p:grpSp>
            <p:grpSp>
              <p:nvGrpSpPr>
                <p:cNvPr id="56" name="Group 47"/>
                <p:cNvGrpSpPr>
                  <a:grpSpLocks noChangeAspect="1"/>
                </p:cNvGrpSpPr>
                <p:nvPr/>
              </p:nvGrpSpPr>
              <p:grpSpPr bwMode="auto">
                <a:xfrm>
                  <a:off x="343" y="1637"/>
                  <a:ext cx="816" cy="870"/>
                  <a:chOff x="3956" y="2160"/>
                  <a:chExt cx="576" cy="522"/>
                </a:xfrm>
              </p:grpSpPr>
              <p:sp>
                <p:nvSpPr>
                  <p:cNvPr id="186" name="Text Box 48"/>
                  <p:cNvSpPr txBox="1">
                    <a:spLocks noChangeAspect="1" noChangeArrowheads="1"/>
                  </p:cNvSpPr>
                  <p:nvPr/>
                </p:nvSpPr>
                <p:spPr bwMode="auto">
                  <a:xfrm>
                    <a:off x="3956" y="2445"/>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88" name="Picture 49" descr="rack_server_corp_orange"/>
                  <p:cNvPicPr>
                    <a:picLocks noChangeAspect="1" noChangeArrowheads="1"/>
                  </p:cNvPicPr>
                  <p:nvPr/>
                </p:nvPicPr>
                <p:blipFill>
                  <a:blip r:embed="rId9" cstate="print"/>
                  <a:srcRect/>
                  <a:stretch>
                    <a:fillRect/>
                  </a:stretch>
                </p:blipFill>
                <p:spPr bwMode="auto">
                  <a:xfrm>
                    <a:off x="4032" y="2160"/>
                    <a:ext cx="421" cy="256"/>
                  </a:xfrm>
                  <a:prstGeom prst="rect">
                    <a:avLst/>
                  </a:prstGeom>
                  <a:noFill/>
                  <a:ln w="9525">
                    <a:noFill/>
                    <a:miter lim="800000"/>
                    <a:headEnd/>
                    <a:tailEnd/>
                  </a:ln>
                </p:spPr>
              </p:pic>
            </p:grpSp>
          </p:grpSp>
        </p:grpSp>
        <p:sp>
          <p:nvSpPr>
            <p:cNvPr id="154" name="Text Box 3"/>
            <p:cNvSpPr txBox="1">
              <a:spLocks noChangeArrowheads="1"/>
            </p:cNvSpPr>
            <p:nvPr/>
          </p:nvSpPr>
          <p:spPr bwMode="auto">
            <a:xfrm>
              <a:off x="459363" y="4123319"/>
              <a:ext cx="695179" cy="215367"/>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grpSp>
        <p:nvGrpSpPr>
          <p:cNvPr id="57" name="Group 132"/>
          <p:cNvGrpSpPr>
            <a:grpSpLocks/>
          </p:cNvGrpSpPr>
          <p:nvPr/>
        </p:nvGrpSpPr>
        <p:grpSpPr bwMode="auto">
          <a:xfrm>
            <a:off x="107504" y="3376218"/>
            <a:ext cx="693738" cy="857173"/>
            <a:chOff x="459363" y="3481820"/>
            <a:chExt cx="695179" cy="856866"/>
          </a:xfrm>
        </p:grpSpPr>
        <p:grpSp>
          <p:nvGrpSpPr>
            <p:cNvPr id="58" name="Group 31"/>
            <p:cNvGrpSpPr>
              <a:grpSpLocks noChangeAspect="1"/>
            </p:cNvGrpSpPr>
            <p:nvPr/>
          </p:nvGrpSpPr>
          <p:grpSpPr bwMode="auto">
            <a:xfrm>
              <a:off x="591128" y="3481820"/>
              <a:ext cx="429636" cy="829146"/>
              <a:chOff x="316" y="1419"/>
              <a:chExt cx="845" cy="1637"/>
            </a:xfrm>
          </p:grpSpPr>
          <p:pic>
            <p:nvPicPr>
              <p:cNvPr id="227" name="Picture 32" descr="server_corp_orange"/>
              <p:cNvPicPr>
                <a:picLocks noChangeAspect="1" noChangeArrowheads="1"/>
              </p:cNvPicPr>
              <p:nvPr/>
            </p:nvPicPr>
            <p:blipFill>
              <a:blip r:embed="rId4" cstate="print"/>
              <a:srcRect/>
              <a:stretch>
                <a:fillRect/>
              </a:stretch>
            </p:blipFill>
            <p:spPr bwMode="auto">
              <a:xfrm>
                <a:off x="335" y="1435"/>
                <a:ext cx="756" cy="1345"/>
              </a:xfrm>
              <a:prstGeom prst="rect">
                <a:avLst/>
              </a:prstGeom>
              <a:noFill/>
              <a:ln w="9525">
                <a:noFill/>
                <a:miter lim="800000"/>
                <a:headEnd/>
                <a:tailEnd/>
              </a:ln>
            </p:spPr>
          </p:pic>
          <p:grpSp>
            <p:nvGrpSpPr>
              <p:cNvPr id="59" name="Group 33"/>
              <p:cNvGrpSpPr>
                <a:grpSpLocks noChangeAspect="1"/>
              </p:cNvGrpSpPr>
              <p:nvPr/>
            </p:nvGrpSpPr>
            <p:grpSpPr bwMode="auto">
              <a:xfrm>
                <a:off x="316" y="1419"/>
                <a:ext cx="845" cy="1637"/>
                <a:chOff x="316" y="1419"/>
                <a:chExt cx="845" cy="1637"/>
              </a:xfrm>
            </p:grpSpPr>
            <p:sp>
              <p:nvSpPr>
                <p:cNvPr id="229"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60" name="Group 35"/>
                <p:cNvGrpSpPr>
                  <a:grpSpLocks noChangeAspect="1"/>
                </p:cNvGrpSpPr>
                <p:nvPr/>
              </p:nvGrpSpPr>
              <p:grpSpPr bwMode="auto">
                <a:xfrm>
                  <a:off x="343" y="2201"/>
                  <a:ext cx="816" cy="855"/>
                  <a:chOff x="3378" y="2160"/>
                  <a:chExt cx="576" cy="526"/>
                </a:xfrm>
              </p:grpSpPr>
              <p:sp>
                <p:nvSpPr>
                  <p:cNvPr id="243" name="Text Box 36"/>
                  <p:cNvSpPr txBox="1">
                    <a:spLocks noChangeAspect="1" noChangeArrowheads="1"/>
                  </p:cNvSpPr>
                  <p:nvPr/>
                </p:nvSpPr>
                <p:spPr bwMode="auto">
                  <a:xfrm>
                    <a:off x="3378" y="2443"/>
                    <a:ext cx="576" cy="243"/>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4" name="Picture 37" descr="rack_server_corp_green"/>
                  <p:cNvPicPr>
                    <a:picLocks noChangeAspect="1" noChangeArrowheads="1"/>
                  </p:cNvPicPr>
                  <p:nvPr/>
                </p:nvPicPr>
                <p:blipFill>
                  <a:blip r:embed="rId5" cstate="print"/>
                  <a:srcRect/>
                  <a:stretch>
                    <a:fillRect/>
                  </a:stretch>
                </p:blipFill>
                <p:spPr bwMode="auto">
                  <a:xfrm>
                    <a:off x="3456" y="2160"/>
                    <a:ext cx="421" cy="256"/>
                  </a:xfrm>
                  <a:prstGeom prst="rect">
                    <a:avLst/>
                  </a:prstGeom>
                  <a:noFill/>
                  <a:ln w="9525">
                    <a:noFill/>
                    <a:miter lim="800000"/>
                    <a:headEnd/>
                    <a:tailEnd/>
                  </a:ln>
                </p:spPr>
              </p:pic>
            </p:grpSp>
            <p:grpSp>
              <p:nvGrpSpPr>
                <p:cNvPr id="61" name="Group 38"/>
                <p:cNvGrpSpPr>
                  <a:grpSpLocks noChangeAspect="1"/>
                </p:cNvGrpSpPr>
                <p:nvPr/>
              </p:nvGrpSpPr>
              <p:grpSpPr bwMode="auto">
                <a:xfrm>
                  <a:off x="343" y="2069"/>
                  <a:ext cx="818" cy="863"/>
                  <a:chOff x="3378" y="1584"/>
                  <a:chExt cx="576" cy="519"/>
                </a:xfrm>
              </p:grpSpPr>
              <p:sp>
                <p:nvSpPr>
                  <p:cNvPr id="241" name="Text Box 39"/>
                  <p:cNvSpPr txBox="1">
                    <a:spLocks noChangeAspect="1" noChangeArrowheads="1"/>
                  </p:cNvSpPr>
                  <p:nvPr/>
                </p:nvSpPr>
                <p:spPr bwMode="auto">
                  <a:xfrm>
                    <a:off x="3378" y="1866"/>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2" name="Picture 40" descr="rack_server_grey"/>
                  <p:cNvPicPr>
                    <a:picLocks noChangeAspect="1" noChangeArrowheads="1"/>
                  </p:cNvPicPr>
                  <p:nvPr/>
                </p:nvPicPr>
                <p:blipFill>
                  <a:blip r:embed="rId6" cstate="print"/>
                  <a:srcRect/>
                  <a:stretch>
                    <a:fillRect/>
                  </a:stretch>
                </p:blipFill>
                <p:spPr bwMode="auto">
                  <a:xfrm>
                    <a:off x="3456" y="1584"/>
                    <a:ext cx="421" cy="256"/>
                  </a:xfrm>
                  <a:prstGeom prst="rect">
                    <a:avLst/>
                  </a:prstGeom>
                  <a:noFill/>
                  <a:ln w="9525">
                    <a:noFill/>
                    <a:miter lim="800000"/>
                    <a:headEnd/>
                    <a:tailEnd/>
                  </a:ln>
                </p:spPr>
              </p:pic>
            </p:grpSp>
            <p:grpSp>
              <p:nvGrpSpPr>
                <p:cNvPr id="62" name="Group 41"/>
                <p:cNvGrpSpPr>
                  <a:grpSpLocks noChangeAspect="1"/>
                </p:cNvGrpSpPr>
                <p:nvPr/>
              </p:nvGrpSpPr>
              <p:grpSpPr bwMode="auto">
                <a:xfrm>
                  <a:off x="343" y="1934"/>
                  <a:ext cx="816" cy="870"/>
                  <a:chOff x="3956" y="1584"/>
                  <a:chExt cx="576" cy="522"/>
                </a:xfrm>
              </p:grpSpPr>
              <p:sp>
                <p:nvSpPr>
                  <p:cNvPr id="239" name="Text Box 42"/>
                  <p:cNvSpPr txBox="1">
                    <a:spLocks noChangeAspect="1" noChangeArrowheads="1"/>
                  </p:cNvSpPr>
                  <p:nvPr/>
                </p:nvSpPr>
                <p:spPr bwMode="auto">
                  <a:xfrm>
                    <a:off x="3956" y="1869"/>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0" name="Picture 43" descr="rack_server_corp_blue"/>
                  <p:cNvPicPr>
                    <a:picLocks noChangeAspect="1" noChangeArrowheads="1"/>
                  </p:cNvPicPr>
                  <p:nvPr/>
                </p:nvPicPr>
                <p:blipFill>
                  <a:blip r:embed="rId7" cstate="print"/>
                  <a:srcRect/>
                  <a:stretch>
                    <a:fillRect/>
                  </a:stretch>
                </p:blipFill>
                <p:spPr bwMode="auto">
                  <a:xfrm>
                    <a:off x="4032" y="1584"/>
                    <a:ext cx="421" cy="256"/>
                  </a:xfrm>
                  <a:prstGeom prst="rect">
                    <a:avLst/>
                  </a:prstGeom>
                  <a:noFill/>
                  <a:ln w="9525">
                    <a:noFill/>
                    <a:miter lim="800000"/>
                    <a:headEnd/>
                    <a:tailEnd/>
                  </a:ln>
                </p:spPr>
              </p:pic>
            </p:grpSp>
            <p:grpSp>
              <p:nvGrpSpPr>
                <p:cNvPr id="63" name="Group 44"/>
                <p:cNvGrpSpPr>
                  <a:grpSpLocks noChangeAspect="1"/>
                </p:cNvGrpSpPr>
                <p:nvPr/>
              </p:nvGrpSpPr>
              <p:grpSpPr bwMode="auto">
                <a:xfrm>
                  <a:off x="343" y="1790"/>
                  <a:ext cx="816" cy="860"/>
                  <a:chOff x="3956" y="2736"/>
                  <a:chExt cx="576" cy="519"/>
                </a:xfrm>
              </p:grpSpPr>
              <p:sp>
                <p:nvSpPr>
                  <p:cNvPr id="237" name="Text Box 45"/>
                  <p:cNvSpPr txBox="1">
                    <a:spLocks noChangeAspect="1" noChangeArrowheads="1"/>
                  </p:cNvSpPr>
                  <p:nvPr/>
                </p:nvSpPr>
                <p:spPr bwMode="auto">
                  <a:xfrm>
                    <a:off x="3956" y="3017"/>
                    <a:ext cx="576" cy="238"/>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38" name="Picture 46" descr="rack_server_corp_red"/>
                  <p:cNvPicPr>
                    <a:picLocks noChangeAspect="1" noChangeArrowheads="1"/>
                  </p:cNvPicPr>
                  <p:nvPr/>
                </p:nvPicPr>
                <p:blipFill>
                  <a:blip r:embed="rId8" cstate="print"/>
                  <a:srcRect/>
                  <a:stretch>
                    <a:fillRect/>
                  </a:stretch>
                </p:blipFill>
                <p:spPr bwMode="auto">
                  <a:xfrm>
                    <a:off x="4032" y="2736"/>
                    <a:ext cx="421" cy="256"/>
                  </a:xfrm>
                  <a:prstGeom prst="rect">
                    <a:avLst/>
                  </a:prstGeom>
                  <a:noFill/>
                  <a:ln w="9525">
                    <a:noFill/>
                    <a:miter lim="800000"/>
                    <a:headEnd/>
                    <a:tailEnd/>
                  </a:ln>
                </p:spPr>
              </p:pic>
            </p:grpSp>
            <p:grpSp>
              <p:nvGrpSpPr>
                <p:cNvPr id="64" name="Group 47"/>
                <p:cNvGrpSpPr>
                  <a:grpSpLocks noChangeAspect="1"/>
                </p:cNvGrpSpPr>
                <p:nvPr/>
              </p:nvGrpSpPr>
              <p:grpSpPr bwMode="auto">
                <a:xfrm>
                  <a:off x="343" y="1637"/>
                  <a:ext cx="816" cy="870"/>
                  <a:chOff x="3956" y="2160"/>
                  <a:chExt cx="576" cy="522"/>
                </a:xfrm>
              </p:grpSpPr>
              <p:sp>
                <p:nvSpPr>
                  <p:cNvPr id="235" name="Text Box 48"/>
                  <p:cNvSpPr txBox="1">
                    <a:spLocks noChangeAspect="1" noChangeArrowheads="1"/>
                  </p:cNvSpPr>
                  <p:nvPr/>
                </p:nvSpPr>
                <p:spPr bwMode="auto">
                  <a:xfrm>
                    <a:off x="3956" y="2445"/>
                    <a:ext cx="576" cy="237"/>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36" name="Picture 49" descr="rack_server_corp_orange"/>
                  <p:cNvPicPr>
                    <a:picLocks noChangeAspect="1" noChangeArrowheads="1"/>
                  </p:cNvPicPr>
                  <p:nvPr/>
                </p:nvPicPr>
                <p:blipFill>
                  <a:blip r:embed="rId9" cstate="print"/>
                  <a:srcRect/>
                  <a:stretch>
                    <a:fillRect/>
                  </a:stretch>
                </p:blipFill>
                <p:spPr bwMode="auto">
                  <a:xfrm>
                    <a:off x="4032" y="2160"/>
                    <a:ext cx="421" cy="256"/>
                  </a:xfrm>
                  <a:prstGeom prst="rect">
                    <a:avLst/>
                  </a:prstGeom>
                  <a:noFill/>
                  <a:ln w="9525">
                    <a:noFill/>
                    <a:miter lim="800000"/>
                    <a:headEnd/>
                    <a:tailEnd/>
                  </a:ln>
                </p:spPr>
              </p:pic>
            </p:grpSp>
          </p:grpSp>
        </p:grpSp>
        <p:sp>
          <p:nvSpPr>
            <p:cNvPr id="226" name="Text Box 3"/>
            <p:cNvSpPr txBox="1">
              <a:spLocks noChangeArrowheads="1"/>
            </p:cNvSpPr>
            <p:nvPr/>
          </p:nvSpPr>
          <p:spPr bwMode="auto">
            <a:xfrm>
              <a:off x="459363" y="4123319"/>
              <a:ext cx="695179" cy="215367"/>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sp>
        <p:nvSpPr>
          <p:cNvPr id="246" name="Rectangle 245"/>
          <p:cNvSpPr/>
          <p:nvPr/>
        </p:nvSpPr>
        <p:spPr>
          <a:xfrm>
            <a:off x="0" y="1412778"/>
            <a:ext cx="2483768" cy="46085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40"/>
          <p:cNvGrpSpPr/>
          <p:nvPr/>
        </p:nvGrpSpPr>
        <p:grpSpPr>
          <a:xfrm>
            <a:off x="1752600" y="1447800"/>
            <a:ext cx="4464496" cy="3600400"/>
            <a:chOff x="2209800" y="3861048"/>
            <a:chExt cx="3505200" cy="2880320"/>
          </a:xfrm>
        </p:grpSpPr>
        <p:pic>
          <p:nvPicPr>
            <p:cNvPr id="147" name="Picture 9" descr="cloud3_grey_grey"/>
            <p:cNvPicPr>
              <a:picLocks noChangeAspect="1" noChangeArrowheads="1"/>
            </p:cNvPicPr>
            <p:nvPr/>
          </p:nvPicPr>
          <p:blipFill>
            <a:blip r:embed="rId10" cstate="print"/>
            <a:srcRect/>
            <a:stretch>
              <a:fillRect/>
            </a:stretch>
          </p:blipFill>
          <p:spPr bwMode="auto">
            <a:xfrm>
              <a:off x="2209800" y="3861048"/>
              <a:ext cx="3505200" cy="2880320"/>
            </a:xfrm>
            <a:prstGeom prst="rect">
              <a:avLst/>
            </a:prstGeom>
            <a:noFill/>
          </p:spPr>
        </p:pic>
        <p:pic>
          <p:nvPicPr>
            <p:cNvPr id="155" name="Picture 2" descr="C:\Documents and Settings\Fabio\Desktop\avaya\Avaya N+I\200544895-001.png"/>
            <p:cNvPicPr>
              <a:picLocks noChangeAspect="1" noChangeArrowheads="1"/>
            </p:cNvPicPr>
            <p:nvPr/>
          </p:nvPicPr>
          <p:blipFill>
            <a:blip r:embed="rId11" cstate="print"/>
            <a:stretch>
              <a:fillRect/>
            </a:stretch>
          </p:blipFill>
          <p:spPr bwMode="auto">
            <a:xfrm>
              <a:off x="2339752" y="3861048"/>
              <a:ext cx="3168352" cy="2736304"/>
            </a:xfrm>
            <a:prstGeom prst="rect">
              <a:avLst/>
            </a:prstGeom>
            <a:noFill/>
            <a:ln w="9525">
              <a:noFill/>
              <a:miter lim="800000"/>
              <a:headEnd/>
              <a:tailEnd/>
            </a:ln>
          </p:spPr>
        </p:pic>
      </p:grpSp>
      <p:sp>
        <p:nvSpPr>
          <p:cNvPr id="130050" name="Rectangle 2"/>
          <p:cNvSpPr>
            <a:spLocks noGrp="1" noChangeArrowheads="1"/>
          </p:cNvSpPr>
          <p:nvPr>
            <p:ph type="title"/>
          </p:nvPr>
        </p:nvSpPr>
        <p:spPr>
          <a:xfrm>
            <a:off x="381698" y="332658"/>
            <a:ext cx="8582793" cy="720725"/>
          </a:xfrm>
        </p:spPr>
        <p:txBody>
          <a:bodyPr/>
          <a:lstStyle/>
          <a:p>
            <a:r>
              <a:rPr lang="en-US" sz="2800" dirty="0" smtClean="0"/>
              <a:t>Campus Network Architecture</a:t>
            </a:r>
            <a:endParaRPr lang="en-GB" sz="2800" dirty="0" smtClean="0"/>
          </a:p>
        </p:txBody>
      </p:sp>
      <p:sp>
        <p:nvSpPr>
          <p:cNvPr id="12" name="Line 11"/>
          <p:cNvSpPr>
            <a:spLocks noChangeShapeType="1"/>
          </p:cNvSpPr>
          <p:nvPr/>
        </p:nvSpPr>
        <p:spPr bwMode="auto">
          <a:xfrm flipH="1" flipV="1">
            <a:off x="5580883" y="2849081"/>
            <a:ext cx="1008111"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4" name="Line 16"/>
          <p:cNvSpPr>
            <a:spLocks noChangeShapeType="1"/>
          </p:cNvSpPr>
          <p:nvPr/>
        </p:nvSpPr>
        <p:spPr bwMode="auto">
          <a:xfrm flipH="1">
            <a:off x="5436863" y="3569855"/>
            <a:ext cx="1296142"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1" name="Text Box 50"/>
          <p:cNvSpPr txBox="1">
            <a:spLocks noChangeArrowheads="1"/>
          </p:cNvSpPr>
          <p:nvPr/>
        </p:nvSpPr>
        <p:spPr bwMode="auto">
          <a:xfrm>
            <a:off x="4860036" y="2226967"/>
            <a:ext cx="1215507" cy="384717"/>
          </a:xfrm>
          <a:prstGeom prst="rect">
            <a:avLst/>
          </a:prstGeom>
          <a:noFill/>
          <a:ln w="9525">
            <a:noFill/>
            <a:miter lim="800000"/>
            <a:headEnd/>
            <a:tailEnd/>
          </a:ln>
        </p:spPr>
        <p:txBody>
          <a:bodyPr wrap="square" lIns="76197" tIns="38098" rIns="76197" bIns="38098">
            <a:spAutoFit/>
          </a:bodyPr>
          <a:lstStyle/>
          <a:p>
            <a:pPr algn="ctr" defTabSz="762000"/>
            <a:r>
              <a:rPr lang="en-GB" sz="1000" b="1" dirty="0" smtClean="0">
                <a:solidFill>
                  <a:schemeClr val="tx1"/>
                </a:solidFill>
                <a:latin typeface="Segoe Semibold"/>
                <a:cs typeface="Arial" charset="0"/>
              </a:rPr>
              <a:t>Distribution (optional)</a:t>
            </a:r>
            <a:endParaRPr lang="en-GB" sz="1000" b="1" dirty="0">
              <a:solidFill>
                <a:schemeClr val="tx1"/>
              </a:solidFill>
              <a:latin typeface="Segoe Semibold"/>
              <a:cs typeface="Arial" charset="0"/>
            </a:endParaRPr>
          </a:p>
        </p:txBody>
      </p:sp>
      <p:sp>
        <p:nvSpPr>
          <p:cNvPr id="22" name="Text Box 54"/>
          <p:cNvSpPr txBox="1">
            <a:spLocks noChangeArrowheads="1"/>
          </p:cNvSpPr>
          <p:nvPr/>
        </p:nvSpPr>
        <p:spPr bwMode="auto">
          <a:xfrm>
            <a:off x="3692972" y="2204866"/>
            <a:ext cx="735012"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Campus Core</a:t>
            </a:r>
          </a:p>
        </p:txBody>
      </p:sp>
      <p:sp>
        <p:nvSpPr>
          <p:cNvPr id="25" name="Line 5"/>
          <p:cNvSpPr>
            <a:spLocks noChangeShapeType="1"/>
          </p:cNvSpPr>
          <p:nvPr/>
        </p:nvSpPr>
        <p:spPr bwMode="auto">
          <a:xfrm>
            <a:off x="6963097" y="3468208"/>
            <a:ext cx="982662" cy="3175"/>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6" name="Line 10"/>
          <p:cNvSpPr>
            <a:spLocks noChangeShapeType="1"/>
          </p:cNvSpPr>
          <p:nvPr/>
        </p:nvSpPr>
        <p:spPr bwMode="auto">
          <a:xfrm flipH="1" flipV="1">
            <a:off x="6924997" y="2845905"/>
            <a:ext cx="1032147" cy="3175"/>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7" name="Line 20"/>
          <p:cNvSpPr>
            <a:spLocks noChangeShapeType="1"/>
          </p:cNvSpPr>
          <p:nvPr/>
        </p:nvSpPr>
        <p:spPr bwMode="auto">
          <a:xfrm flipV="1">
            <a:off x="8029155" y="2633752"/>
            <a:ext cx="504057" cy="215328"/>
          </a:xfrm>
          <a:prstGeom prst="line">
            <a:avLst/>
          </a:prstGeom>
          <a:noFill/>
          <a:ln w="9525">
            <a:solidFill>
              <a:schemeClr val="tx1"/>
            </a:solidFill>
            <a:round/>
            <a:headEnd/>
            <a:tailEnd/>
          </a:ln>
        </p:spPr>
        <p:txBody>
          <a:bodyPr/>
          <a:lstStyle/>
          <a:p>
            <a:endParaRPr lang="en-US" dirty="0">
              <a:solidFill>
                <a:schemeClr val="tx1"/>
              </a:solidFill>
            </a:endParaRPr>
          </a:p>
        </p:txBody>
      </p:sp>
      <p:pic>
        <p:nvPicPr>
          <p:cNvPr id="28" name="Picture 21" descr="pc_corp_blue"/>
          <p:cNvPicPr>
            <a:picLocks noChangeAspect="1" noChangeArrowheads="1"/>
          </p:cNvPicPr>
          <p:nvPr/>
        </p:nvPicPr>
        <p:blipFill>
          <a:blip r:embed="rId12" cstate="print"/>
          <a:srcRect/>
          <a:stretch>
            <a:fillRect/>
          </a:stretch>
        </p:blipFill>
        <p:spPr bwMode="auto">
          <a:xfrm>
            <a:off x="8368034" y="2345719"/>
            <a:ext cx="452438" cy="517525"/>
          </a:xfrm>
          <a:prstGeom prst="rect">
            <a:avLst/>
          </a:prstGeom>
          <a:noFill/>
          <a:ln w="9525">
            <a:noFill/>
            <a:miter lim="800000"/>
            <a:headEnd/>
            <a:tailEnd/>
          </a:ln>
        </p:spPr>
      </p:pic>
      <p:pic>
        <p:nvPicPr>
          <p:cNvPr id="29" name="Picture 22" descr="phone_grey"/>
          <p:cNvPicPr>
            <a:picLocks noChangeAspect="1" noChangeArrowheads="1"/>
          </p:cNvPicPr>
          <p:nvPr/>
        </p:nvPicPr>
        <p:blipFill>
          <a:blip r:embed="rId13" cstate="print"/>
          <a:srcRect/>
          <a:stretch>
            <a:fillRect/>
          </a:stretch>
        </p:blipFill>
        <p:spPr bwMode="auto">
          <a:xfrm>
            <a:off x="7813128" y="2708590"/>
            <a:ext cx="347662" cy="280987"/>
          </a:xfrm>
          <a:prstGeom prst="rect">
            <a:avLst/>
          </a:prstGeom>
          <a:noFill/>
          <a:ln w="9525">
            <a:noFill/>
            <a:miter lim="800000"/>
            <a:headEnd/>
            <a:tailEnd/>
          </a:ln>
        </p:spPr>
      </p:pic>
      <p:grpSp>
        <p:nvGrpSpPr>
          <p:cNvPr id="66" name="Group 158"/>
          <p:cNvGrpSpPr>
            <a:grpSpLocks/>
          </p:cNvGrpSpPr>
          <p:nvPr/>
        </p:nvGrpSpPr>
        <p:grpSpPr bwMode="auto">
          <a:xfrm>
            <a:off x="6513836" y="2733193"/>
            <a:ext cx="557213" cy="896937"/>
            <a:chOff x="6033437" y="2387600"/>
            <a:chExt cx="556276" cy="896551"/>
          </a:xfrm>
        </p:grpSpPr>
        <p:grpSp>
          <p:nvGrpSpPr>
            <p:cNvPr id="67" name="Group 32"/>
            <p:cNvGrpSpPr>
              <a:grpSpLocks/>
            </p:cNvGrpSpPr>
            <p:nvPr/>
          </p:nvGrpSpPr>
          <p:grpSpPr bwMode="auto">
            <a:xfrm>
              <a:off x="6033437" y="2719001"/>
              <a:ext cx="549275" cy="565150"/>
              <a:chOff x="2755" y="2838"/>
              <a:chExt cx="316" cy="314"/>
            </a:xfrm>
          </p:grpSpPr>
          <p:pic>
            <p:nvPicPr>
              <p:cNvPr id="35" name="Picture 33" descr="small-l3-switch_grey"/>
              <p:cNvPicPr>
                <a:picLocks noChangeAspect="1" noChangeArrowheads="1"/>
              </p:cNvPicPr>
              <p:nvPr/>
            </p:nvPicPr>
            <p:blipFill>
              <a:blip r:embed="rId3" cstate="print"/>
              <a:srcRect/>
              <a:stretch>
                <a:fillRect/>
              </a:stretch>
            </p:blipFill>
            <p:spPr bwMode="auto">
              <a:xfrm>
                <a:off x="2757" y="2931"/>
                <a:ext cx="314" cy="221"/>
              </a:xfrm>
              <a:prstGeom prst="rect">
                <a:avLst/>
              </a:prstGeom>
              <a:noFill/>
              <a:ln w="9525">
                <a:noFill/>
                <a:miter lim="800000"/>
                <a:headEnd/>
                <a:tailEnd/>
              </a:ln>
            </p:spPr>
          </p:pic>
          <p:pic>
            <p:nvPicPr>
              <p:cNvPr id="36" name="Picture 34" descr="small-l3-switch_grey"/>
              <p:cNvPicPr>
                <a:picLocks noChangeAspect="1" noChangeArrowheads="1"/>
              </p:cNvPicPr>
              <p:nvPr/>
            </p:nvPicPr>
            <p:blipFill>
              <a:blip r:embed="rId3" cstate="print"/>
              <a:srcRect/>
              <a:stretch>
                <a:fillRect/>
              </a:stretch>
            </p:blipFill>
            <p:spPr bwMode="auto">
              <a:xfrm>
                <a:off x="2755" y="2838"/>
                <a:ext cx="314" cy="221"/>
              </a:xfrm>
              <a:prstGeom prst="rect">
                <a:avLst/>
              </a:prstGeom>
              <a:noFill/>
              <a:ln w="9525">
                <a:noFill/>
                <a:miter lim="800000"/>
                <a:headEnd/>
                <a:tailEnd/>
              </a:ln>
            </p:spPr>
          </p:pic>
        </p:grpSp>
        <p:grpSp>
          <p:nvGrpSpPr>
            <p:cNvPr id="68" name="Group 35"/>
            <p:cNvGrpSpPr>
              <a:grpSpLocks/>
            </p:cNvGrpSpPr>
            <p:nvPr/>
          </p:nvGrpSpPr>
          <p:grpSpPr bwMode="auto">
            <a:xfrm>
              <a:off x="6040438" y="2387600"/>
              <a:ext cx="549275" cy="565150"/>
              <a:chOff x="2755" y="2838"/>
              <a:chExt cx="316" cy="314"/>
            </a:xfrm>
          </p:grpSpPr>
          <p:pic>
            <p:nvPicPr>
              <p:cNvPr id="33" name="Picture 36" descr="small-l3-switch_grey"/>
              <p:cNvPicPr>
                <a:picLocks noChangeAspect="1" noChangeArrowheads="1"/>
              </p:cNvPicPr>
              <p:nvPr/>
            </p:nvPicPr>
            <p:blipFill>
              <a:blip r:embed="rId3" cstate="print"/>
              <a:srcRect/>
              <a:stretch>
                <a:fillRect/>
              </a:stretch>
            </p:blipFill>
            <p:spPr bwMode="auto">
              <a:xfrm>
                <a:off x="2757" y="2931"/>
                <a:ext cx="314" cy="221"/>
              </a:xfrm>
              <a:prstGeom prst="rect">
                <a:avLst/>
              </a:prstGeom>
              <a:noFill/>
              <a:ln w="9525">
                <a:noFill/>
                <a:miter lim="800000"/>
                <a:headEnd/>
                <a:tailEnd/>
              </a:ln>
            </p:spPr>
          </p:pic>
          <p:pic>
            <p:nvPicPr>
              <p:cNvPr id="34" name="Picture 37" descr="small-l3-switch_grey"/>
              <p:cNvPicPr>
                <a:picLocks noChangeAspect="1" noChangeArrowheads="1"/>
              </p:cNvPicPr>
              <p:nvPr/>
            </p:nvPicPr>
            <p:blipFill>
              <a:blip r:embed="rId3" cstate="print"/>
              <a:srcRect/>
              <a:stretch>
                <a:fillRect/>
              </a:stretch>
            </p:blipFill>
            <p:spPr bwMode="auto">
              <a:xfrm>
                <a:off x="2755" y="2838"/>
                <a:ext cx="314" cy="221"/>
              </a:xfrm>
              <a:prstGeom prst="rect">
                <a:avLst/>
              </a:prstGeom>
              <a:noFill/>
              <a:ln w="9525">
                <a:noFill/>
                <a:miter lim="800000"/>
                <a:headEnd/>
                <a:tailEnd/>
              </a:ln>
            </p:spPr>
          </p:pic>
        </p:grpSp>
      </p:grpSp>
      <p:grpSp>
        <p:nvGrpSpPr>
          <p:cNvPr id="69" name="Group 29"/>
          <p:cNvGrpSpPr>
            <a:grpSpLocks/>
          </p:cNvGrpSpPr>
          <p:nvPr/>
        </p:nvGrpSpPr>
        <p:grpSpPr bwMode="auto">
          <a:xfrm>
            <a:off x="3870618" y="2635494"/>
            <a:ext cx="420624" cy="457200"/>
            <a:chOff x="3456" y="1584"/>
            <a:chExt cx="340" cy="370"/>
          </a:xfrm>
        </p:grpSpPr>
        <p:pic>
          <p:nvPicPr>
            <p:cNvPr id="73"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74"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70" name="Group 29"/>
          <p:cNvGrpSpPr>
            <a:grpSpLocks/>
          </p:cNvGrpSpPr>
          <p:nvPr/>
        </p:nvGrpSpPr>
        <p:grpSpPr bwMode="auto">
          <a:xfrm>
            <a:off x="3873077" y="3335612"/>
            <a:ext cx="420624" cy="457200"/>
            <a:chOff x="3456" y="1584"/>
            <a:chExt cx="340" cy="370"/>
          </a:xfrm>
        </p:grpSpPr>
        <p:pic>
          <p:nvPicPr>
            <p:cNvPr id="76"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77"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71" name="Group 29"/>
          <p:cNvGrpSpPr>
            <a:grpSpLocks/>
          </p:cNvGrpSpPr>
          <p:nvPr/>
        </p:nvGrpSpPr>
        <p:grpSpPr bwMode="auto">
          <a:xfrm>
            <a:off x="5259159" y="3333869"/>
            <a:ext cx="420624" cy="457200"/>
            <a:chOff x="3456" y="1584"/>
            <a:chExt cx="340" cy="370"/>
          </a:xfrm>
        </p:grpSpPr>
        <p:pic>
          <p:nvPicPr>
            <p:cNvPr id="79"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0"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72" name="Group 29"/>
          <p:cNvGrpSpPr>
            <a:grpSpLocks/>
          </p:cNvGrpSpPr>
          <p:nvPr/>
        </p:nvGrpSpPr>
        <p:grpSpPr bwMode="auto">
          <a:xfrm>
            <a:off x="5256700" y="2633751"/>
            <a:ext cx="420624" cy="457200"/>
            <a:chOff x="3456" y="1584"/>
            <a:chExt cx="340" cy="370"/>
          </a:xfrm>
        </p:grpSpPr>
        <p:pic>
          <p:nvPicPr>
            <p:cNvPr id="82"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3"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pic>
        <p:nvPicPr>
          <p:cNvPr id="90" name="Picture 12" descr="wap_grey"/>
          <p:cNvPicPr>
            <a:picLocks noChangeAspect="1" noChangeArrowheads="1"/>
          </p:cNvPicPr>
          <p:nvPr/>
        </p:nvPicPr>
        <p:blipFill>
          <a:blip r:embed="rId15" cstate="print"/>
          <a:srcRect/>
          <a:stretch>
            <a:fillRect/>
          </a:stretch>
        </p:blipFill>
        <p:spPr bwMode="auto">
          <a:xfrm>
            <a:off x="7813128" y="3353833"/>
            <a:ext cx="409620" cy="288032"/>
          </a:xfrm>
          <a:prstGeom prst="rect">
            <a:avLst/>
          </a:prstGeom>
          <a:noFill/>
        </p:spPr>
      </p:pic>
      <p:pic>
        <p:nvPicPr>
          <p:cNvPr id="91" name="Picture 14" descr="laptop_corp_green"/>
          <p:cNvPicPr>
            <a:picLocks noChangeAspect="1" noChangeArrowheads="1"/>
          </p:cNvPicPr>
          <p:nvPr/>
        </p:nvPicPr>
        <p:blipFill>
          <a:blip r:embed="rId16" cstate="print"/>
          <a:srcRect/>
          <a:stretch>
            <a:fillRect/>
          </a:stretch>
        </p:blipFill>
        <p:spPr bwMode="auto">
          <a:xfrm>
            <a:off x="8394404" y="3353833"/>
            <a:ext cx="426068" cy="403200"/>
          </a:xfrm>
          <a:prstGeom prst="rect">
            <a:avLst/>
          </a:prstGeom>
          <a:noFill/>
        </p:spPr>
      </p:pic>
      <p:sp>
        <p:nvSpPr>
          <p:cNvPr id="100" name="Oval 99"/>
          <p:cNvSpPr/>
          <p:nvPr/>
        </p:nvSpPr>
        <p:spPr bwMode="auto">
          <a:xfrm>
            <a:off x="6012160" y="2592807"/>
            <a:ext cx="216024" cy="122413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 Box 54"/>
          <p:cNvSpPr txBox="1">
            <a:spLocks noChangeArrowheads="1"/>
          </p:cNvSpPr>
          <p:nvPr/>
        </p:nvSpPr>
        <p:spPr bwMode="auto">
          <a:xfrm>
            <a:off x="2123728" y="1484786"/>
            <a:ext cx="1008112" cy="384717"/>
          </a:xfrm>
          <a:prstGeom prst="rect">
            <a:avLst/>
          </a:prstGeom>
          <a:noFill/>
          <a:ln w="9525">
            <a:noFill/>
            <a:miter lim="800000"/>
            <a:headEnd/>
            <a:tailEnd/>
          </a:ln>
        </p:spPr>
        <p:txBody>
          <a:bodyPr wrap="square" lIns="76197" tIns="38098" rIns="76197" bIns="38098">
            <a:spAutoFit/>
          </a:bodyPr>
          <a:lstStyle/>
          <a:p>
            <a:pPr algn="ctr" defTabSz="762000"/>
            <a:r>
              <a:rPr lang="en-GB" sz="1000" b="1" dirty="0">
                <a:solidFill>
                  <a:schemeClr val="tx1"/>
                </a:solidFill>
                <a:latin typeface="Segoe Semibold"/>
                <a:cs typeface="Arial" charset="0"/>
              </a:rPr>
              <a:t>Data Center </a:t>
            </a:r>
            <a:r>
              <a:rPr lang="en-GB" sz="1000" b="1" dirty="0" smtClean="0">
                <a:solidFill>
                  <a:schemeClr val="tx1"/>
                </a:solidFill>
                <a:latin typeface="Segoe Semibold"/>
                <a:cs typeface="Arial" charset="0"/>
              </a:rPr>
              <a:t> 1 Core</a:t>
            </a:r>
            <a:endParaRPr lang="en-GB" sz="1000" b="1" dirty="0">
              <a:solidFill>
                <a:schemeClr val="tx1"/>
              </a:solidFill>
              <a:latin typeface="Segoe Semibold"/>
              <a:cs typeface="Arial" charset="0"/>
            </a:endParaRPr>
          </a:p>
        </p:txBody>
      </p:sp>
      <p:sp>
        <p:nvSpPr>
          <p:cNvPr id="45" name="Text Box 54"/>
          <p:cNvSpPr txBox="1">
            <a:spLocks noChangeArrowheads="1"/>
          </p:cNvSpPr>
          <p:nvPr/>
        </p:nvSpPr>
        <p:spPr bwMode="auto">
          <a:xfrm>
            <a:off x="833378" y="1515965"/>
            <a:ext cx="900113"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Server Access</a:t>
            </a:r>
          </a:p>
        </p:txBody>
      </p:sp>
      <p:grpSp>
        <p:nvGrpSpPr>
          <p:cNvPr id="75" name="Group 29"/>
          <p:cNvGrpSpPr>
            <a:grpSpLocks/>
          </p:cNvGrpSpPr>
          <p:nvPr/>
        </p:nvGrpSpPr>
        <p:grpSpPr bwMode="auto">
          <a:xfrm>
            <a:off x="2423952" y="2612295"/>
            <a:ext cx="420624" cy="457200"/>
            <a:chOff x="3456" y="1584"/>
            <a:chExt cx="340" cy="370"/>
          </a:xfrm>
        </p:grpSpPr>
        <p:pic>
          <p:nvPicPr>
            <p:cNvPr id="85"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6"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78" name="Group 29"/>
          <p:cNvGrpSpPr>
            <a:grpSpLocks/>
          </p:cNvGrpSpPr>
          <p:nvPr/>
        </p:nvGrpSpPr>
        <p:grpSpPr bwMode="auto">
          <a:xfrm>
            <a:off x="2421493" y="1912176"/>
            <a:ext cx="420624" cy="457200"/>
            <a:chOff x="3456" y="1584"/>
            <a:chExt cx="340" cy="370"/>
          </a:xfrm>
        </p:grpSpPr>
        <p:pic>
          <p:nvPicPr>
            <p:cNvPr id="88"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9"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sp>
        <p:nvSpPr>
          <p:cNvPr id="166" name="Text Box 54"/>
          <p:cNvSpPr txBox="1">
            <a:spLocks noChangeArrowheads="1"/>
          </p:cNvSpPr>
          <p:nvPr/>
        </p:nvSpPr>
        <p:spPr bwMode="auto">
          <a:xfrm>
            <a:off x="2123728" y="3188300"/>
            <a:ext cx="1008112" cy="384717"/>
          </a:xfrm>
          <a:prstGeom prst="rect">
            <a:avLst/>
          </a:prstGeom>
          <a:noFill/>
          <a:ln w="9525">
            <a:noFill/>
            <a:miter lim="800000"/>
            <a:headEnd/>
            <a:tailEnd/>
          </a:ln>
        </p:spPr>
        <p:txBody>
          <a:bodyPr wrap="square" lIns="76197" tIns="38098" rIns="76197" bIns="38098">
            <a:spAutoFit/>
          </a:bodyPr>
          <a:lstStyle/>
          <a:p>
            <a:pPr algn="ctr" defTabSz="762000"/>
            <a:r>
              <a:rPr lang="en-GB" sz="1000" b="1" dirty="0">
                <a:solidFill>
                  <a:schemeClr val="tx1"/>
                </a:solidFill>
                <a:latin typeface="Segoe Semibold"/>
                <a:cs typeface="Arial" charset="0"/>
              </a:rPr>
              <a:t>Data Center </a:t>
            </a:r>
            <a:r>
              <a:rPr lang="en-GB" sz="1000" b="1" dirty="0" smtClean="0">
                <a:solidFill>
                  <a:schemeClr val="tx1"/>
                </a:solidFill>
                <a:latin typeface="Segoe Semibold"/>
                <a:cs typeface="Arial" charset="0"/>
              </a:rPr>
              <a:t> 2 Core</a:t>
            </a:r>
            <a:endParaRPr lang="en-GB" sz="1000" b="1" dirty="0">
              <a:solidFill>
                <a:schemeClr val="tx1"/>
              </a:solidFill>
              <a:latin typeface="Segoe Semibold"/>
              <a:cs typeface="Arial" charset="0"/>
            </a:endParaRPr>
          </a:p>
        </p:txBody>
      </p:sp>
      <p:grpSp>
        <p:nvGrpSpPr>
          <p:cNvPr id="81" name="Group 29"/>
          <p:cNvGrpSpPr>
            <a:grpSpLocks/>
          </p:cNvGrpSpPr>
          <p:nvPr/>
        </p:nvGrpSpPr>
        <p:grpSpPr bwMode="auto">
          <a:xfrm>
            <a:off x="2423952" y="4239500"/>
            <a:ext cx="420624" cy="457200"/>
            <a:chOff x="3456" y="1584"/>
            <a:chExt cx="340" cy="370"/>
          </a:xfrm>
        </p:grpSpPr>
        <p:pic>
          <p:nvPicPr>
            <p:cNvPr id="205"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206"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84" name="Group 29"/>
          <p:cNvGrpSpPr>
            <a:grpSpLocks/>
          </p:cNvGrpSpPr>
          <p:nvPr/>
        </p:nvGrpSpPr>
        <p:grpSpPr bwMode="auto">
          <a:xfrm>
            <a:off x="2421493" y="3539381"/>
            <a:ext cx="420624" cy="457200"/>
            <a:chOff x="3456" y="1584"/>
            <a:chExt cx="340" cy="370"/>
          </a:xfrm>
        </p:grpSpPr>
        <p:pic>
          <p:nvPicPr>
            <p:cNvPr id="203"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204"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sp>
        <p:nvSpPr>
          <p:cNvPr id="245" name="Rectangle 3"/>
          <p:cNvSpPr>
            <a:spLocks noGrp="1" noChangeArrowheads="1"/>
          </p:cNvSpPr>
          <p:nvPr>
            <p:ph idx="1"/>
          </p:nvPr>
        </p:nvSpPr>
        <p:spPr>
          <a:xfrm>
            <a:off x="395536" y="980730"/>
            <a:ext cx="8424936" cy="469313"/>
          </a:xfrm>
        </p:spPr>
        <p:txBody>
          <a:bodyPr/>
          <a:lstStyle/>
          <a:p>
            <a:pPr eaLnBrk="1" hangingPunct="1">
              <a:spcAft>
                <a:spcPts val="600"/>
              </a:spcAft>
              <a:buNone/>
            </a:pPr>
            <a:r>
              <a:rPr lang="en-US" sz="2000" dirty="0" smtClean="0">
                <a:solidFill>
                  <a:schemeClr val="accent1"/>
                </a:solidFill>
              </a:rPr>
              <a:t>Extending Virtualization to the Campus Core/Distribution</a:t>
            </a:r>
          </a:p>
        </p:txBody>
      </p:sp>
      <p:pic>
        <p:nvPicPr>
          <p:cNvPr id="247" name="Picture 56" descr="pbb-pbt-plsb_ip-aware_corp_red"/>
          <p:cNvPicPr>
            <a:picLocks noChangeAspect="1" noChangeArrowheads="1"/>
          </p:cNvPicPr>
          <p:nvPr/>
        </p:nvPicPr>
        <p:blipFill>
          <a:blip r:embed="rId17" cstate="email"/>
          <a:srcRect/>
          <a:stretch>
            <a:fillRect/>
          </a:stretch>
        </p:blipFill>
        <p:spPr bwMode="auto">
          <a:xfrm>
            <a:off x="2420725" y="1916832"/>
            <a:ext cx="420130" cy="457200"/>
          </a:xfrm>
          <a:prstGeom prst="rect">
            <a:avLst/>
          </a:prstGeom>
          <a:noFill/>
          <a:ln w="9525">
            <a:noFill/>
            <a:miter lim="800000"/>
            <a:headEnd/>
            <a:tailEnd/>
          </a:ln>
        </p:spPr>
      </p:pic>
      <p:pic>
        <p:nvPicPr>
          <p:cNvPr id="248" name="Picture 56" descr="pbb-pbt-plsb_ip-aware_corp_red"/>
          <p:cNvPicPr>
            <a:picLocks noChangeAspect="1" noChangeArrowheads="1"/>
          </p:cNvPicPr>
          <p:nvPr/>
        </p:nvPicPr>
        <p:blipFill>
          <a:blip r:embed="rId17" cstate="email"/>
          <a:srcRect/>
          <a:stretch>
            <a:fillRect/>
          </a:stretch>
        </p:blipFill>
        <p:spPr bwMode="auto">
          <a:xfrm>
            <a:off x="2420725" y="2610017"/>
            <a:ext cx="420130" cy="457200"/>
          </a:xfrm>
          <a:prstGeom prst="rect">
            <a:avLst/>
          </a:prstGeom>
          <a:noFill/>
          <a:ln w="9525">
            <a:noFill/>
            <a:miter lim="800000"/>
            <a:headEnd/>
            <a:tailEnd/>
          </a:ln>
        </p:spPr>
      </p:pic>
      <p:pic>
        <p:nvPicPr>
          <p:cNvPr id="249" name="Picture 56" descr="pbb-pbt-plsb_ip-aware_corp_red"/>
          <p:cNvPicPr>
            <a:picLocks noChangeAspect="1" noChangeArrowheads="1"/>
          </p:cNvPicPr>
          <p:nvPr/>
        </p:nvPicPr>
        <p:blipFill>
          <a:blip r:embed="rId17" cstate="email"/>
          <a:srcRect/>
          <a:stretch>
            <a:fillRect/>
          </a:stretch>
        </p:blipFill>
        <p:spPr bwMode="auto">
          <a:xfrm>
            <a:off x="2420725" y="3547864"/>
            <a:ext cx="420130" cy="457200"/>
          </a:xfrm>
          <a:prstGeom prst="rect">
            <a:avLst/>
          </a:prstGeom>
          <a:noFill/>
          <a:ln w="9525">
            <a:noFill/>
            <a:miter lim="800000"/>
            <a:headEnd/>
            <a:tailEnd/>
          </a:ln>
        </p:spPr>
      </p:pic>
      <p:pic>
        <p:nvPicPr>
          <p:cNvPr id="250" name="Picture 56" descr="pbb-pbt-plsb_ip-aware_corp_red"/>
          <p:cNvPicPr>
            <a:picLocks noChangeAspect="1" noChangeArrowheads="1"/>
          </p:cNvPicPr>
          <p:nvPr/>
        </p:nvPicPr>
        <p:blipFill>
          <a:blip r:embed="rId17" cstate="email"/>
          <a:srcRect/>
          <a:stretch>
            <a:fillRect/>
          </a:stretch>
        </p:blipFill>
        <p:spPr bwMode="auto">
          <a:xfrm>
            <a:off x="2420725" y="4239019"/>
            <a:ext cx="420130" cy="457200"/>
          </a:xfrm>
          <a:prstGeom prst="rect">
            <a:avLst/>
          </a:prstGeom>
          <a:noFill/>
          <a:ln w="9525">
            <a:noFill/>
            <a:miter lim="800000"/>
            <a:headEnd/>
            <a:tailEnd/>
          </a:ln>
        </p:spPr>
      </p:pic>
      <p:pic>
        <p:nvPicPr>
          <p:cNvPr id="251" name="Picture 56" descr="pbb-pbt-plsb_ip-aware_corp_red"/>
          <p:cNvPicPr>
            <a:picLocks noChangeAspect="1" noChangeArrowheads="1"/>
          </p:cNvPicPr>
          <p:nvPr/>
        </p:nvPicPr>
        <p:blipFill>
          <a:blip r:embed="rId17" cstate="email"/>
          <a:srcRect/>
          <a:stretch>
            <a:fillRect/>
          </a:stretch>
        </p:blipFill>
        <p:spPr bwMode="auto">
          <a:xfrm>
            <a:off x="3869850" y="2636912"/>
            <a:ext cx="420130" cy="457200"/>
          </a:xfrm>
          <a:prstGeom prst="rect">
            <a:avLst/>
          </a:prstGeom>
          <a:noFill/>
          <a:ln w="9525">
            <a:noFill/>
            <a:miter lim="800000"/>
            <a:headEnd/>
            <a:tailEnd/>
          </a:ln>
        </p:spPr>
      </p:pic>
      <p:pic>
        <p:nvPicPr>
          <p:cNvPr id="252" name="Picture 56" descr="pbb-pbt-plsb_ip-aware_corp_red"/>
          <p:cNvPicPr>
            <a:picLocks noChangeAspect="1" noChangeArrowheads="1"/>
          </p:cNvPicPr>
          <p:nvPr/>
        </p:nvPicPr>
        <p:blipFill>
          <a:blip r:embed="rId17" cstate="email"/>
          <a:srcRect/>
          <a:stretch>
            <a:fillRect/>
          </a:stretch>
        </p:blipFill>
        <p:spPr bwMode="auto">
          <a:xfrm>
            <a:off x="5255932" y="3339062"/>
            <a:ext cx="420130" cy="457200"/>
          </a:xfrm>
          <a:prstGeom prst="rect">
            <a:avLst/>
          </a:prstGeom>
          <a:noFill/>
          <a:ln w="9525">
            <a:noFill/>
            <a:miter lim="800000"/>
            <a:headEnd/>
            <a:tailEnd/>
          </a:ln>
        </p:spPr>
      </p:pic>
      <p:pic>
        <p:nvPicPr>
          <p:cNvPr id="253" name="Picture 56" descr="pbb-pbt-plsb_ip-aware_corp_red"/>
          <p:cNvPicPr>
            <a:picLocks noChangeAspect="1" noChangeArrowheads="1"/>
          </p:cNvPicPr>
          <p:nvPr/>
        </p:nvPicPr>
        <p:blipFill>
          <a:blip r:embed="rId17" cstate="email"/>
          <a:srcRect/>
          <a:stretch>
            <a:fillRect/>
          </a:stretch>
        </p:blipFill>
        <p:spPr bwMode="auto">
          <a:xfrm>
            <a:off x="3879103" y="3339062"/>
            <a:ext cx="420130" cy="457200"/>
          </a:xfrm>
          <a:prstGeom prst="rect">
            <a:avLst/>
          </a:prstGeom>
          <a:noFill/>
          <a:ln w="9525">
            <a:noFill/>
            <a:miter lim="800000"/>
            <a:headEnd/>
            <a:tailEnd/>
          </a:ln>
        </p:spPr>
      </p:pic>
      <p:pic>
        <p:nvPicPr>
          <p:cNvPr id="254" name="Picture 56" descr="pbb-pbt-plsb_ip-aware_corp_red"/>
          <p:cNvPicPr>
            <a:picLocks noChangeAspect="1" noChangeArrowheads="1"/>
          </p:cNvPicPr>
          <p:nvPr/>
        </p:nvPicPr>
        <p:blipFill>
          <a:blip r:embed="rId17" cstate="email"/>
          <a:srcRect/>
          <a:stretch>
            <a:fillRect/>
          </a:stretch>
        </p:blipFill>
        <p:spPr bwMode="auto">
          <a:xfrm>
            <a:off x="5256220" y="2636912"/>
            <a:ext cx="420130" cy="457200"/>
          </a:xfrm>
          <a:prstGeom prst="rect">
            <a:avLst/>
          </a:prstGeom>
          <a:noFill/>
          <a:ln w="9525">
            <a:noFill/>
            <a:miter lim="800000"/>
            <a:headEnd/>
            <a:tailEnd/>
          </a:ln>
        </p:spPr>
      </p:pic>
      <p:sp>
        <p:nvSpPr>
          <p:cNvPr id="207" name="Rectangle 206"/>
          <p:cNvSpPr/>
          <p:nvPr/>
        </p:nvSpPr>
        <p:spPr>
          <a:xfrm>
            <a:off x="5868144" y="5049935"/>
            <a:ext cx="3240360" cy="1301895"/>
          </a:xfrm>
          <a:prstGeom prst="rect">
            <a:avLst/>
          </a:prstGeom>
        </p:spPr>
        <p:txBody>
          <a:bodyPr wrap="square">
            <a:spAutoFit/>
          </a:bodyPr>
          <a:lstStyle/>
          <a:p>
            <a:pPr marL="112713" indent="-112713" eaLnBrk="0" hangingPunct="0">
              <a:lnSpc>
                <a:spcPct val="95000"/>
              </a:lnSpc>
              <a:spcBef>
                <a:spcPct val="45000"/>
              </a:spcBef>
              <a:buClr>
                <a:srgbClr val="CC0000"/>
              </a:buClr>
              <a:buSzPct val="90000"/>
            </a:pPr>
            <a:r>
              <a:rPr lang="en-GB" sz="1200" b="1" dirty="0" smtClean="0">
                <a:solidFill>
                  <a:schemeClr val="tx1"/>
                </a:solidFill>
              </a:rPr>
              <a:t>Virtual Services Fabric enabled with</a:t>
            </a:r>
          </a:p>
          <a:p>
            <a:pPr marL="287338" indent="-117475" eaLnBrk="0" hangingPunct="0">
              <a:lnSpc>
                <a:spcPct val="95000"/>
              </a:lnSpc>
              <a:spcBef>
                <a:spcPct val="45000"/>
              </a:spcBef>
              <a:buClr>
                <a:srgbClr val="CC0000"/>
              </a:buClr>
              <a:buSzPct val="90000"/>
              <a:buFont typeface="Webdings" pitchFamily="18" charset="2"/>
              <a:buChar char="4"/>
            </a:pPr>
            <a:r>
              <a:rPr lang="en-GB" sz="1200" dirty="0" smtClean="0">
                <a:solidFill>
                  <a:schemeClr val="tx1"/>
                </a:solidFill>
              </a:rPr>
              <a:t>Layer 2 Virtual Service Networks</a:t>
            </a:r>
          </a:p>
          <a:p>
            <a:pPr marL="287338" indent="-117475" eaLnBrk="0" hangingPunct="0">
              <a:lnSpc>
                <a:spcPct val="95000"/>
              </a:lnSpc>
              <a:spcBef>
                <a:spcPct val="45000"/>
              </a:spcBef>
              <a:buClr>
                <a:srgbClr val="CC0000"/>
              </a:buClr>
              <a:buSzPct val="90000"/>
              <a:buFont typeface="Webdings" pitchFamily="18" charset="2"/>
              <a:buChar char="4"/>
            </a:pPr>
            <a:r>
              <a:rPr lang="en-GB" sz="1200" dirty="0" smtClean="0">
                <a:solidFill>
                  <a:schemeClr val="tx1"/>
                </a:solidFill>
              </a:rPr>
              <a:t>Layer 3 Virtual Service Networks</a:t>
            </a:r>
          </a:p>
          <a:p>
            <a:pPr marL="287338" indent="-117475" eaLnBrk="0" hangingPunct="0">
              <a:lnSpc>
                <a:spcPct val="95000"/>
              </a:lnSpc>
              <a:spcBef>
                <a:spcPct val="45000"/>
              </a:spcBef>
              <a:buClr>
                <a:srgbClr val="CC0000"/>
              </a:buClr>
              <a:buSzPct val="90000"/>
              <a:buFont typeface="Webdings" pitchFamily="18" charset="2"/>
              <a:buChar char="4"/>
            </a:pPr>
            <a:r>
              <a:rPr lang="en-GB" sz="1200" dirty="0" smtClean="0">
                <a:solidFill>
                  <a:schemeClr val="tx1"/>
                </a:solidFill>
              </a:rPr>
              <a:t>Native IP Routing</a:t>
            </a:r>
          </a:p>
          <a:p>
            <a:pPr marL="287338" indent="-117475" eaLnBrk="0" hangingPunct="0">
              <a:lnSpc>
                <a:spcPct val="95000"/>
              </a:lnSpc>
              <a:spcBef>
                <a:spcPct val="45000"/>
              </a:spcBef>
              <a:buClr>
                <a:srgbClr val="CC0000"/>
              </a:buClr>
              <a:buSzPct val="90000"/>
              <a:buFont typeface="Webdings" pitchFamily="18" charset="2"/>
              <a:buChar char="4"/>
            </a:pPr>
            <a:r>
              <a:rPr lang="en-GB" sz="1200" dirty="0" smtClean="0">
                <a:solidFill>
                  <a:schemeClr val="tx1"/>
                </a:solidFill>
              </a:rPr>
              <a:t>Dual-homing into Fabric (SMLT – SPB)</a:t>
            </a:r>
          </a:p>
        </p:txBody>
      </p:sp>
      <p:grpSp>
        <p:nvGrpSpPr>
          <p:cNvPr id="87" name="Group 259"/>
          <p:cNvGrpSpPr/>
          <p:nvPr/>
        </p:nvGrpSpPr>
        <p:grpSpPr>
          <a:xfrm>
            <a:off x="2051720" y="5083765"/>
            <a:ext cx="1584176" cy="1369573"/>
            <a:chOff x="3893106" y="1404139"/>
            <a:chExt cx="1584176" cy="1369573"/>
          </a:xfrm>
        </p:grpSpPr>
        <p:grpSp>
          <p:nvGrpSpPr>
            <p:cNvPr id="92" name="Group 354"/>
            <p:cNvGrpSpPr/>
            <p:nvPr/>
          </p:nvGrpSpPr>
          <p:grpSpPr>
            <a:xfrm>
              <a:off x="3893106" y="1404139"/>
              <a:ext cx="1584176" cy="1369573"/>
              <a:chOff x="892299" y="955744"/>
              <a:chExt cx="1584176" cy="1369573"/>
            </a:xfrm>
          </p:grpSpPr>
          <p:sp>
            <p:nvSpPr>
              <p:cNvPr id="215" name="Text Box 6"/>
              <p:cNvSpPr txBox="1">
                <a:spLocks noChangeArrowheads="1"/>
              </p:cNvSpPr>
              <p:nvPr/>
            </p:nvSpPr>
            <p:spPr bwMode="auto">
              <a:xfrm>
                <a:off x="1108323" y="955744"/>
                <a:ext cx="1066800" cy="276999"/>
              </a:xfrm>
              <a:prstGeom prst="rect">
                <a:avLst/>
              </a:prstGeom>
              <a:noFill/>
              <a:ln w="9525">
                <a:noFill/>
                <a:miter lim="800000"/>
                <a:headEnd/>
                <a:tailEnd/>
              </a:ln>
              <a:effectLst/>
            </p:spPr>
            <p:txBody>
              <a:bodyPr wrap="square" lIns="0" rIns="0">
                <a:spAutoFit/>
              </a:bodyPr>
              <a:lstStyle/>
              <a:p>
                <a:pPr algn="ctr"/>
                <a:r>
                  <a:rPr lang="en-US" sz="1200" b="1" dirty="0" smtClean="0">
                    <a:solidFill>
                      <a:schemeClr val="accent1"/>
                    </a:solidFill>
                    <a:latin typeface="Calibri" pitchFamily="34" charset="0"/>
                  </a:rPr>
                  <a:t>ERS 8800</a:t>
                </a:r>
                <a:endParaRPr lang="en-US" sz="1200" b="1" dirty="0">
                  <a:solidFill>
                    <a:schemeClr val="accent1"/>
                  </a:solidFill>
                  <a:latin typeface="Calibri" pitchFamily="34" charset="0"/>
                </a:endParaRPr>
              </a:p>
            </p:txBody>
          </p:sp>
          <p:sp>
            <p:nvSpPr>
              <p:cNvPr id="216" name="Rectangle 215"/>
              <p:cNvSpPr/>
              <p:nvPr/>
            </p:nvSpPr>
            <p:spPr>
              <a:xfrm>
                <a:off x="892299" y="2079480"/>
                <a:ext cx="1584176" cy="245837"/>
              </a:xfrm>
              <a:prstGeom prst="rect">
                <a:avLst/>
              </a:prstGeom>
            </p:spPr>
            <p:txBody>
              <a:bodyPr wrap="square">
                <a:spAutoFit/>
              </a:bodyPr>
              <a:lstStyle/>
              <a:p>
                <a:pPr marL="112713" indent="-112713" eaLnBrk="0" hangingPunct="0">
                  <a:lnSpc>
                    <a:spcPct val="95000"/>
                  </a:lnSpc>
                  <a:spcBef>
                    <a:spcPct val="45000"/>
                  </a:spcBef>
                  <a:buClr>
                    <a:srgbClr val="CC0000"/>
                  </a:buClr>
                  <a:buSzPct val="90000"/>
                  <a:buFont typeface="Webdings" pitchFamily="18" charset="2"/>
                  <a:buChar char="4"/>
                </a:pPr>
                <a:endParaRPr lang="en-GB" sz="1050" dirty="0" smtClean="0">
                  <a:solidFill>
                    <a:schemeClr val="tx1"/>
                  </a:solidFill>
                </a:endParaRPr>
              </a:p>
            </p:txBody>
          </p:sp>
          <p:sp>
            <p:nvSpPr>
              <p:cNvPr id="217" name="Text Box 6"/>
              <p:cNvSpPr txBox="1">
                <a:spLocks noChangeArrowheads="1"/>
              </p:cNvSpPr>
              <p:nvPr/>
            </p:nvSpPr>
            <p:spPr bwMode="auto">
              <a:xfrm>
                <a:off x="928447" y="2038508"/>
                <a:ext cx="1512168" cy="261610"/>
              </a:xfrm>
              <a:prstGeom prst="rect">
                <a:avLst/>
              </a:prstGeom>
              <a:noFill/>
              <a:ln w="9525">
                <a:noFill/>
                <a:miter lim="800000"/>
                <a:headEnd/>
                <a:tailEnd/>
              </a:ln>
              <a:effectLst/>
            </p:spPr>
            <p:txBody>
              <a:bodyPr wrap="square" lIns="0" rIns="0">
                <a:spAutoFit/>
              </a:bodyPr>
              <a:lstStyle/>
              <a:p>
                <a:pPr algn="ctr"/>
                <a:r>
                  <a:rPr lang="en-US" sz="1100" b="1" dirty="0" smtClean="0">
                    <a:solidFill>
                      <a:schemeClr val="accent1"/>
                    </a:solidFill>
                    <a:latin typeface="Calibri" pitchFamily="34" charset="0"/>
                  </a:rPr>
                  <a:t>Fabric-enabled Today</a:t>
                </a:r>
                <a:endParaRPr lang="en-US" sz="1100" b="1" dirty="0">
                  <a:solidFill>
                    <a:schemeClr val="accent1"/>
                  </a:solidFill>
                  <a:latin typeface="Calibri" pitchFamily="34" charset="0"/>
                </a:endParaRPr>
              </a:p>
            </p:txBody>
          </p:sp>
        </p:grpSp>
        <p:pic>
          <p:nvPicPr>
            <p:cNvPr id="213" name="Picture 3"/>
            <p:cNvPicPr>
              <a:picLocks noChangeAspect="1" noChangeArrowheads="1"/>
            </p:cNvPicPr>
            <p:nvPr/>
          </p:nvPicPr>
          <p:blipFill>
            <a:blip r:embed="rId18" cstate="email"/>
            <a:srcRect/>
            <a:stretch>
              <a:fillRect/>
            </a:stretch>
          </p:blipFill>
          <p:spPr bwMode="auto">
            <a:xfrm>
              <a:off x="4253146" y="1638269"/>
              <a:ext cx="792088" cy="837080"/>
            </a:xfrm>
            <a:prstGeom prst="rect">
              <a:avLst/>
            </a:prstGeom>
            <a:noFill/>
            <a:ln w="9525">
              <a:noFill/>
              <a:miter lim="800000"/>
              <a:headEnd/>
              <a:tailEnd/>
            </a:ln>
            <a:effectLst/>
          </p:spPr>
        </p:pic>
      </p:grpSp>
      <p:grpSp>
        <p:nvGrpSpPr>
          <p:cNvPr id="93" name="Group 136"/>
          <p:cNvGrpSpPr/>
          <p:nvPr/>
        </p:nvGrpSpPr>
        <p:grpSpPr>
          <a:xfrm>
            <a:off x="3851920" y="5085327"/>
            <a:ext cx="1800200" cy="1368009"/>
            <a:chOff x="228600" y="4052933"/>
            <a:chExt cx="1800200" cy="1368008"/>
          </a:xfrm>
        </p:grpSpPr>
        <p:grpSp>
          <p:nvGrpSpPr>
            <p:cNvPr id="94" name="Group 354"/>
            <p:cNvGrpSpPr/>
            <p:nvPr/>
          </p:nvGrpSpPr>
          <p:grpSpPr>
            <a:xfrm>
              <a:off x="228600" y="4052933"/>
              <a:ext cx="1800200" cy="1368008"/>
              <a:chOff x="676275" y="957308"/>
              <a:chExt cx="1800200" cy="1368008"/>
            </a:xfrm>
          </p:grpSpPr>
          <p:sp>
            <p:nvSpPr>
              <p:cNvPr id="222" name="Text Box 6"/>
              <p:cNvSpPr txBox="1">
                <a:spLocks noChangeArrowheads="1"/>
              </p:cNvSpPr>
              <p:nvPr/>
            </p:nvSpPr>
            <p:spPr bwMode="auto">
              <a:xfrm>
                <a:off x="1045368" y="957308"/>
                <a:ext cx="1066800" cy="276999"/>
              </a:xfrm>
              <a:prstGeom prst="rect">
                <a:avLst/>
              </a:prstGeom>
              <a:noFill/>
              <a:ln w="9525">
                <a:noFill/>
                <a:miter lim="800000"/>
                <a:headEnd/>
                <a:tailEnd/>
              </a:ln>
              <a:effectLst/>
            </p:spPr>
            <p:txBody>
              <a:bodyPr wrap="square" lIns="0" rIns="0">
                <a:spAutoFit/>
              </a:bodyPr>
              <a:lstStyle/>
              <a:p>
                <a:pPr algn="ctr"/>
                <a:r>
                  <a:rPr lang="en-US" sz="1200" b="1" dirty="0" smtClean="0">
                    <a:solidFill>
                      <a:schemeClr val="accent1"/>
                    </a:solidFill>
                    <a:latin typeface="Calibri" pitchFamily="34" charset="0"/>
                  </a:rPr>
                  <a:t>VSP 9000</a:t>
                </a:r>
                <a:endParaRPr lang="en-US" sz="1200" b="1" dirty="0">
                  <a:solidFill>
                    <a:schemeClr val="accent1"/>
                  </a:solidFill>
                  <a:latin typeface="Calibri" pitchFamily="34" charset="0"/>
                </a:endParaRPr>
              </a:p>
            </p:txBody>
          </p:sp>
          <p:sp>
            <p:nvSpPr>
              <p:cNvPr id="223" name="Rectangle 222"/>
              <p:cNvSpPr/>
              <p:nvPr/>
            </p:nvSpPr>
            <p:spPr>
              <a:xfrm>
                <a:off x="676275" y="2079479"/>
                <a:ext cx="1800200" cy="245837"/>
              </a:xfrm>
              <a:prstGeom prst="rect">
                <a:avLst/>
              </a:prstGeom>
            </p:spPr>
            <p:txBody>
              <a:bodyPr wrap="square">
                <a:spAutoFit/>
              </a:bodyPr>
              <a:lstStyle/>
              <a:p>
                <a:pPr marL="112713" indent="-112713" eaLnBrk="0" hangingPunct="0">
                  <a:lnSpc>
                    <a:spcPct val="95000"/>
                  </a:lnSpc>
                  <a:spcBef>
                    <a:spcPct val="45000"/>
                  </a:spcBef>
                  <a:buClr>
                    <a:srgbClr val="CC0000"/>
                  </a:buClr>
                  <a:buSzPct val="90000"/>
                  <a:buFont typeface="Webdings" pitchFamily="18" charset="2"/>
                  <a:buChar char="4"/>
                </a:pPr>
                <a:endParaRPr lang="en-GB" sz="1050" dirty="0" smtClean="0">
                  <a:solidFill>
                    <a:schemeClr val="tx1"/>
                  </a:solidFill>
                </a:endParaRPr>
              </a:p>
            </p:txBody>
          </p:sp>
          <p:sp>
            <p:nvSpPr>
              <p:cNvPr id="224" name="Text Box 6"/>
              <p:cNvSpPr txBox="1">
                <a:spLocks noChangeArrowheads="1"/>
              </p:cNvSpPr>
              <p:nvPr/>
            </p:nvSpPr>
            <p:spPr bwMode="auto">
              <a:xfrm>
                <a:off x="820291" y="2048317"/>
                <a:ext cx="1512168" cy="261610"/>
              </a:xfrm>
              <a:prstGeom prst="rect">
                <a:avLst/>
              </a:prstGeom>
              <a:noFill/>
              <a:ln w="9525">
                <a:noFill/>
                <a:miter lim="800000"/>
                <a:headEnd/>
                <a:tailEnd/>
              </a:ln>
              <a:effectLst/>
            </p:spPr>
            <p:txBody>
              <a:bodyPr wrap="square" lIns="0" rIns="0">
                <a:spAutoFit/>
              </a:bodyPr>
              <a:lstStyle/>
              <a:p>
                <a:pPr algn="ctr"/>
                <a:r>
                  <a:rPr lang="en-US" sz="1100" b="1" dirty="0" smtClean="0">
                    <a:solidFill>
                      <a:schemeClr val="accent1"/>
                    </a:solidFill>
                    <a:latin typeface="Calibri" pitchFamily="34" charset="0"/>
                  </a:rPr>
                  <a:t>Fabric-enabled 1H 2012</a:t>
                </a:r>
                <a:endParaRPr lang="en-US" sz="1100" b="1" dirty="0">
                  <a:solidFill>
                    <a:schemeClr val="accent1"/>
                  </a:solidFill>
                  <a:latin typeface="Calibri" pitchFamily="34" charset="0"/>
                </a:endParaRPr>
              </a:p>
            </p:txBody>
          </p:sp>
        </p:grpSp>
        <p:pic>
          <p:nvPicPr>
            <p:cNvPr id="221" name="Picture 12" descr="9000 -  Avaya VSP 9000 Left [hi-res].JPG"/>
            <p:cNvPicPr>
              <a:picLocks noChangeAspect="1"/>
            </p:cNvPicPr>
            <p:nvPr/>
          </p:nvPicPr>
          <p:blipFill>
            <a:blip r:embed="rId19" cstate="print">
              <a:clrChange>
                <a:clrFrom>
                  <a:srgbClr val="FFFFFF"/>
                </a:clrFrom>
                <a:clrTo>
                  <a:srgbClr val="FFFFFF">
                    <a:alpha val="0"/>
                  </a:srgbClr>
                </a:clrTo>
              </a:clrChange>
            </a:blip>
            <a:srcRect/>
            <a:stretch>
              <a:fillRect/>
            </a:stretch>
          </p:blipFill>
          <p:spPr bwMode="auto">
            <a:xfrm>
              <a:off x="417881" y="4168801"/>
              <a:ext cx="1422400" cy="115411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1000"/>
                                        <p:tgtEl>
                                          <p:spTgt spid="254"/>
                                        </p:tgtEl>
                                      </p:cBhvr>
                                    </p:animEffect>
                                  </p:childTnLst>
                                </p:cTn>
                              </p:par>
                              <p:par>
                                <p:cTn id="11" presetID="10" presetClass="entr" presetSubtype="0" fill="hold"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1000"/>
                                        <p:tgtEl>
                                          <p:spTgt spid="251"/>
                                        </p:tgtEl>
                                      </p:cBhvr>
                                    </p:animEffect>
                                  </p:childTnLst>
                                </p:cTn>
                              </p:par>
                              <p:par>
                                <p:cTn id="14" presetID="10" presetClass="entr" presetSubtype="0" fill="hold" nodeType="with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1000"/>
                                        <p:tgtEl>
                                          <p:spTgt spid="253"/>
                                        </p:tgtEl>
                                      </p:cBhvr>
                                    </p:animEffect>
                                  </p:childTnLst>
                                </p:cTn>
                              </p:par>
                              <p:par>
                                <p:cTn id="17" presetID="10" presetClass="entr" presetSubtype="0" fill="hold" nodeType="with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2"/>
          <p:cNvGrpSpPr/>
          <p:nvPr/>
        </p:nvGrpSpPr>
        <p:grpSpPr>
          <a:xfrm>
            <a:off x="467544" y="5148401"/>
            <a:ext cx="2016224" cy="1232928"/>
            <a:chOff x="423584" y="5301208"/>
            <a:chExt cx="2016224" cy="1232928"/>
          </a:xfrm>
        </p:grpSpPr>
        <p:sp>
          <p:nvSpPr>
            <p:cNvPr id="298" name="Rectangle 20"/>
            <p:cNvSpPr>
              <a:spLocks noChangeArrowheads="1"/>
            </p:cNvSpPr>
            <p:nvPr/>
          </p:nvSpPr>
          <p:spPr bwMode="auto">
            <a:xfrm rot="10800000" flipV="1">
              <a:off x="423584" y="5848336"/>
              <a:ext cx="2016224" cy="685800"/>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Identity Engines Ignition Server provides Authenticated Network Access / Policy Enforcement </a:t>
              </a:r>
            </a:p>
          </p:txBody>
        </p:sp>
        <p:grpSp>
          <p:nvGrpSpPr>
            <p:cNvPr id="3" name="Group 322"/>
            <p:cNvGrpSpPr/>
            <p:nvPr/>
          </p:nvGrpSpPr>
          <p:grpSpPr>
            <a:xfrm>
              <a:off x="1043608" y="5301208"/>
              <a:ext cx="732711" cy="688118"/>
              <a:chOff x="382825" y="5517232"/>
              <a:chExt cx="732711" cy="688118"/>
            </a:xfrm>
          </p:grpSpPr>
          <p:pic>
            <p:nvPicPr>
              <p:cNvPr id="299" name="Picture 12" descr="rack_server_grey"/>
              <p:cNvPicPr>
                <a:picLocks noChangeAspect="1" noChangeArrowheads="1"/>
              </p:cNvPicPr>
              <p:nvPr/>
            </p:nvPicPr>
            <p:blipFill>
              <a:blip r:embed="rId3" cstate="print"/>
              <a:srcRect/>
              <a:stretch>
                <a:fillRect/>
              </a:stretch>
            </p:blipFill>
            <p:spPr bwMode="auto">
              <a:xfrm>
                <a:off x="395536" y="5767536"/>
                <a:ext cx="720000" cy="437814"/>
              </a:xfrm>
              <a:prstGeom prst="rect">
                <a:avLst/>
              </a:prstGeom>
              <a:noFill/>
            </p:spPr>
          </p:pic>
          <p:pic>
            <p:nvPicPr>
              <p:cNvPr id="322" name="Picture 45"/>
              <p:cNvPicPr>
                <a:picLocks noChangeAspect="1" noChangeArrowheads="1"/>
              </p:cNvPicPr>
              <p:nvPr/>
            </p:nvPicPr>
            <p:blipFill>
              <a:blip r:embed="rId4" cstate="print"/>
              <a:srcRect/>
              <a:stretch>
                <a:fillRect/>
              </a:stretch>
            </p:blipFill>
            <p:spPr bwMode="auto">
              <a:xfrm>
                <a:off x="382825" y="5517232"/>
                <a:ext cx="615151" cy="362192"/>
              </a:xfrm>
              <a:prstGeom prst="rect">
                <a:avLst/>
              </a:prstGeom>
              <a:noFill/>
              <a:ln w="19050" algn="ctr">
                <a:noFill/>
                <a:miter lim="800000"/>
                <a:headEnd/>
                <a:tailEnd/>
              </a:ln>
            </p:spPr>
          </p:pic>
        </p:grpSp>
      </p:grpSp>
      <p:grpSp>
        <p:nvGrpSpPr>
          <p:cNvPr id="4" name="Group 140"/>
          <p:cNvGrpSpPr>
            <a:grpSpLocks noChangeAspect="1"/>
          </p:cNvGrpSpPr>
          <p:nvPr/>
        </p:nvGrpSpPr>
        <p:grpSpPr>
          <a:xfrm>
            <a:off x="1011543" y="1733212"/>
            <a:ext cx="6059472" cy="3856028"/>
            <a:chOff x="2209800" y="3861048"/>
            <a:chExt cx="3505200" cy="2880320"/>
          </a:xfrm>
        </p:grpSpPr>
        <p:pic>
          <p:nvPicPr>
            <p:cNvPr id="223" name="Picture 9" descr="cloud3_grey_grey"/>
            <p:cNvPicPr>
              <a:picLocks noChangeAspect="1" noChangeArrowheads="1"/>
            </p:cNvPicPr>
            <p:nvPr/>
          </p:nvPicPr>
          <p:blipFill>
            <a:blip r:embed="rId5" cstate="print"/>
            <a:srcRect/>
            <a:stretch>
              <a:fillRect/>
            </a:stretch>
          </p:blipFill>
          <p:spPr bwMode="auto">
            <a:xfrm>
              <a:off x="2209800" y="3861048"/>
              <a:ext cx="3505200" cy="2880320"/>
            </a:xfrm>
            <a:prstGeom prst="rect">
              <a:avLst/>
            </a:prstGeom>
            <a:noFill/>
          </p:spPr>
        </p:pic>
        <p:pic>
          <p:nvPicPr>
            <p:cNvPr id="224" name="Picture 2" descr="C:\Documents and Settings\Fabio\Desktop\avaya\Avaya N+I\200544895-001.png"/>
            <p:cNvPicPr>
              <a:picLocks noChangeAspect="1" noChangeArrowheads="1"/>
            </p:cNvPicPr>
            <p:nvPr/>
          </p:nvPicPr>
          <p:blipFill>
            <a:blip r:embed="rId6" cstate="print"/>
            <a:stretch>
              <a:fillRect/>
            </a:stretch>
          </p:blipFill>
          <p:spPr bwMode="auto">
            <a:xfrm>
              <a:off x="2391888" y="3861048"/>
              <a:ext cx="3168352" cy="2736304"/>
            </a:xfrm>
            <a:prstGeom prst="rect">
              <a:avLst/>
            </a:prstGeom>
            <a:noFill/>
            <a:ln w="9525">
              <a:noFill/>
              <a:miter lim="800000"/>
              <a:headEnd/>
              <a:tailEnd/>
            </a:ln>
          </p:spPr>
        </p:pic>
      </p:grpSp>
      <p:sp>
        <p:nvSpPr>
          <p:cNvPr id="130050" name="Rectangle 2"/>
          <p:cNvSpPr>
            <a:spLocks noGrp="1" noChangeArrowheads="1"/>
          </p:cNvSpPr>
          <p:nvPr>
            <p:ph type="title"/>
          </p:nvPr>
        </p:nvSpPr>
        <p:spPr>
          <a:xfrm>
            <a:off x="381698" y="332658"/>
            <a:ext cx="8582793" cy="720725"/>
          </a:xfrm>
        </p:spPr>
        <p:txBody>
          <a:bodyPr/>
          <a:lstStyle/>
          <a:p>
            <a:r>
              <a:rPr lang="en-US" sz="2800" dirty="0" smtClean="0"/>
              <a:t>Campus Network Architecture</a:t>
            </a:r>
            <a:endParaRPr lang="en-GB" sz="2800" dirty="0" smtClean="0"/>
          </a:p>
        </p:txBody>
      </p:sp>
      <p:sp>
        <p:nvSpPr>
          <p:cNvPr id="245" name="Rectangle 3"/>
          <p:cNvSpPr>
            <a:spLocks noGrp="1" noChangeArrowheads="1"/>
          </p:cNvSpPr>
          <p:nvPr>
            <p:ph idx="1"/>
          </p:nvPr>
        </p:nvSpPr>
        <p:spPr>
          <a:xfrm>
            <a:off x="395536" y="980730"/>
            <a:ext cx="8424936" cy="469313"/>
          </a:xfrm>
        </p:spPr>
        <p:txBody>
          <a:bodyPr/>
          <a:lstStyle/>
          <a:p>
            <a:pPr eaLnBrk="1" hangingPunct="1">
              <a:spcAft>
                <a:spcPts val="600"/>
              </a:spcAft>
              <a:buNone/>
            </a:pPr>
            <a:r>
              <a:rPr lang="en-US" sz="2000" i="1" dirty="0" smtClean="0">
                <a:solidFill>
                  <a:schemeClr val="accent1"/>
                </a:solidFill>
              </a:rPr>
              <a:t>Extending Virtualization to the Edge Closet - Future</a:t>
            </a:r>
          </a:p>
        </p:txBody>
      </p:sp>
      <p:sp>
        <p:nvSpPr>
          <p:cNvPr id="297" name="Rectangle 20"/>
          <p:cNvSpPr>
            <a:spLocks noChangeArrowheads="1"/>
          </p:cNvSpPr>
          <p:nvPr/>
        </p:nvSpPr>
        <p:spPr bwMode="auto">
          <a:xfrm rot="10800000" flipV="1">
            <a:off x="6660232" y="1733212"/>
            <a:ext cx="2376264" cy="653752"/>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900" b="1" dirty="0" smtClean="0">
                <a:solidFill>
                  <a:schemeClr val="tx1"/>
                </a:solidFill>
              </a:rPr>
              <a:t>Network Access Control authenticates Users/Devices/Applications &amp; assigns appropriate VLAN/QoS and Virtual Service Network</a:t>
            </a:r>
            <a:endParaRPr lang="en-GB" sz="900" b="1" dirty="0">
              <a:solidFill>
                <a:schemeClr val="tx1"/>
              </a:solidFill>
            </a:endParaRPr>
          </a:p>
        </p:txBody>
      </p:sp>
      <p:grpSp>
        <p:nvGrpSpPr>
          <p:cNvPr id="5" name="Group 140"/>
          <p:cNvGrpSpPr/>
          <p:nvPr/>
        </p:nvGrpSpPr>
        <p:grpSpPr>
          <a:xfrm>
            <a:off x="1018744" y="1805221"/>
            <a:ext cx="4712924" cy="3488787"/>
            <a:chOff x="2209800" y="3861048"/>
            <a:chExt cx="3505200" cy="2880320"/>
          </a:xfrm>
        </p:grpSpPr>
        <p:pic>
          <p:nvPicPr>
            <p:cNvPr id="147" name="Picture 9" descr="cloud3_grey_grey"/>
            <p:cNvPicPr>
              <a:picLocks noChangeAspect="1" noChangeArrowheads="1"/>
            </p:cNvPicPr>
            <p:nvPr/>
          </p:nvPicPr>
          <p:blipFill>
            <a:blip r:embed="rId5" cstate="print"/>
            <a:srcRect/>
            <a:stretch>
              <a:fillRect/>
            </a:stretch>
          </p:blipFill>
          <p:spPr bwMode="auto">
            <a:xfrm>
              <a:off x="2209800" y="3861048"/>
              <a:ext cx="3505200" cy="2880320"/>
            </a:xfrm>
            <a:prstGeom prst="rect">
              <a:avLst/>
            </a:prstGeom>
            <a:noFill/>
          </p:spPr>
        </p:pic>
        <p:pic>
          <p:nvPicPr>
            <p:cNvPr id="155" name="Picture 2" descr="C:\Documents and Settings\Fabio\Desktop\avaya\Avaya N+I\200544895-001.png"/>
            <p:cNvPicPr>
              <a:picLocks noChangeAspect="1" noChangeArrowheads="1"/>
            </p:cNvPicPr>
            <p:nvPr/>
          </p:nvPicPr>
          <p:blipFill>
            <a:blip r:embed="rId6" cstate="print"/>
            <a:stretch>
              <a:fillRect/>
            </a:stretch>
          </p:blipFill>
          <p:spPr bwMode="auto">
            <a:xfrm>
              <a:off x="2339752" y="3861048"/>
              <a:ext cx="3168352" cy="2736304"/>
            </a:xfrm>
            <a:prstGeom prst="rect">
              <a:avLst/>
            </a:prstGeom>
            <a:noFill/>
            <a:ln w="9525">
              <a:noFill/>
              <a:miter lim="800000"/>
              <a:headEnd/>
              <a:tailEnd/>
            </a:ln>
          </p:spPr>
        </p:pic>
      </p:grpSp>
      <p:sp>
        <p:nvSpPr>
          <p:cNvPr id="114" name="Line 39"/>
          <p:cNvSpPr>
            <a:spLocks noChangeShapeType="1"/>
          </p:cNvSpPr>
          <p:nvPr/>
        </p:nvSpPr>
        <p:spPr bwMode="auto">
          <a:xfrm>
            <a:off x="1018744" y="3170673"/>
            <a:ext cx="48965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15" name="Line 39"/>
          <p:cNvSpPr>
            <a:spLocks noChangeShapeType="1"/>
          </p:cNvSpPr>
          <p:nvPr/>
        </p:nvSpPr>
        <p:spPr bwMode="auto">
          <a:xfrm flipH="1">
            <a:off x="1036947" y="2497400"/>
            <a:ext cx="471452" cy="496845"/>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0" name="Line 39"/>
          <p:cNvSpPr>
            <a:spLocks noChangeShapeType="1"/>
          </p:cNvSpPr>
          <p:nvPr/>
        </p:nvSpPr>
        <p:spPr bwMode="auto">
          <a:xfrm>
            <a:off x="1018744" y="2374984"/>
            <a:ext cx="48965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1" name="Line 39"/>
          <p:cNvSpPr>
            <a:spLocks noChangeShapeType="1"/>
          </p:cNvSpPr>
          <p:nvPr/>
        </p:nvSpPr>
        <p:spPr bwMode="auto">
          <a:xfrm>
            <a:off x="1018744" y="2558606"/>
            <a:ext cx="471452" cy="496845"/>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grpSp>
        <p:nvGrpSpPr>
          <p:cNvPr id="6" name="Group 132"/>
          <p:cNvGrpSpPr>
            <a:grpSpLocks/>
          </p:cNvGrpSpPr>
          <p:nvPr/>
        </p:nvGrpSpPr>
        <p:grpSpPr bwMode="auto">
          <a:xfrm>
            <a:off x="651507" y="2839586"/>
            <a:ext cx="589677" cy="760912"/>
            <a:chOff x="459363" y="3481820"/>
            <a:chExt cx="695179" cy="894869"/>
          </a:xfrm>
        </p:grpSpPr>
        <p:grpSp>
          <p:nvGrpSpPr>
            <p:cNvPr id="7" name="Group 31"/>
            <p:cNvGrpSpPr>
              <a:grpSpLocks noChangeAspect="1"/>
            </p:cNvGrpSpPr>
            <p:nvPr/>
          </p:nvGrpSpPr>
          <p:grpSpPr bwMode="auto">
            <a:xfrm>
              <a:off x="591128" y="3481820"/>
              <a:ext cx="429636" cy="865107"/>
              <a:chOff x="316" y="1419"/>
              <a:chExt cx="845" cy="1708"/>
            </a:xfrm>
          </p:grpSpPr>
          <p:pic>
            <p:nvPicPr>
              <p:cNvPr id="117" name="Picture 32" descr="server_corp_orange"/>
              <p:cNvPicPr>
                <a:picLocks noChangeAspect="1" noChangeArrowheads="1"/>
              </p:cNvPicPr>
              <p:nvPr/>
            </p:nvPicPr>
            <p:blipFill>
              <a:blip r:embed="rId7" cstate="print"/>
              <a:srcRect/>
              <a:stretch>
                <a:fillRect/>
              </a:stretch>
            </p:blipFill>
            <p:spPr bwMode="auto">
              <a:xfrm>
                <a:off x="335" y="1435"/>
                <a:ext cx="756" cy="1345"/>
              </a:xfrm>
              <a:prstGeom prst="rect">
                <a:avLst/>
              </a:prstGeom>
              <a:noFill/>
              <a:ln w="9525">
                <a:noFill/>
                <a:miter lim="800000"/>
                <a:headEnd/>
                <a:tailEnd/>
              </a:ln>
            </p:spPr>
          </p:pic>
          <p:grpSp>
            <p:nvGrpSpPr>
              <p:cNvPr id="8" name="Group 33"/>
              <p:cNvGrpSpPr>
                <a:grpSpLocks noChangeAspect="1"/>
              </p:cNvGrpSpPr>
              <p:nvPr/>
            </p:nvGrpSpPr>
            <p:grpSpPr bwMode="auto">
              <a:xfrm>
                <a:off x="316" y="1419"/>
                <a:ext cx="845" cy="1708"/>
                <a:chOff x="316" y="1419"/>
                <a:chExt cx="845" cy="1708"/>
              </a:xfrm>
            </p:grpSpPr>
            <p:sp>
              <p:nvSpPr>
                <p:cNvPr id="119"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9" name="Group 35"/>
                <p:cNvGrpSpPr>
                  <a:grpSpLocks noChangeAspect="1"/>
                </p:cNvGrpSpPr>
                <p:nvPr/>
              </p:nvGrpSpPr>
              <p:grpSpPr bwMode="auto">
                <a:xfrm>
                  <a:off x="343" y="2202"/>
                  <a:ext cx="816" cy="925"/>
                  <a:chOff x="3378" y="2160"/>
                  <a:chExt cx="576" cy="569"/>
                </a:xfrm>
              </p:grpSpPr>
              <p:sp>
                <p:nvSpPr>
                  <p:cNvPr id="137" name="Text Box 36"/>
                  <p:cNvSpPr txBox="1">
                    <a:spLocks noChangeAspect="1" noChangeArrowheads="1"/>
                  </p:cNvSpPr>
                  <p:nvPr/>
                </p:nvSpPr>
                <p:spPr bwMode="auto">
                  <a:xfrm>
                    <a:off x="3378" y="2443"/>
                    <a:ext cx="576" cy="286"/>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8" name="Picture 37" descr="rack_server_corp_green"/>
                  <p:cNvPicPr>
                    <a:picLocks noChangeAspect="1" noChangeArrowheads="1"/>
                  </p:cNvPicPr>
                  <p:nvPr/>
                </p:nvPicPr>
                <p:blipFill>
                  <a:blip r:embed="rId8" cstate="print"/>
                  <a:srcRect/>
                  <a:stretch>
                    <a:fillRect/>
                  </a:stretch>
                </p:blipFill>
                <p:spPr bwMode="auto">
                  <a:xfrm>
                    <a:off x="3456" y="2160"/>
                    <a:ext cx="421" cy="256"/>
                  </a:xfrm>
                  <a:prstGeom prst="rect">
                    <a:avLst/>
                  </a:prstGeom>
                  <a:noFill/>
                  <a:ln w="9525">
                    <a:noFill/>
                    <a:miter lim="800000"/>
                    <a:headEnd/>
                    <a:tailEnd/>
                  </a:ln>
                </p:spPr>
              </p:pic>
            </p:grpSp>
            <p:grpSp>
              <p:nvGrpSpPr>
                <p:cNvPr id="13" name="Group 38"/>
                <p:cNvGrpSpPr>
                  <a:grpSpLocks noChangeAspect="1"/>
                </p:cNvGrpSpPr>
                <p:nvPr/>
              </p:nvGrpSpPr>
              <p:grpSpPr bwMode="auto">
                <a:xfrm>
                  <a:off x="343" y="2070"/>
                  <a:ext cx="818" cy="933"/>
                  <a:chOff x="3378" y="1584"/>
                  <a:chExt cx="576" cy="561"/>
                </a:xfrm>
              </p:grpSpPr>
              <p:sp>
                <p:nvSpPr>
                  <p:cNvPr id="135" name="Text Box 39"/>
                  <p:cNvSpPr txBox="1">
                    <a:spLocks noChangeAspect="1" noChangeArrowheads="1"/>
                  </p:cNvSpPr>
                  <p:nvPr/>
                </p:nvSpPr>
                <p:spPr bwMode="auto">
                  <a:xfrm>
                    <a:off x="3378" y="1866"/>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6" name="Picture 40" descr="rack_server_grey"/>
                  <p:cNvPicPr>
                    <a:picLocks noChangeAspect="1" noChangeArrowheads="1"/>
                  </p:cNvPicPr>
                  <p:nvPr/>
                </p:nvPicPr>
                <p:blipFill>
                  <a:blip r:embed="rId9" cstate="print"/>
                  <a:srcRect/>
                  <a:stretch>
                    <a:fillRect/>
                  </a:stretch>
                </p:blipFill>
                <p:spPr bwMode="auto">
                  <a:xfrm>
                    <a:off x="3456" y="1584"/>
                    <a:ext cx="421" cy="256"/>
                  </a:xfrm>
                  <a:prstGeom prst="rect">
                    <a:avLst/>
                  </a:prstGeom>
                  <a:noFill/>
                  <a:ln w="9525">
                    <a:noFill/>
                    <a:miter lim="800000"/>
                    <a:headEnd/>
                    <a:tailEnd/>
                  </a:ln>
                </p:spPr>
              </p:pic>
            </p:grpSp>
            <p:grpSp>
              <p:nvGrpSpPr>
                <p:cNvPr id="15" name="Group 41"/>
                <p:cNvGrpSpPr>
                  <a:grpSpLocks noChangeAspect="1"/>
                </p:cNvGrpSpPr>
                <p:nvPr/>
              </p:nvGrpSpPr>
              <p:grpSpPr bwMode="auto">
                <a:xfrm>
                  <a:off x="343" y="1934"/>
                  <a:ext cx="816" cy="940"/>
                  <a:chOff x="3956" y="1584"/>
                  <a:chExt cx="576" cy="564"/>
                </a:xfrm>
              </p:grpSpPr>
              <p:sp>
                <p:nvSpPr>
                  <p:cNvPr id="132" name="Text Box 42"/>
                  <p:cNvSpPr txBox="1">
                    <a:spLocks noChangeAspect="1" noChangeArrowheads="1"/>
                  </p:cNvSpPr>
                  <p:nvPr/>
                </p:nvSpPr>
                <p:spPr bwMode="auto">
                  <a:xfrm>
                    <a:off x="3956" y="1869"/>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3" name="Picture 43" descr="rack_server_corp_blue"/>
                  <p:cNvPicPr>
                    <a:picLocks noChangeAspect="1" noChangeArrowheads="1"/>
                  </p:cNvPicPr>
                  <p:nvPr/>
                </p:nvPicPr>
                <p:blipFill>
                  <a:blip r:embed="rId10" cstate="print"/>
                  <a:srcRect/>
                  <a:stretch>
                    <a:fillRect/>
                  </a:stretch>
                </p:blipFill>
                <p:spPr bwMode="auto">
                  <a:xfrm>
                    <a:off x="4032" y="1584"/>
                    <a:ext cx="421" cy="256"/>
                  </a:xfrm>
                  <a:prstGeom prst="rect">
                    <a:avLst/>
                  </a:prstGeom>
                  <a:noFill/>
                  <a:ln w="9525">
                    <a:noFill/>
                    <a:miter lim="800000"/>
                    <a:headEnd/>
                    <a:tailEnd/>
                  </a:ln>
                </p:spPr>
              </p:pic>
            </p:grpSp>
            <p:grpSp>
              <p:nvGrpSpPr>
                <p:cNvPr id="16" name="Group 44"/>
                <p:cNvGrpSpPr>
                  <a:grpSpLocks noChangeAspect="1"/>
                </p:cNvGrpSpPr>
                <p:nvPr/>
              </p:nvGrpSpPr>
              <p:grpSpPr bwMode="auto">
                <a:xfrm>
                  <a:off x="343" y="1792"/>
                  <a:ext cx="816" cy="930"/>
                  <a:chOff x="3956" y="2736"/>
                  <a:chExt cx="576" cy="561"/>
                </a:xfrm>
              </p:grpSpPr>
              <p:sp>
                <p:nvSpPr>
                  <p:cNvPr id="130" name="Text Box 45"/>
                  <p:cNvSpPr txBox="1">
                    <a:spLocks noChangeAspect="1" noChangeArrowheads="1"/>
                  </p:cNvSpPr>
                  <p:nvPr/>
                </p:nvSpPr>
                <p:spPr bwMode="auto">
                  <a:xfrm>
                    <a:off x="3956" y="3017"/>
                    <a:ext cx="576" cy="280"/>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31" name="Picture 46" descr="rack_server_corp_red"/>
                  <p:cNvPicPr>
                    <a:picLocks noChangeAspect="1" noChangeArrowheads="1"/>
                  </p:cNvPicPr>
                  <p:nvPr/>
                </p:nvPicPr>
                <p:blipFill>
                  <a:blip r:embed="rId11" cstate="print"/>
                  <a:srcRect/>
                  <a:stretch>
                    <a:fillRect/>
                  </a:stretch>
                </p:blipFill>
                <p:spPr bwMode="auto">
                  <a:xfrm>
                    <a:off x="4032" y="2736"/>
                    <a:ext cx="421" cy="256"/>
                  </a:xfrm>
                  <a:prstGeom prst="rect">
                    <a:avLst/>
                  </a:prstGeom>
                  <a:noFill/>
                  <a:ln w="9525">
                    <a:noFill/>
                    <a:miter lim="800000"/>
                    <a:headEnd/>
                    <a:tailEnd/>
                  </a:ln>
                </p:spPr>
              </p:pic>
            </p:grpSp>
            <p:grpSp>
              <p:nvGrpSpPr>
                <p:cNvPr id="17" name="Group 47"/>
                <p:cNvGrpSpPr>
                  <a:grpSpLocks noChangeAspect="1"/>
                </p:cNvGrpSpPr>
                <p:nvPr/>
              </p:nvGrpSpPr>
              <p:grpSpPr bwMode="auto">
                <a:xfrm>
                  <a:off x="343" y="1637"/>
                  <a:ext cx="816" cy="940"/>
                  <a:chOff x="3956" y="2160"/>
                  <a:chExt cx="576" cy="564"/>
                </a:xfrm>
              </p:grpSpPr>
              <p:sp>
                <p:nvSpPr>
                  <p:cNvPr id="128" name="Text Box 48"/>
                  <p:cNvSpPr txBox="1">
                    <a:spLocks noChangeAspect="1" noChangeArrowheads="1"/>
                  </p:cNvSpPr>
                  <p:nvPr/>
                </p:nvSpPr>
                <p:spPr bwMode="auto">
                  <a:xfrm>
                    <a:off x="3956" y="2445"/>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29" name="Picture 49" descr="rack_server_corp_orange"/>
                  <p:cNvPicPr>
                    <a:picLocks noChangeAspect="1" noChangeArrowheads="1"/>
                  </p:cNvPicPr>
                  <p:nvPr/>
                </p:nvPicPr>
                <p:blipFill>
                  <a:blip r:embed="rId12" cstate="print"/>
                  <a:srcRect/>
                  <a:stretch>
                    <a:fillRect/>
                  </a:stretch>
                </p:blipFill>
                <p:spPr bwMode="auto">
                  <a:xfrm>
                    <a:off x="4032" y="2160"/>
                    <a:ext cx="421" cy="256"/>
                  </a:xfrm>
                  <a:prstGeom prst="rect">
                    <a:avLst/>
                  </a:prstGeom>
                  <a:noFill/>
                  <a:ln w="9525">
                    <a:noFill/>
                    <a:miter lim="800000"/>
                    <a:headEnd/>
                    <a:tailEnd/>
                  </a:ln>
                </p:spPr>
              </p:pic>
            </p:grpSp>
          </p:grpSp>
        </p:grpSp>
        <p:sp>
          <p:nvSpPr>
            <p:cNvPr id="113" name="Text Box 3"/>
            <p:cNvSpPr txBox="1">
              <a:spLocks noChangeArrowheads="1"/>
            </p:cNvSpPr>
            <p:nvPr/>
          </p:nvSpPr>
          <p:spPr bwMode="auto">
            <a:xfrm>
              <a:off x="459363" y="4123317"/>
              <a:ext cx="695179" cy="253372"/>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grpSp>
        <p:nvGrpSpPr>
          <p:cNvPr id="18" name="Group 132"/>
          <p:cNvGrpSpPr>
            <a:grpSpLocks/>
          </p:cNvGrpSpPr>
          <p:nvPr/>
        </p:nvGrpSpPr>
        <p:grpSpPr bwMode="auto">
          <a:xfrm>
            <a:off x="651507" y="2172463"/>
            <a:ext cx="589677" cy="760912"/>
            <a:chOff x="459363" y="3481820"/>
            <a:chExt cx="695179" cy="894869"/>
          </a:xfrm>
        </p:grpSpPr>
        <p:grpSp>
          <p:nvGrpSpPr>
            <p:cNvPr id="19" name="Group 31"/>
            <p:cNvGrpSpPr>
              <a:grpSpLocks noChangeAspect="1"/>
            </p:cNvGrpSpPr>
            <p:nvPr/>
          </p:nvGrpSpPr>
          <p:grpSpPr bwMode="auto">
            <a:xfrm>
              <a:off x="591128" y="3481820"/>
              <a:ext cx="429636" cy="865107"/>
              <a:chOff x="316" y="1419"/>
              <a:chExt cx="845" cy="1708"/>
            </a:xfrm>
          </p:grpSpPr>
          <p:pic>
            <p:nvPicPr>
              <p:cNvPr id="156" name="Picture 32" descr="server_corp_orange"/>
              <p:cNvPicPr>
                <a:picLocks noChangeAspect="1" noChangeArrowheads="1"/>
              </p:cNvPicPr>
              <p:nvPr/>
            </p:nvPicPr>
            <p:blipFill>
              <a:blip r:embed="rId7" cstate="print"/>
              <a:srcRect/>
              <a:stretch>
                <a:fillRect/>
              </a:stretch>
            </p:blipFill>
            <p:spPr bwMode="auto">
              <a:xfrm>
                <a:off x="335" y="1435"/>
                <a:ext cx="756" cy="1345"/>
              </a:xfrm>
              <a:prstGeom prst="rect">
                <a:avLst/>
              </a:prstGeom>
              <a:noFill/>
              <a:ln w="9525">
                <a:noFill/>
                <a:miter lim="800000"/>
                <a:headEnd/>
                <a:tailEnd/>
              </a:ln>
            </p:spPr>
          </p:pic>
          <p:grpSp>
            <p:nvGrpSpPr>
              <p:cNvPr id="20" name="Group 33"/>
              <p:cNvGrpSpPr>
                <a:grpSpLocks noChangeAspect="1"/>
              </p:cNvGrpSpPr>
              <p:nvPr/>
            </p:nvGrpSpPr>
            <p:grpSpPr bwMode="auto">
              <a:xfrm>
                <a:off x="316" y="1419"/>
                <a:ext cx="845" cy="1708"/>
                <a:chOff x="316" y="1419"/>
                <a:chExt cx="845" cy="1708"/>
              </a:xfrm>
            </p:grpSpPr>
            <p:sp>
              <p:nvSpPr>
                <p:cNvPr id="167"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23" name="Group 35"/>
                <p:cNvGrpSpPr>
                  <a:grpSpLocks noChangeAspect="1"/>
                </p:cNvGrpSpPr>
                <p:nvPr/>
              </p:nvGrpSpPr>
              <p:grpSpPr bwMode="auto">
                <a:xfrm>
                  <a:off x="343" y="2202"/>
                  <a:ext cx="816" cy="925"/>
                  <a:chOff x="3378" y="2160"/>
                  <a:chExt cx="576" cy="569"/>
                </a:xfrm>
              </p:grpSpPr>
              <p:sp>
                <p:nvSpPr>
                  <p:cNvPr id="211" name="Text Box 36"/>
                  <p:cNvSpPr txBox="1">
                    <a:spLocks noChangeAspect="1" noChangeArrowheads="1"/>
                  </p:cNvSpPr>
                  <p:nvPr/>
                </p:nvSpPr>
                <p:spPr bwMode="auto">
                  <a:xfrm>
                    <a:off x="3378" y="2443"/>
                    <a:ext cx="576" cy="286"/>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14" name="Picture 37" descr="rack_server_corp_green"/>
                  <p:cNvPicPr>
                    <a:picLocks noChangeAspect="1" noChangeArrowheads="1"/>
                  </p:cNvPicPr>
                  <p:nvPr/>
                </p:nvPicPr>
                <p:blipFill>
                  <a:blip r:embed="rId8" cstate="print"/>
                  <a:srcRect/>
                  <a:stretch>
                    <a:fillRect/>
                  </a:stretch>
                </p:blipFill>
                <p:spPr bwMode="auto">
                  <a:xfrm>
                    <a:off x="3456" y="2160"/>
                    <a:ext cx="421" cy="256"/>
                  </a:xfrm>
                  <a:prstGeom prst="rect">
                    <a:avLst/>
                  </a:prstGeom>
                  <a:noFill/>
                  <a:ln w="9525">
                    <a:noFill/>
                    <a:miter lim="800000"/>
                    <a:headEnd/>
                    <a:tailEnd/>
                  </a:ln>
                </p:spPr>
              </p:pic>
            </p:grpSp>
            <p:grpSp>
              <p:nvGrpSpPr>
                <p:cNvPr id="24" name="Group 38"/>
                <p:cNvGrpSpPr>
                  <a:grpSpLocks noChangeAspect="1"/>
                </p:cNvGrpSpPr>
                <p:nvPr/>
              </p:nvGrpSpPr>
              <p:grpSpPr bwMode="auto">
                <a:xfrm>
                  <a:off x="343" y="2070"/>
                  <a:ext cx="818" cy="933"/>
                  <a:chOff x="3378" y="1584"/>
                  <a:chExt cx="576" cy="561"/>
                </a:xfrm>
              </p:grpSpPr>
              <p:sp>
                <p:nvSpPr>
                  <p:cNvPr id="209" name="Text Box 39"/>
                  <p:cNvSpPr txBox="1">
                    <a:spLocks noChangeAspect="1" noChangeArrowheads="1"/>
                  </p:cNvSpPr>
                  <p:nvPr/>
                </p:nvSpPr>
                <p:spPr bwMode="auto">
                  <a:xfrm>
                    <a:off x="3378" y="1866"/>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10" name="Picture 40" descr="rack_server_grey"/>
                  <p:cNvPicPr>
                    <a:picLocks noChangeAspect="1" noChangeArrowheads="1"/>
                  </p:cNvPicPr>
                  <p:nvPr/>
                </p:nvPicPr>
                <p:blipFill>
                  <a:blip r:embed="rId9" cstate="print"/>
                  <a:srcRect/>
                  <a:stretch>
                    <a:fillRect/>
                  </a:stretch>
                </p:blipFill>
                <p:spPr bwMode="auto">
                  <a:xfrm>
                    <a:off x="3456" y="1584"/>
                    <a:ext cx="421" cy="256"/>
                  </a:xfrm>
                  <a:prstGeom prst="rect">
                    <a:avLst/>
                  </a:prstGeom>
                  <a:noFill/>
                  <a:ln w="9525">
                    <a:noFill/>
                    <a:miter lim="800000"/>
                    <a:headEnd/>
                    <a:tailEnd/>
                  </a:ln>
                </p:spPr>
              </p:pic>
            </p:grpSp>
            <p:grpSp>
              <p:nvGrpSpPr>
                <p:cNvPr id="30" name="Group 41"/>
                <p:cNvGrpSpPr>
                  <a:grpSpLocks noChangeAspect="1"/>
                </p:cNvGrpSpPr>
                <p:nvPr/>
              </p:nvGrpSpPr>
              <p:grpSpPr bwMode="auto">
                <a:xfrm>
                  <a:off x="343" y="1934"/>
                  <a:ext cx="816" cy="940"/>
                  <a:chOff x="3956" y="1584"/>
                  <a:chExt cx="576" cy="564"/>
                </a:xfrm>
              </p:grpSpPr>
              <p:sp>
                <p:nvSpPr>
                  <p:cNvPr id="191" name="Text Box 42"/>
                  <p:cNvSpPr txBox="1">
                    <a:spLocks noChangeAspect="1" noChangeArrowheads="1"/>
                  </p:cNvSpPr>
                  <p:nvPr/>
                </p:nvSpPr>
                <p:spPr bwMode="auto">
                  <a:xfrm>
                    <a:off x="3956" y="1869"/>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2" name="Picture 43" descr="rack_server_corp_blue"/>
                  <p:cNvPicPr>
                    <a:picLocks noChangeAspect="1" noChangeArrowheads="1"/>
                  </p:cNvPicPr>
                  <p:nvPr/>
                </p:nvPicPr>
                <p:blipFill>
                  <a:blip r:embed="rId10" cstate="print"/>
                  <a:srcRect/>
                  <a:stretch>
                    <a:fillRect/>
                  </a:stretch>
                </p:blipFill>
                <p:spPr bwMode="auto">
                  <a:xfrm>
                    <a:off x="4032" y="1584"/>
                    <a:ext cx="421" cy="256"/>
                  </a:xfrm>
                  <a:prstGeom prst="rect">
                    <a:avLst/>
                  </a:prstGeom>
                  <a:noFill/>
                  <a:ln w="9525">
                    <a:noFill/>
                    <a:miter lim="800000"/>
                    <a:headEnd/>
                    <a:tailEnd/>
                  </a:ln>
                </p:spPr>
              </p:pic>
            </p:grpSp>
            <p:grpSp>
              <p:nvGrpSpPr>
                <p:cNvPr id="31" name="Group 44"/>
                <p:cNvGrpSpPr>
                  <a:grpSpLocks noChangeAspect="1"/>
                </p:cNvGrpSpPr>
                <p:nvPr/>
              </p:nvGrpSpPr>
              <p:grpSpPr bwMode="auto">
                <a:xfrm>
                  <a:off x="343" y="1792"/>
                  <a:ext cx="816" cy="930"/>
                  <a:chOff x="3956" y="2736"/>
                  <a:chExt cx="576" cy="561"/>
                </a:xfrm>
              </p:grpSpPr>
              <p:sp>
                <p:nvSpPr>
                  <p:cNvPr id="189" name="Text Box 45"/>
                  <p:cNvSpPr txBox="1">
                    <a:spLocks noChangeAspect="1" noChangeArrowheads="1"/>
                  </p:cNvSpPr>
                  <p:nvPr/>
                </p:nvSpPr>
                <p:spPr bwMode="auto">
                  <a:xfrm>
                    <a:off x="3956" y="3017"/>
                    <a:ext cx="576" cy="280"/>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0" name="Picture 46" descr="rack_server_corp_red"/>
                  <p:cNvPicPr>
                    <a:picLocks noChangeAspect="1" noChangeArrowheads="1"/>
                  </p:cNvPicPr>
                  <p:nvPr/>
                </p:nvPicPr>
                <p:blipFill>
                  <a:blip r:embed="rId11" cstate="print"/>
                  <a:srcRect/>
                  <a:stretch>
                    <a:fillRect/>
                  </a:stretch>
                </p:blipFill>
                <p:spPr bwMode="auto">
                  <a:xfrm>
                    <a:off x="4032" y="2736"/>
                    <a:ext cx="421" cy="256"/>
                  </a:xfrm>
                  <a:prstGeom prst="rect">
                    <a:avLst/>
                  </a:prstGeom>
                  <a:noFill/>
                  <a:ln w="9525">
                    <a:noFill/>
                    <a:miter lim="800000"/>
                    <a:headEnd/>
                    <a:tailEnd/>
                  </a:ln>
                </p:spPr>
              </p:pic>
            </p:grpSp>
            <p:grpSp>
              <p:nvGrpSpPr>
                <p:cNvPr id="32" name="Group 47"/>
                <p:cNvGrpSpPr>
                  <a:grpSpLocks noChangeAspect="1"/>
                </p:cNvGrpSpPr>
                <p:nvPr/>
              </p:nvGrpSpPr>
              <p:grpSpPr bwMode="auto">
                <a:xfrm>
                  <a:off x="343" y="1637"/>
                  <a:ext cx="816" cy="940"/>
                  <a:chOff x="3956" y="2160"/>
                  <a:chExt cx="576" cy="564"/>
                </a:xfrm>
              </p:grpSpPr>
              <p:sp>
                <p:nvSpPr>
                  <p:cNvPr id="186" name="Text Box 48"/>
                  <p:cNvSpPr txBox="1">
                    <a:spLocks noChangeAspect="1" noChangeArrowheads="1"/>
                  </p:cNvSpPr>
                  <p:nvPr/>
                </p:nvSpPr>
                <p:spPr bwMode="auto">
                  <a:xfrm>
                    <a:off x="3956" y="2445"/>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88" name="Picture 49" descr="rack_server_corp_orange"/>
                  <p:cNvPicPr>
                    <a:picLocks noChangeAspect="1" noChangeArrowheads="1"/>
                  </p:cNvPicPr>
                  <p:nvPr/>
                </p:nvPicPr>
                <p:blipFill>
                  <a:blip r:embed="rId12" cstate="print"/>
                  <a:srcRect/>
                  <a:stretch>
                    <a:fillRect/>
                  </a:stretch>
                </p:blipFill>
                <p:spPr bwMode="auto">
                  <a:xfrm>
                    <a:off x="4032" y="2160"/>
                    <a:ext cx="421" cy="256"/>
                  </a:xfrm>
                  <a:prstGeom prst="rect">
                    <a:avLst/>
                  </a:prstGeom>
                  <a:noFill/>
                  <a:ln w="9525">
                    <a:noFill/>
                    <a:miter lim="800000"/>
                    <a:headEnd/>
                    <a:tailEnd/>
                  </a:ln>
                </p:spPr>
              </p:pic>
            </p:grpSp>
          </p:grpSp>
        </p:grpSp>
        <p:sp>
          <p:nvSpPr>
            <p:cNvPr id="154" name="Text Box 3"/>
            <p:cNvSpPr txBox="1">
              <a:spLocks noChangeArrowheads="1"/>
            </p:cNvSpPr>
            <p:nvPr/>
          </p:nvSpPr>
          <p:spPr bwMode="auto">
            <a:xfrm>
              <a:off x="459363" y="4123317"/>
              <a:ext cx="695179" cy="253372"/>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sp>
        <p:nvSpPr>
          <p:cNvPr id="158" name="Line 39"/>
          <p:cNvSpPr>
            <a:spLocks noChangeShapeType="1"/>
          </p:cNvSpPr>
          <p:nvPr/>
        </p:nvSpPr>
        <p:spPr bwMode="auto">
          <a:xfrm>
            <a:off x="1018744" y="4553797"/>
            <a:ext cx="48965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59" name="Line 39"/>
          <p:cNvSpPr>
            <a:spLocks noChangeShapeType="1"/>
          </p:cNvSpPr>
          <p:nvPr/>
        </p:nvSpPr>
        <p:spPr bwMode="auto">
          <a:xfrm flipH="1">
            <a:off x="1036947" y="3880524"/>
            <a:ext cx="471452" cy="496845"/>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4" name="Line 39"/>
          <p:cNvSpPr>
            <a:spLocks noChangeShapeType="1"/>
          </p:cNvSpPr>
          <p:nvPr/>
        </p:nvSpPr>
        <p:spPr bwMode="auto">
          <a:xfrm>
            <a:off x="1018744" y="3758109"/>
            <a:ext cx="489654"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65" name="Line 39"/>
          <p:cNvSpPr>
            <a:spLocks noChangeShapeType="1"/>
          </p:cNvSpPr>
          <p:nvPr/>
        </p:nvSpPr>
        <p:spPr bwMode="auto">
          <a:xfrm>
            <a:off x="1018744" y="3941731"/>
            <a:ext cx="471452" cy="496845"/>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174" name="Text Box 54"/>
          <p:cNvSpPr txBox="1">
            <a:spLocks noChangeArrowheads="1"/>
          </p:cNvSpPr>
          <p:nvPr/>
        </p:nvSpPr>
        <p:spPr bwMode="auto">
          <a:xfrm>
            <a:off x="1268493" y="3337262"/>
            <a:ext cx="765096"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Server Access</a:t>
            </a:r>
          </a:p>
        </p:txBody>
      </p:sp>
      <p:grpSp>
        <p:nvGrpSpPr>
          <p:cNvPr id="38" name="Group 132"/>
          <p:cNvGrpSpPr>
            <a:grpSpLocks/>
          </p:cNvGrpSpPr>
          <p:nvPr/>
        </p:nvGrpSpPr>
        <p:grpSpPr bwMode="auto">
          <a:xfrm>
            <a:off x="651507" y="4222710"/>
            <a:ext cx="589677" cy="760912"/>
            <a:chOff x="459363" y="3481820"/>
            <a:chExt cx="695179" cy="894869"/>
          </a:xfrm>
        </p:grpSpPr>
        <p:grpSp>
          <p:nvGrpSpPr>
            <p:cNvPr id="39" name="Group 31"/>
            <p:cNvGrpSpPr>
              <a:grpSpLocks noChangeAspect="1"/>
            </p:cNvGrpSpPr>
            <p:nvPr/>
          </p:nvGrpSpPr>
          <p:grpSpPr bwMode="auto">
            <a:xfrm>
              <a:off x="591128" y="3481820"/>
              <a:ext cx="429636" cy="865107"/>
              <a:chOff x="316" y="1419"/>
              <a:chExt cx="845" cy="1708"/>
            </a:xfrm>
          </p:grpSpPr>
          <p:pic>
            <p:nvPicPr>
              <p:cNvPr id="185" name="Picture 32" descr="server_corp_orange"/>
              <p:cNvPicPr>
                <a:picLocks noChangeAspect="1" noChangeArrowheads="1"/>
              </p:cNvPicPr>
              <p:nvPr/>
            </p:nvPicPr>
            <p:blipFill>
              <a:blip r:embed="rId7" cstate="print"/>
              <a:srcRect/>
              <a:stretch>
                <a:fillRect/>
              </a:stretch>
            </p:blipFill>
            <p:spPr bwMode="auto">
              <a:xfrm>
                <a:off x="335" y="1435"/>
                <a:ext cx="756" cy="1345"/>
              </a:xfrm>
              <a:prstGeom prst="rect">
                <a:avLst/>
              </a:prstGeom>
              <a:noFill/>
              <a:ln w="9525">
                <a:noFill/>
                <a:miter lim="800000"/>
                <a:headEnd/>
                <a:tailEnd/>
              </a:ln>
            </p:spPr>
          </p:pic>
          <p:grpSp>
            <p:nvGrpSpPr>
              <p:cNvPr id="40" name="Group 33"/>
              <p:cNvGrpSpPr>
                <a:grpSpLocks noChangeAspect="1"/>
              </p:cNvGrpSpPr>
              <p:nvPr/>
            </p:nvGrpSpPr>
            <p:grpSpPr bwMode="auto">
              <a:xfrm>
                <a:off x="316" y="1419"/>
                <a:ext cx="845" cy="1708"/>
                <a:chOff x="316" y="1419"/>
                <a:chExt cx="845" cy="1708"/>
              </a:xfrm>
            </p:grpSpPr>
            <p:sp>
              <p:nvSpPr>
                <p:cNvPr id="187"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41" name="Group 35"/>
                <p:cNvGrpSpPr>
                  <a:grpSpLocks noChangeAspect="1"/>
                </p:cNvGrpSpPr>
                <p:nvPr/>
              </p:nvGrpSpPr>
              <p:grpSpPr bwMode="auto">
                <a:xfrm>
                  <a:off x="343" y="2202"/>
                  <a:ext cx="816" cy="925"/>
                  <a:chOff x="3378" y="2160"/>
                  <a:chExt cx="576" cy="569"/>
                </a:xfrm>
              </p:grpSpPr>
              <p:sp>
                <p:nvSpPr>
                  <p:cNvPr id="201" name="Text Box 36"/>
                  <p:cNvSpPr txBox="1">
                    <a:spLocks noChangeAspect="1" noChangeArrowheads="1"/>
                  </p:cNvSpPr>
                  <p:nvPr/>
                </p:nvSpPr>
                <p:spPr bwMode="auto">
                  <a:xfrm>
                    <a:off x="3378" y="2443"/>
                    <a:ext cx="576" cy="286"/>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02" name="Picture 37" descr="rack_server_corp_green"/>
                  <p:cNvPicPr>
                    <a:picLocks noChangeAspect="1" noChangeArrowheads="1"/>
                  </p:cNvPicPr>
                  <p:nvPr/>
                </p:nvPicPr>
                <p:blipFill>
                  <a:blip r:embed="rId8" cstate="print"/>
                  <a:srcRect/>
                  <a:stretch>
                    <a:fillRect/>
                  </a:stretch>
                </p:blipFill>
                <p:spPr bwMode="auto">
                  <a:xfrm>
                    <a:off x="3456" y="2160"/>
                    <a:ext cx="421" cy="256"/>
                  </a:xfrm>
                  <a:prstGeom prst="rect">
                    <a:avLst/>
                  </a:prstGeom>
                  <a:noFill/>
                  <a:ln w="9525">
                    <a:noFill/>
                    <a:miter lim="800000"/>
                    <a:headEnd/>
                    <a:tailEnd/>
                  </a:ln>
                </p:spPr>
              </p:pic>
            </p:grpSp>
            <p:grpSp>
              <p:nvGrpSpPr>
                <p:cNvPr id="42" name="Group 38"/>
                <p:cNvGrpSpPr>
                  <a:grpSpLocks noChangeAspect="1"/>
                </p:cNvGrpSpPr>
                <p:nvPr/>
              </p:nvGrpSpPr>
              <p:grpSpPr bwMode="auto">
                <a:xfrm>
                  <a:off x="343" y="2070"/>
                  <a:ext cx="818" cy="933"/>
                  <a:chOff x="3378" y="1584"/>
                  <a:chExt cx="576" cy="561"/>
                </a:xfrm>
              </p:grpSpPr>
              <p:sp>
                <p:nvSpPr>
                  <p:cNvPr id="199" name="Text Box 39"/>
                  <p:cNvSpPr txBox="1">
                    <a:spLocks noChangeAspect="1" noChangeArrowheads="1"/>
                  </p:cNvSpPr>
                  <p:nvPr/>
                </p:nvSpPr>
                <p:spPr bwMode="auto">
                  <a:xfrm>
                    <a:off x="3378" y="1866"/>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00" name="Picture 40" descr="rack_server_grey"/>
                  <p:cNvPicPr>
                    <a:picLocks noChangeAspect="1" noChangeArrowheads="1"/>
                  </p:cNvPicPr>
                  <p:nvPr/>
                </p:nvPicPr>
                <p:blipFill>
                  <a:blip r:embed="rId9" cstate="print"/>
                  <a:srcRect/>
                  <a:stretch>
                    <a:fillRect/>
                  </a:stretch>
                </p:blipFill>
                <p:spPr bwMode="auto">
                  <a:xfrm>
                    <a:off x="3456" y="1584"/>
                    <a:ext cx="421" cy="256"/>
                  </a:xfrm>
                  <a:prstGeom prst="rect">
                    <a:avLst/>
                  </a:prstGeom>
                  <a:noFill/>
                  <a:ln w="9525">
                    <a:noFill/>
                    <a:miter lim="800000"/>
                    <a:headEnd/>
                    <a:tailEnd/>
                  </a:ln>
                </p:spPr>
              </p:pic>
            </p:grpSp>
            <p:grpSp>
              <p:nvGrpSpPr>
                <p:cNvPr id="43" name="Group 41"/>
                <p:cNvGrpSpPr>
                  <a:grpSpLocks noChangeAspect="1"/>
                </p:cNvGrpSpPr>
                <p:nvPr/>
              </p:nvGrpSpPr>
              <p:grpSpPr bwMode="auto">
                <a:xfrm>
                  <a:off x="343" y="1934"/>
                  <a:ext cx="816" cy="940"/>
                  <a:chOff x="3956" y="1584"/>
                  <a:chExt cx="576" cy="564"/>
                </a:xfrm>
              </p:grpSpPr>
              <p:sp>
                <p:nvSpPr>
                  <p:cNvPr id="197" name="Text Box 42"/>
                  <p:cNvSpPr txBox="1">
                    <a:spLocks noChangeAspect="1" noChangeArrowheads="1"/>
                  </p:cNvSpPr>
                  <p:nvPr/>
                </p:nvSpPr>
                <p:spPr bwMode="auto">
                  <a:xfrm>
                    <a:off x="3956" y="1869"/>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8" name="Picture 43" descr="rack_server_corp_blue"/>
                  <p:cNvPicPr>
                    <a:picLocks noChangeAspect="1" noChangeArrowheads="1"/>
                  </p:cNvPicPr>
                  <p:nvPr/>
                </p:nvPicPr>
                <p:blipFill>
                  <a:blip r:embed="rId10" cstate="print"/>
                  <a:srcRect/>
                  <a:stretch>
                    <a:fillRect/>
                  </a:stretch>
                </p:blipFill>
                <p:spPr bwMode="auto">
                  <a:xfrm>
                    <a:off x="4032" y="1584"/>
                    <a:ext cx="421" cy="256"/>
                  </a:xfrm>
                  <a:prstGeom prst="rect">
                    <a:avLst/>
                  </a:prstGeom>
                  <a:noFill/>
                  <a:ln w="9525">
                    <a:noFill/>
                    <a:miter lim="800000"/>
                    <a:headEnd/>
                    <a:tailEnd/>
                  </a:ln>
                </p:spPr>
              </p:pic>
            </p:grpSp>
            <p:grpSp>
              <p:nvGrpSpPr>
                <p:cNvPr id="44" name="Group 44"/>
                <p:cNvGrpSpPr>
                  <a:grpSpLocks noChangeAspect="1"/>
                </p:cNvGrpSpPr>
                <p:nvPr/>
              </p:nvGrpSpPr>
              <p:grpSpPr bwMode="auto">
                <a:xfrm>
                  <a:off x="343" y="1792"/>
                  <a:ext cx="816" cy="930"/>
                  <a:chOff x="3956" y="2736"/>
                  <a:chExt cx="576" cy="561"/>
                </a:xfrm>
              </p:grpSpPr>
              <p:sp>
                <p:nvSpPr>
                  <p:cNvPr id="195" name="Text Box 45"/>
                  <p:cNvSpPr txBox="1">
                    <a:spLocks noChangeAspect="1" noChangeArrowheads="1"/>
                  </p:cNvSpPr>
                  <p:nvPr/>
                </p:nvSpPr>
                <p:spPr bwMode="auto">
                  <a:xfrm>
                    <a:off x="3956" y="3017"/>
                    <a:ext cx="576" cy="280"/>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6" name="Picture 46" descr="rack_server_corp_red"/>
                  <p:cNvPicPr>
                    <a:picLocks noChangeAspect="1" noChangeArrowheads="1"/>
                  </p:cNvPicPr>
                  <p:nvPr/>
                </p:nvPicPr>
                <p:blipFill>
                  <a:blip r:embed="rId11" cstate="print"/>
                  <a:srcRect/>
                  <a:stretch>
                    <a:fillRect/>
                  </a:stretch>
                </p:blipFill>
                <p:spPr bwMode="auto">
                  <a:xfrm>
                    <a:off x="4032" y="2736"/>
                    <a:ext cx="421" cy="256"/>
                  </a:xfrm>
                  <a:prstGeom prst="rect">
                    <a:avLst/>
                  </a:prstGeom>
                  <a:noFill/>
                  <a:ln w="9525">
                    <a:noFill/>
                    <a:miter lim="800000"/>
                    <a:headEnd/>
                    <a:tailEnd/>
                  </a:ln>
                </p:spPr>
              </p:pic>
            </p:grpSp>
            <p:grpSp>
              <p:nvGrpSpPr>
                <p:cNvPr id="46" name="Group 47"/>
                <p:cNvGrpSpPr>
                  <a:grpSpLocks noChangeAspect="1"/>
                </p:cNvGrpSpPr>
                <p:nvPr/>
              </p:nvGrpSpPr>
              <p:grpSpPr bwMode="auto">
                <a:xfrm>
                  <a:off x="343" y="1637"/>
                  <a:ext cx="816" cy="940"/>
                  <a:chOff x="3956" y="2160"/>
                  <a:chExt cx="576" cy="564"/>
                </a:xfrm>
              </p:grpSpPr>
              <p:sp>
                <p:nvSpPr>
                  <p:cNvPr id="193" name="Text Box 48"/>
                  <p:cNvSpPr txBox="1">
                    <a:spLocks noChangeAspect="1" noChangeArrowheads="1"/>
                  </p:cNvSpPr>
                  <p:nvPr/>
                </p:nvSpPr>
                <p:spPr bwMode="auto">
                  <a:xfrm>
                    <a:off x="3956" y="2445"/>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194" name="Picture 49" descr="rack_server_corp_orange"/>
                  <p:cNvPicPr>
                    <a:picLocks noChangeAspect="1" noChangeArrowheads="1"/>
                  </p:cNvPicPr>
                  <p:nvPr/>
                </p:nvPicPr>
                <p:blipFill>
                  <a:blip r:embed="rId12" cstate="print"/>
                  <a:srcRect/>
                  <a:stretch>
                    <a:fillRect/>
                  </a:stretch>
                </p:blipFill>
                <p:spPr bwMode="auto">
                  <a:xfrm>
                    <a:off x="4032" y="2160"/>
                    <a:ext cx="421" cy="256"/>
                  </a:xfrm>
                  <a:prstGeom prst="rect">
                    <a:avLst/>
                  </a:prstGeom>
                  <a:noFill/>
                  <a:ln w="9525">
                    <a:noFill/>
                    <a:miter lim="800000"/>
                    <a:headEnd/>
                    <a:tailEnd/>
                  </a:ln>
                </p:spPr>
              </p:pic>
            </p:grpSp>
          </p:grpSp>
        </p:grpSp>
        <p:sp>
          <p:nvSpPr>
            <p:cNvPr id="184" name="Text Box 3"/>
            <p:cNvSpPr txBox="1">
              <a:spLocks noChangeArrowheads="1"/>
            </p:cNvSpPr>
            <p:nvPr/>
          </p:nvSpPr>
          <p:spPr bwMode="auto">
            <a:xfrm>
              <a:off x="459363" y="4123317"/>
              <a:ext cx="695179" cy="253372"/>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grpSp>
        <p:nvGrpSpPr>
          <p:cNvPr id="47" name="Group 132"/>
          <p:cNvGrpSpPr>
            <a:grpSpLocks/>
          </p:cNvGrpSpPr>
          <p:nvPr/>
        </p:nvGrpSpPr>
        <p:grpSpPr bwMode="auto">
          <a:xfrm>
            <a:off x="651507" y="3535361"/>
            <a:ext cx="589677" cy="760912"/>
            <a:chOff x="459363" y="3481820"/>
            <a:chExt cx="695179" cy="894869"/>
          </a:xfrm>
        </p:grpSpPr>
        <p:grpSp>
          <p:nvGrpSpPr>
            <p:cNvPr id="48" name="Group 31"/>
            <p:cNvGrpSpPr>
              <a:grpSpLocks noChangeAspect="1"/>
            </p:cNvGrpSpPr>
            <p:nvPr/>
          </p:nvGrpSpPr>
          <p:grpSpPr bwMode="auto">
            <a:xfrm>
              <a:off x="591128" y="3481820"/>
              <a:ext cx="429636" cy="865107"/>
              <a:chOff x="316" y="1419"/>
              <a:chExt cx="845" cy="1708"/>
            </a:xfrm>
          </p:grpSpPr>
          <p:pic>
            <p:nvPicPr>
              <p:cNvPr id="227" name="Picture 32" descr="server_corp_orange"/>
              <p:cNvPicPr>
                <a:picLocks noChangeAspect="1" noChangeArrowheads="1"/>
              </p:cNvPicPr>
              <p:nvPr/>
            </p:nvPicPr>
            <p:blipFill>
              <a:blip r:embed="rId7" cstate="print"/>
              <a:srcRect/>
              <a:stretch>
                <a:fillRect/>
              </a:stretch>
            </p:blipFill>
            <p:spPr bwMode="auto">
              <a:xfrm>
                <a:off x="335" y="1435"/>
                <a:ext cx="756" cy="1345"/>
              </a:xfrm>
              <a:prstGeom prst="rect">
                <a:avLst/>
              </a:prstGeom>
              <a:noFill/>
              <a:ln w="9525">
                <a:noFill/>
                <a:miter lim="800000"/>
                <a:headEnd/>
                <a:tailEnd/>
              </a:ln>
            </p:spPr>
          </p:pic>
          <p:grpSp>
            <p:nvGrpSpPr>
              <p:cNvPr id="49" name="Group 33"/>
              <p:cNvGrpSpPr>
                <a:grpSpLocks noChangeAspect="1"/>
              </p:cNvGrpSpPr>
              <p:nvPr/>
            </p:nvGrpSpPr>
            <p:grpSpPr bwMode="auto">
              <a:xfrm>
                <a:off x="316" y="1419"/>
                <a:ext cx="845" cy="1708"/>
                <a:chOff x="316" y="1419"/>
                <a:chExt cx="845" cy="1708"/>
              </a:xfrm>
            </p:grpSpPr>
            <p:sp>
              <p:nvSpPr>
                <p:cNvPr id="229" name="Freeform 34"/>
                <p:cNvSpPr>
                  <a:spLocks noChangeAspect="1"/>
                </p:cNvSpPr>
                <p:nvPr/>
              </p:nvSpPr>
              <p:spPr bwMode="auto">
                <a:xfrm>
                  <a:off x="316" y="1419"/>
                  <a:ext cx="797" cy="1377"/>
                </a:xfrm>
                <a:custGeom>
                  <a:avLst/>
                  <a:gdLst>
                    <a:gd name="T0" fmla="*/ 0 w 771"/>
                    <a:gd name="T1" fmla="*/ 341 h 1315"/>
                    <a:gd name="T2" fmla="*/ 880 w 771"/>
                    <a:gd name="T3" fmla="*/ 0 h 1315"/>
                    <a:gd name="T4" fmla="*/ 1498 w 771"/>
                    <a:gd name="T5" fmla="*/ 568 h 1315"/>
                    <a:gd name="T6" fmla="*/ 1408 w 771"/>
                    <a:gd name="T7" fmla="*/ 2848 h 1315"/>
                    <a:gd name="T8" fmla="*/ 528 w 771"/>
                    <a:gd name="T9" fmla="*/ 3307 h 1315"/>
                    <a:gd name="T10" fmla="*/ 90 w 771"/>
                    <a:gd name="T11" fmla="*/ 2620 h 1315"/>
                    <a:gd name="T12" fmla="*/ 0 w 771"/>
                    <a:gd name="T13" fmla="*/ 341 h 1315"/>
                    <a:gd name="T14" fmla="*/ 0 60000 65536"/>
                    <a:gd name="T15" fmla="*/ 0 60000 65536"/>
                    <a:gd name="T16" fmla="*/ 0 60000 65536"/>
                    <a:gd name="T17" fmla="*/ 0 60000 65536"/>
                    <a:gd name="T18" fmla="*/ 0 60000 65536"/>
                    <a:gd name="T19" fmla="*/ 0 60000 65536"/>
                    <a:gd name="T20" fmla="*/ 0 60000 65536"/>
                    <a:gd name="T21" fmla="*/ 0 w 771"/>
                    <a:gd name="T22" fmla="*/ 0 h 1315"/>
                    <a:gd name="T23" fmla="*/ 771 w 771"/>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315">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solidFill>
                      <a:schemeClr val="tx1"/>
                    </a:solidFill>
                  </a:endParaRPr>
                </a:p>
              </p:txBody>
            </p:sp>
            <p:grpSp>
              <p:nvGrpSpPr>
                <p:cNvPr id="50" name="Group 35"/>
                <p:cNvGrpSpPr>
                  <a:grpSpLocks noChangeAspect="1"/>
                </p:cNvGrpSpPr>
                <p:nvPr/>
              </p:nvGrpSpPr>
              <p:grpSpPr bwMode="auto">
                <a:xfrm>
                  <a:off x="343" y="2202"/>
                  <a:ext cx="816" cy="925"/>
                  <a:chOff x="3378" y="2160"/>
                  <a:chExt cx="576" cy="569"/>
                </a:xfrm>
              </p:grpSpPr>
              <p:sp>
                <p:nvSpPr>
                  <p:cNvPr id="243" name="Text Box 36"/>
                  <p:cNvSpPr txBox="1">
                    <a:spLocks noChangeAspect="1" noChangeArrowheads="1"/>
                  </p:cNvSpPr>
                  <p:nvPr/>
                </p:nvSpPr>
                <p:spPr bwMode="auto">
                  <a:xfrm>
                    <a:off x="3378" y="2443"/>
                    <a:ext cx="576" cy="286"/>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4" name="Picture 37" descr="rack_server_corp_green"/>
                  <p:cNvPicPr>
                    <a:picLocks noChangeAspect="1" noChangeArrowheads="1"/>
                  </p:cNvPicPr>
                  <p:nvPr/>
                </p:nvPicPr>
                <p:blipFill>
                  <a:blip r:embed="rId8" cstate="print"/>
                  <a:srcRect/>
                  <a:stretch>
                    <a:fillRect/>
                  </a:stretch>
                </p:blipFill>
                <p:spPr bwMode="auto">
                  <a:xfrm>
                    <a:off x="3456" y="2160"/>
                    <a:ext cx="421" cy="256"/>
                  </a:xfrm>
                  <a:prstGeom prst="rect">
                    <a:avLst/>
                  </a:prstGeom>
                  <a:noFill/>
                  <a:ln w="9525">
                    <a:noFill/>
                    <a:miter lim="800000"/>
                    <a:headEnd/>
                    <a:tailEnd/>
                  </a:ln>
                </p:spPr>
              </p:pic>
            </p:grpSp>
            <p:grpSp>
              <p:nvGrpSpPr>
                <p:cNvPr id="51" name="Group 38"/>
                <p:cNvGrpSpPr>
                  <a:grpSpLocks noChangeAspect="1"/>
                </p:cNvGrpSpPr>
                <p:nvPr/>
              </p:nvGrpSpPr>
              <p:grpSpPr bwMode="auto">
                <a:xfrm>
                  <a:off x="343" y="2070"/>
                  <a:ext cx="818" cy="933"/>
                  <a:chOff x="3378" y="1584"/>
                  <a:chExt cx="576" cy="561"/>
                </a:xfrm>
              </p:grpSpPr>
              <p:sp>
                <p:nvSpPr>
                  <p:cNvPr id="241" name="Text Box 39"/>
                  <p:cNvSpPr txBox="1">
                    <a:spLocks noChangeAspect="1" noChangeArrowheads="1"/>
                  </p:cNvSpPr>
                  <p:nvPr/>
                </p:nvSpPr>
                <p:spPr bwMode="auto">
                  <a:xfrm>
                    <a:off x="3378" y="1866"/>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2" name="Picture 40" descr="rack_server_grey"/>
                  <p:cNvPicPr>
                    <a:picLocks noChangeAspect="1" noChangeArrowheads="1"/>
                  </p:cNvPicPr>
                  <p:nvPr/>
                </p:nvPicPr>
                <p:blipFill>
                  <a:blip r:embed="rId9" cstate="print"/>
                  <a:srcRect/>
                  <a:stretch>
                    <a:fillRect/>
                  </a:stretch>
                </p:blipFill>
                <p:spPr bwMode="auto">
                  <a:xfrm>
                    <a:off x="3456" y="1584"/>
                    <a:ext cx="421" cy="256"/>
                  </a:xfrm>
                  <a:prstGeom prst="rect">
                    <a:avLst/>
                  </a:prstGeom>
                  <a:noFill/>
                  <a:ln w="9525">
                    <a:noFill/>
                    <a:miter lim="800000"/>
                    <a:headEnd/>
                    <a:tailEnd/>
                  </a:ln>
                </p:spPr>
              </p:pic>
            </p:grpSp>
            <p:grpSp>
              <p:nvGrpSpPr>
                <p:cNvPr id="52" name="Group 41"/>
                <p:cNvGrpSpPr>
                  <a:grpSpLocks noChangeAspect="1"/>
                </p:cNvGrpSpPr>
                <p:nvPr/>
              </p:nvGrpSpPr>
              <p:grpSpPr bwMode="auto">
                <a:xfrm>
                  <a:off x="343" y="1934"/>
                  <a:ext cx="816" cy="940"/>
                  <a:chOff x="3956" y="1584"/>
                  <a:chExt cx="576" cy="564"/>
                </a:xfrm>
              </p:grpSpPr>
              <p:sp>
                <p:nvSpPr>
                  <p:cNvPr id="239" name="Text Box 42"/>
                  <p:cNvSpPr txBox="1">
                    <a:spLocks noChangeAspect="1" noChangeArrowheads="1"/>
                  </p:cNvSpPr>
                  <p:nvPr/>
                </p:nvSpPr>
                <p:spPr bwMode="auto">
                  <a:xfrm>
                    <a:off x="3956" y="1869"/>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40" name="Picture 43" descr="rack_server_corp_blue"/>
                  <p:cNvPicPr>
                    <a:picLocks noChangeAspect="1" noChangeArrowheads="1"/>
                  </p:cNvPicPr>
                  <p:nvPr/>
                </p:nvPicPr>
                <p:blipFill>
                  <a:blip r:embed="rId10" cstate="print"/>
                  <a:srcRect/>
                  <a:stretch>
                    <a:fillRect/>
                  </a:stretch>
                </p:blipFill>
                <p:spPr bwMode="auto">
                  <a:xfrm>
                    <a:off x="4032" y="1584"/>
                    <a:ext cx="421" cy="256"/>
                  </a:xfrm>
                  <a:prstGeom prst="rect">
                    <a:avLst/>
                  </a:prstGeom>
                  <a:noFill/>
                  <a:ln w="9525">
                    <a:noFill/>
                    <a:miter lim="800000"/>
                    <a:headEnd/>
                    <a:tailEnd/>
                  </a:ln>
                </p:spPr>
              </p:pic>
            </p:grpSp>
            <p:grpSp>
              <p:nvGrpSpPr>
                <p:cNvPr id="53" name="Group 44"/>
                <p:cNvGrpSpPr>
                  <a:grpSpLocks noChangeAspect="1"/>
                </p:cNvGrpSpPr>
                <p:nvPr/>
              </p:nvGrpSpPr>
              <p:grpSpPr bwMode="auto">
                <a:xfrm>
                  <a:off x="343" y="1792"/>
                  <a:ext cx="816" cy="930"/>
                  <a:chOff x="3956" y="2736"/>
                  <a:chExt cx="576" cy="561"/>
                </a:xfrm>
              </p:grpSpPr>
              <p:sp>
                <p:nvSpPr>
                  <p:cNvPr id="237" name="Text Box 45"/>
                  <p:cNvSpPr txBox="1">
                    <a:spLocks noChangeAspect="1" noChangeArrowheads="1"/>
                  </p:cNvSpPr>
                  <p:nvPr/>
                </p:nvSpPr>
                <p:spPr bwMode="auto">
                  <a:xfrm>
                    <a:off x="3956" y="3017"/>
                    <a:ext cx="576" cy="280"/>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38" name="Picture 46" descr="rack_server_corp_red"/>
                  <p:cNvPicPr>
                    <a:picLocks noChangeAspect="1" noChangeArrowheads="1"/>
                  </p:cNvPicPr>
                  <p:nvPr/>
                </p:nvPicPr>
                <p:blipFill>
                  <a:blip r:embed="rId11" cstate="print"/>
                  <a:srcRect/>
                  <a:stretch>
                    <a:fillRect/>
                  </a:stretch>
                </p:blipFill>
                <p:spPr bwMode="auto">
                  <a:xfrm>
                    <a:off x="4032" y="2736"/>
                    <a:ext cx="421" cy="256"/>
                  </a:xfrm>
                  <a:prstGeom prst="rect">
                    <a:avLst/>
                  </a:prstGeom>
                  <a:noFill/>
                  <a:ln w="9525">
                    <a:noFill/>
                    <a:miter lim="800000"/>
                    <a:headEnd/>
                    <a:tailEnd/>
                  </a:ln>
                </p:spPr>
              </p:pic>
            </p:grpSp>
            <p:grpSp>
              <p:nvGrpSpPr>
                <p:cNvPr id="54" name="Group 47"/>
                <p:cNvGrpSpPr>
                  <a:grpSpLocks noChangeAspect="1"/>
                </p:cNvGrpSpPr>
                <p:nvPr/>
              </p:nvGrpSpPr>
              <p:grpSpPr bwMode="auto">
                <a:xfrm>
                  <a:off x="343" y="1637"/>
                  <a:ext cx="816" cy="940"/>
                  <a:chOff x="3956" y="2160"/>
                  <a:chExt cx="576" cy="564"/>
                </a:xfrm>
              </p:grpSpPr>
              <p:sp>
                <p:nvSpPr>
                  <p:cNvPr id="235" name="Text Box 48"/>
                  <p:cNvSpPr txBox="1">
                    <a:spLocks noChangeAspect="1" noChangeArrowheads="1"/>
                  </p:cNvSpPr>
                  <p:nvPr/>
                </p:nvSpPr>
                <p:spPr bwMode="auto">
                  <a:xfrm>
                    <a:off x="3956" y="2445"/>
                    <a:ext cx="576" cy="279"/>
                  </a:xfrm>
                  <a:prstGeom prst="rect">
                    <a:avLst/>
                  </a:prstGeom>
                  <a:noFill/>
                  <a:ln w="9525">
                    <a:noFill/>
                    <a:miter lim="800000"/>
                    <a:headEnd/>
                    <a:tailEnd/>
                  </a:ln>
                </p:spPr>
                <p:txBody>
                  <a:bodyPr lIns="0" rIns="0">
                    <a:spAutoFit/>
                  </a:bodyPr>
                  <a:lstStyle/>
                  <a:p>
                    <a:pPr algn="ctr"/>
                    <a:endParaRPr lang="de-CH" sz="700">
                      <a:solidFill>
                        <a:schemeClr val="tx1"/>
                      </a:solidFill>
                      <a:cs typeface="Arial" charset="0"/>
                    </a:endParaRPr>
                  </a:p>
                </p:txBody>
              </p:sp>
              <p:pic>
                <p:nvPicPr>
                  <p:cNvPr id="236" name="Picture 49" descr="rack_server_corp_orange"/>
                  <p:cNvPicPr>
                    <a:picLocks noChangeAspect="1" noChangeArrowheads="1"/>
                  </p:cNvPicPr>
                  <p:nvPr/>
                </p:nvPicPr>
                <p:blipFill>
                  <a:blip r:embed="rId12" cstate="print"/>
                  <a:srcRect/>
                  <a:stretch>
                    <a:fillRect/>
                  </a:stretch>
                </p:blipFill>
                <p:spPr bwMode="auto">
                  <a:xfrm>
                    <a:off x="4032" y="2160"/>
                    <a:ext cx="421" cy="256"/>
                  </a:xfrm>
                  <a:prstGeom prst="rect">
                    <a:avLst/>
                  </a:prstGeom>
                  <a:noFill/>
                  <a:ln w="9525">
                    <a:noFill/>
                    <a:miter lim="800000"/>
                    <a:headEnd/>
                    <a:tailEnd/>
                  </a:ln>
                </p:spPr>
              </p:pic>
            </p:grpSp>
          </p:grpSp>
        </p:grpSp>
        <p:sp>
          <p:nvSpPr>
            <p:cNvPr id="226" name="Text Box 3"/>
            <p:cNvSpPr txBox="1">
              <a:spLocks noChangeArrowheads="1"/>
            </p:cNvSpPr>
            <p:nvPr/>
          </p:nvSpPr>
          <p:spPr bwMode="auto">
            <a:xfrm>
              <a:off x="459363" y="4123317"/>
              <a:ext cx="695179" cy="253372"/>
            </a:xfrm>
            <a:prstGeom prst="rect">
              <a:avLst/>
            </a:prstGeom>
            <a:noFill/>
            <a:ln w="9525">
              <a:noFill/>
              <a:miter lim="800000"/>
              <a:headEnd/>
              <a:tailEnd/>
            </a:ln>
          </p:spPr>
          <p:txBody>
            <a:bodyPr lIns="0" rIns="0">
              <a:spAutoFit/>
            </a:bodyPr>
            <a:lstStyle/>
            <a:p>
              <a:pPr algn="ctr"/>
              <a:r>
                <a:rPr lang="en-US" sz="800">
                  <a:solidFill>
                    <a:schemeClr val="tx1"/>
                  </a:solidFill>
                </a:rPr>
                <a:t>Server</a:t>
              </a:r>
            </a:p>
          </p:txBody>
        </p:sp>
      </p:grpSp>
      <p:sp>
        <p:nvSpPr>
          <p:cNvPr id="45" name="Text Box 54"/>
          <p:cNvSpPr txBox="1">
            <a:spLocks noChangeArrowheads="1"/>
          </p:cNvSpPr>
          <p:nvPr/>
        </p:nvSpPr>
        <p:spPr bwMode="auto">
          <a:xfrm>
            <a:off x="1268493" y="1954138"/>
            <a:ext cx="765096" cy="384717"/>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Server Access</a:t>
            </a:r>
          </a:p>
        </p:txBody>
      </p:sp>
      <p:sp>
        <p:nvSpPr>
          <p:cNvPr id="12" name="Line 11"/>
          <p:cNvSpPr>
            <a:spLocks noChangeShapeType="1"/>
          </p:cNvSpPr>
          <p:nvPr/>
        </p:nvSpPr>
        <p:spPr bwMode="auto">
          <a:xfrm flipH="1" flipV="1">
            <a:off x="5303872" y="3087287"/>
            <a:ext cx="856894"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4" name="Line 16"/>
          <p:cNvSpPr>
            <a:spLocks noChangeShapeType="1"/>
          </p:cNvSpPr>
          <p:nvPr/>
        </p:nvSpPr>
        <p:spPr bwMode="auto">
          <a:xfrm flipH="1">
            <a:off x="5181463" y="3699944"/>
            <a:ext cx="1101721"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1" name="Text Box 50"/>
          <p:cNvSpPr txBox="1">
            <a:spLocks noChangeArrowheads="1"/>
          </p:cNvSpPr>
          <p:nvPr/>
        </p:nvSpPr>
        <p:spPr bwMode="auto">
          <a:xfrm>
            <a:off x="4691156" y="2558489"/>
            <a:ext cx="1033181" cy="384717"/>
          </a:xfrm>
          <a:prstGeom prst="rect">
            <a:avLst/>
          </a:prstGeom>
          <a:noFill/>
          <a:ln w="9525">
            <a:noFill/>
            <a:miter lim="800000"/>
            <a:headEnd/>
            <a:tailEnd/>
          </a:ln>
        </p:spPr>
        <p:txBody>
          <a:bodyPr wrap="square" lIns="76197" tIns="38098" rIns="76197" bIns="38098">
            <a:spAutoFit/>
          </a:bodyPr>
          <a:lstStyle/>
          <a:p>
            <a:pPr algn="ctr" defTabSz="762000"/>
            <a:r>
              <a:rPr lang="en-GB" sz="1000" b="1" dirty="0" smtClean="0">
                <a:solidFill>
                  <a:schemeClr val="tx1"/>
                </a:solidFill>
                <a:latin typeface="Segoe Semibold"/>
                <a:cs typeface="Arial" charset="0"/>
              </a:rPr>
              <a:t>Distribution (optional)</a:t>
            </a:r>
            <a:endParaRPr lang="en-GB" sz="1000" b="1" dirty="0">
              <a:solidFill>
                <a:schemeClr val="tx1"/>
              </a:solidFill>
              <a:latin typeface="Segoe Semibold"/>
              <a:cs typeface="Arial" charset="0"/>
            </a:endParaRPr>
          </a:p>
        </p:txBody>
      </p:sp>
      <p:sp>
        <p:nvSpPr>
          <p:cNvPr id="22" name="Text Box 54"/>
          <p:cNvSpPr txBox="1">
            <a:spLocks noChangeArrowheads="1"/>
          </p:cNvSpPr>
          <p:nvPr/>
        </p:nvSpPr>
        <p:spPr bwMode="auto">
          <a:xfrm>
            <a:off x="3699154" y="2572633"/>
            <a:ext cx="728833" cy="384717"/>
          </a:xfrm>
          <a:prstGeom prst="rect">
            <a:avLst/>
          </a:prstGeom>
          <a:noFill/>
          <a:ln w="9525">
            <a:noFill/>
            <a:miter lim="800000"/>
            <a:headEnd/>
            <a:tailEnd/>
          </a:ln>
        </p:spPr>
        <p:txBody>
          <a:bodyPr wrap="square" lIns="76197" tIns="38098" rIns="76197" bIns="38098">
            <a:spAutoFit/>
          </a:bodyPr>
          <a:lstStyle/>
          <a:p>
            <a:pPr algn="ctr" defTabSz="762000"/>
            <a:r>
              <a:rPr lang="en-GB" sz="1000" b="1" dirty="0">
                <a:solidFill>
                  <a:schemeClr val="tx1"/>
                </a:solidFill>
                <a:latin typeface="Segoe Semibold"/>
                <a:cs typeface="Arial" charset="0"/>
              </a:rPr>
              <a:t>Campus Core</a:t>
            </a:r>
          </a:p>
        </p:txBody>
      </p:sp>
      <p:sp>
        <p:nvSpPr>
          <p:cNvPr id="25" name="Line 5"/>
          <p:cNvSpPr>
            <a:spLocks noChangeShapeType="1"/>
          </p:cNvSpPr>
          <p:nvPr/>
        </p:nvSpPr>
        <p:spPr bwMode="auto">
          <a:xfrm>
            <a:off x="6478762" y="3613545"/>
            <a:ext cx="835263" cy="2699"/>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6" name="Line 10"/>
          <p:cNvSpPr>
            <a:spLocks noChangeShapeType="1"/>
          </p:cNvSpPr>
          <p:nvPr/>
        </p:nvSpPr>
        <p:spPr bwMode="auto">
          <a:xfrm flipH="1" flipV="1">
            <a:off x="6446377" y="3084589"/>
            <a:ext cx="877325" cy="2699"/>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27" name="Line 20"/>
          <p:cNvSpPr>
            <a:spLocks noChangeShapeType="1"/>
          </p:cNvSpPr>
          <p:nvPr/>
        </p:nvSpPr>
        <p:spPr bwMode="auto">
          <a:xfrm flipV="1">
            <a:off x="7384908" y="2904257"/>
            <a:ext cx="428449" cy="183028"/>
          </a:xfrm>
          <a:prstGeom prst="line">
            <a:avLst/>
          </a:prstGeom>
          <a:noFill/>
          <a:ln w="9525">
            <a:solidFill>
              <a:schemeClr val="tx1"/>
            </a:solidFill>
            <a:round/>
            <a:headEnd/>
            <a:tailEnd/>
          </a:ln>
        </p:spPr>
        <p:txBody>
          <a:bodyPr/>
          <a:lstStyle/>
          <a:p>
            <a:endParaRPr lang="en-US" dirty="0">
              <a:solidFill>
                <a:schemeClr val="tx1"/>
              </a:solidFill>
            </a:endParaRPr>
          </a:p>
        </p:txBody>
      </p:sp>
      <p:grpSp>
        <p:nvGrpSpPr>
          <p:cNvPr id="55" name="Group 158"/>
          <p:cNvGrpSpPr>
            <a:grpSpLocks/>
          </p:cNvGrpSpPr>
          <p:nvPr/>
        </p:nvGrpSpPr>
        <p:grpSpPr bwMode="auto">
          <a:xfrm>
            <a:off x="6096888" y="2988782"/>
            <a:ext cx="473631" cy="762397"/>
            <a:chOff x="6033437" y="2387600"/>
            <a:chExt cx="556276" cy="896551"/>
          </a:xfrm>
        </p:grpSpPr>
        <p:grpSp>
          <p:nvGrpSpPr>
            <p:cNvPr id="56" name="Group 32"/>
            <p:cNvGrpSpPr>
              <a:grpSpLocks/>
            </p:cNvGrpSpPr>
            <p:nvPr/>
          </p:nvGrpSpPr>
          <p:grpSpPr bwMode="auto">
            <a:xfrm>
              <a:off x="6033437" y="2719001"/>
              <a:ext cx="549275" cy="565150"/>
              <a:chOff x="2755" y="2838"/>
              <a:chExt cx="316" cy="314"/>
            </a:xfrm>
          </p:grpSpPr>
          <p:pic>
            <p:nvPicPr>
              <p:cNvPr id="35" name="Picture 33" descr="small-l3-switch_grey"/>
              <p:cNvPicPr>
                <a:picLocks noChangeAspect="1" noChangeArrowheads="1"/>
              </p:cNvPicPr>
              <p:nvPr/>
            </p:nvPicPr>
            <p:blipFill>
              <a:blip r:embed="rId13" cstate="print"/>
              <a:srcRect/>
              <a:stretch>
                <a:fillRect/>
              </a:stretch>
            </p:blipFill>
            <p:spPr bwMode="auto">
              <a:xfrm>
                <a:off x="2757" y="2931"/>
                <a:ext cx="314" cy="221"/>
              </a:xfrm>
              <a:prstGeom prst="rect">
                <a:avLst/>
              </a:prstGeom>
              <a:noFill/>
              <a:ln w="9525">
                <a:noFill/>
                <a:miter lim="800000"/>
                <a:headEnd/>
                <a:tailEnd/>
              </a:ln>
            </p:spPr>
          </p:pic>
          <p:pic>
            <p:nvPicPr>
              <p:cNvPr id="36" name="Picture 34" descr="small-l3-switch_grey"/>
              <p:cNvPicPr>
                <a:picLocks noChangeAspect="1" noChangeArrowheads="1"/>
              </p:cNvPicPr>
              <p:nvPr/>
            </p:nvPicPr>
            <p:blipFill>
              <a:blip r:embed="rId13" cstate="print"/>
              <a:srcRect/>
              <a:stretch>
                <a:fillRect/>
              </a:stretch>
            </p:blipFill>
            <p:spPr bwMode="auto">
              <a:xfrm>
                <a:off x="2755" y="2838"/>
                <a:ext cx="314" cy="221"/>
              </a:xfrm>
              <a:prstGeom prst="rect">
                <a:avLst/>
              </a:prstGeom>
              <a:noFill/>
              <a:ln w="9525">
                <a:noFill/>
                <a:miter lim="800000"/>
                <a:headEnd/>
                <a:tailEnd/>
              </a:ln>
            </p:spPr>
          </p:pic>
        </p:grpSp>
        <p:grpSp>
          <p:nvGrpSpPr>
            <p:cNvPr id="57" name="Group 35"/>
            <p:cNvGrpSpPr>
              <a:grpSpLocks/>
            </p:cNvGrpSpPr>
            <p:nvPr/>
          </p:nvGrpSpPr>
          <p:grpSpPr bwMode="auto">
            <a:xfrm>
              <a:off x="6040438" y="2387600"/>
              <a:ext cx="549275" cy="565150"/>
              <a:chOff x="2755" y="2838"/>
              <a:chExt cx="316" cy="314"/>
            </a:xfrm>
          </p:grpSpPr>
          <p:pic>
            <p:nvPicPr>
              <p:cNvPr id="33" name="Picture 36" descr="small-l3-switch_grey"/>
              <p:cNvPicPr>
                <a:picLocks noChangeAspect="1" noChangeArrowheads="1"/>
              </p:cNvPicPr>
              <p:nvPr/>
            </p:nvPicPr>
            <p:blipFill>
              <a:blip r:embed="rId13" cstate="print"/>
              <a:srcRect/>
              <a:stretch>
                <a:fillRect/>
              </a:stretch>
            </p:blipFill>
            <p:spPr bwMode="auto">
              <a:xfrm>
                <a:off x="2757" y="2931"/>
                <a:ext cx="314" cy="221"/>
              </a:xfrm>
              <a:prstGeom prst="rect">
                <a:avLst/>
              </a:prstGeom>
              <a:noFill/>
              <a:ln w="9525">
                <a:noFill/>
                <a:miter lim="800000"/>
                <a:headEnd/>
                <a:tailEnd/>
              </a:ln>
            </p:spPr>
          </p:pic>
          <p:pic>
            <p:nvPicPr>
              <p:cNvPr id="34" name="Picture 37" descr="small-l3-switch_grey"/>
              <p:cNvPicPr>
                <a:picLocks noChangeAspect="1" noChangeArrowheads="1"/>
              </p:cNvPicPr>
              <p:nvPr/>
            </p:nvPicPr>
            <p:blipFill>
              <a:blip r:embed="rId13" cstate="print"/>
              <a:srcRect/>
              <a:stretch>
                <a:fillRect/>
              </a:stretch>
            </p:blipFill>
            <p:spPr bwMode="auto">
              <a:xfrm>
                <a:off x="2755" y="2838"/>
                <a:ext cx="314" cy="221"/>
              </a:xfrm>
              <a:prstGeom prst="rect">
                <a:avLst/>
              </a:prstGeom>
              <a:noFill/>
              <a:ln w="9525">
                <a:noFill/>
                <a:miter lim="800000"/>
                <a:headEnd/>
                <a:tailEnd/>
              </a:ln>
            </p:spPr>
          </p:pic>
        </p:grpSp>
      </p:grpSp>
      <p:grpSp>
        <p:nvGrpSpPr>
          <p:cNvPr id="58" name="Group 29"/>
          <p:cNvGrpSpPr>
            <a:grpSpLocks/>
          </p:cNvGrpSpPr>
          <p:nvPr/>
        </p:nvGrpSpPr>
        <p:grpSpPr bwMode="auto">
          <a:xfrm>
            <a:off x="3850150" y="2905737"/>
            <a:ext cx="357530" cy="388620"/>
            <a:chOff x="3456" y="1584"/>
            <a:chExt cx="340" cy="370"/>
          </a:xfrm>
        </p:grpSpPr>
        <p:pic>
          <p:nvPicPr>
            <p:cNvPr id="73"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74"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59" name="Group 29"/>
          <p:cNvGrpSpPr>
            <a:grpSpLocks/>
          </p:cNvGrpSpPr>
          <p:nvPr/>
        </p:nvGrpSpPr>
        <p:grpSpPr bwMode="auto">
          <a:xfrm>
            <a:off x="3852241" y="3500838"/>
            <a:ext cx="357530" cy="388620"/>
            <a:chOff x="3456" y="1584"/>
            <a:chExt cx="340" cy="370"/>
          </a:xfrm>
        </p:grpSpPr>
        <p:pic>
          <p:nvPicPr>
            <p:cNvPr id="76"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77"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60" name="Group 29"/>
          <p:cNvGrpSpPr>
            <a:grpSpLocks/>
          </p:cNvGrpSpPr>
          <p:nvPr/>
        </p:nvGrpSpPr>
        <p:grpSpPr bwMode="auto">
          <a:xfrm>
            <a:off x="5030410" y="3499357"/>
            <a:ext cx="357530" cy="388620"/>
            <a:chOff x="3456" y="1584"/>
            <a:chExt cx="340" cy="370"/>
          </a:xfrm>
        </p:grpSpPr>
        <p:pic>
          <p:nvPicPr>
            <p:cNvPr id="79"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0"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61" name="Group 29"/>
          <p:cNvGrpSpPr>
            <a:grpSpLocks/>
          </p:cNvGrpSpPr>
          <p:nvPr/>
        </p:nvGrpSpPr>
        <p:grpSpPr bwMode="auto">
          <a:xfrm>
            <a:off x="5028320" y="2904256"/>
            <a:ext cx="357530" cy="388620"/>
            <a:chOff x="3456" y="1584"/>
            <a:chExt cx="340" cy="370"/>
          </a:xfrm>
        </p:grpSpPr>
        <p:pic>
          <p:nvPicPr>
            <p:cNvPr id="82"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3"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pic>
        <p:nvPicPr>
          <p:cNvPr id="90" name="Picture 12" descr="wap_grey"/>
          <p:cNvPicPr>
            <a:picLocks noChangeAspect="1" noChangeArrowheads="1"/>
          </p:cNvPicPr>
          <p:nvPr/>
        </p:nvPicPr>
        <p:blipFill>
          <a:blip r:embed="rId15" cstate="print"/>
          <a:srcRect/>
          <a:stretch>
            <a:fillRect/>
          </a:stretch>
        </p:blipFill>
        <p:spPr bwMode="auto">
          <a:xfrm>
            <a:off x="7201288" y="3516324"/>
            <a:ext cx="348177" cy="244827"/>
          </a:xfrm>
          <a:prstGeom prst="rect">
            <a:avLst/>
          </a:prstGeom>
          <a:noFill/>
        </p:spPr>
      </p:pic>
      <p:sp>
        <p:nvSpPr>
          <p:cNvPr id="100" name="Oval 99"/>
          <p:cNvSpPr/>
          <p:nvPr/>
        </p:nvSpPr>
        <p:spPr bwMode="auto">
          <a:xfrm>
            <a:off x="5670461" y="2869454"/>
            <a:ext cx="183620" cy="1040516"/>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 Box 54"/>
          <p:cNvSpPr txBox="1">
            <a:spLocks noChangeArrowheads="1"/>
          </p:cNvSpPr>
          <p:nvPr/>
        </p:nvSpPr>
        <p:spPr bwMode="auto">
          <a:xfrm>
            <a:off x="2365298" y="1927635"/>
            <a:ext cx="856895" cy="559530"/>
          </a:xfrm>
          <a:prstGeom prst="rect">
            <a:avLst/>
          </a:prstGeom>
          <a:noFill/>
          <a:ln w="9525">
            <a:noFill/>
            <a:miter lim="800000"/>
            <a:headEnd/>
            <a:tailEnd/>
          </a:ln>
        </p:spPr>
        <p:txBody>
          <a:bodyPr wrap="square" lIns="76197" tIns="38098" rIns="76197" bIns="38098">
            <a:spAutoFit/>
          </a:bodyPr>
          <a:lstStyle/>
          <a:p>
            <a:pPr algn="ctr" defTabSz="762000"/>
            <a:r>
              <a:rPr lang="en-GB" sz="1000" b="1" dirty="0">
                <a:solidFill>
                  <a:schemeClr val="tx1"/>
                </a:solidFill>
                <a:latin typeface="Segoe Semibold"/>
                <a:cs typeface="Arial" charset="0"/>
              </a:rPr>
              <a:t>Data Center </a:t>
            </a:r>
            <a:r>
              <a:rPr lang="en-GB" sz="1000" b="1" dirty="0" smtClean="0">
                <a:solidFill>
                  <a:schemeClr val="tx1"/>
                </a:solidFill>
                <a:latin typeface="Segoe Semibold"/>
                <a:cs typeface="Arial" charset="0"/>
              </a:rPr>
              <a:t> 1 Core</a:t>
            </a:r>
            <a:endParaRPr lang="en-GB" sz="1000" b="1" dirty="0">
              <a:solidFill>
                <a:schemeClr val="tx1"/>
              </a:solidFill>
              <a:latin typeface="Segoe Semibold"/>
              <a:cs typeface="Arial" charset="0"/>
            </a:endParaRPr>
          </a:p>
        </p:txBody>
      </p:sp>
      <p:grpSp>
        <p:nvGrpSpPr>
          <p:cNvPr id="62" name="Group 29"/>
          <p:cNvGrpSpPr>
            <a:grpSpLocks/>
          </p:cNvGrpSpPr>
          <p:nvPr/>
        </p:nvGrpSpPr>
        <p:grpSpPr bwMode="auto">
          <a:xfrm>
            <a:off x="2620484" y="2886018"/>
            <a:ext cx="357530" cy="388620"/>
            <a:chOff x="3456" y="1584"/>
            <a:chExt cx="340" cy="370"/>
          </a:xfrm>
        </p:grpSpPr>
        <p:pic>
          <p:nvPicPr>
            <p:cNvPr id="85"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6"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63" name="Group 29"/>
          <p:cNvGrpSpPr>
            <a:grpSpLocks/>
          </p:cNvGrpSpPr>
          <p:nvPr/>
        </p:nvGrpSpPr>
        <p:grpSpPr bwMode="auto">
          <a:xfrm>
            <a:off x="2618394" y="2290917"/>
            <a:ext cx="357530" cy="388620"/>
            <a:chOff x="3456" y="1584"/>
            <a:chExt cx="340" cy="370"/>
          </a:xfrm>
        </p:grpSpPr>
        <p:pic>
          <p:nvPicPr>
            <p:cNvPr id="88"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89"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sp>
        <p:nvSpPr>
          <p:cNvPr id="166" name="Text Box 54"/>
          <p:cNvSpPr txBox="1">
            <a:spLocks noChangeArrowheads="1"/>
          </p:cNvSpPr>
          <p:nvPr/>
        </p:nvSpPr>
        <p:spPr bwMode="auto">
          <a:xfrm>
            <a:off x="2365298" y="3375623"/>
            <a:ext cx="856895" cy="559530"/>
          </a:xfrm>
          <a:prstGeom prst="rect">
            <a:avLst/>
          </a:prstGeom>
          <a:noFill/>
          <a:ln w="9525">
            <a:noFill/>
            <a:miter lim="800000"/>
            <a:headEnd/>
            <a:tailEnd/>
          </a:ln>
        </p:spPr>
        <p:txBody>
          <a:bodyPr wrap="square" lIns="76197" tIns="38098" rIns="76197" bIns="38098">
            <a:spAutoFit/>
          </a:bodyPr>
          <a:lstStyle/>
          <a:p>
            <a:pPr algn="ctr" defTabSz="762000"/>
            <a:r>
              <a:rPr lang="en-GB" sz="1000" b="1" dirty="0">
                <a:solidFill>
                  <a:schemeClr val="tx1"/>
                </a:solidFill>
                <a:latin typeface="Segoe Semibold"/>
                <a:cs typeface="Arial" charset="0"/>
              </a:rPr>
              <a:t>Data Center </a:t>
            </a:r>
            <a:r>
              <a:rPr lang="en-GB" sz="1000" b="1" dirty="0" smtClean="0">
                <a:solidFill>
                  <a:schemeClr val="tx1"/>
                </a:solidFill>
                <a:latin typeface="Segoe Semibold"/>
                <a:cs typeface="Arial" charset="0"/>
              </a:rPr>
              <a:t> 2 Core</a:t>
            </a:r>
            <a:endParaRPr lang="en-GB" sz="1000" b="1" dirty="0">
              <a:solidFill>
                <a:schemeClr val="tx1"/>
              </a:solidFill>
              <a:latin typeface="Segoe Semibold"/>
              <a:cs typeface="Arial" charset="0"/>
            </a:endParaRPr>
          </a:p>
        </p:txBody>
      </p:sp>
      <p:grpSp>
        <p:nvGrpSpPr>
          <p:cNvPr id="64" name="Group 29"/>
          <p:cNvGrpSpPr>
            <a:grpSpLocks/>
          </p:cNvGrpSpPr>
          <p:nvPr/>
        </p:nvGrpSpPr>
        <p:grpSpPr bwMode="auto">
          <a:xfrm>
            <a:off x="2620484" y="4269142"/>
            <a:ext cx="357530" cy="388620"/>
            <a:chOff x="3456" y="1584"/>
            <a:chExt cx="340" cy="370"/>
          </a:xfrm>
        </p:grpSpPr>
        <p:pic>
          <p:nvPicPr>
            <p:cNvPr id="205"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206"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65" name="Group 29"/>
          <p:cNvGrpSpPr>
            <a:grpSpLocks/>
          </p:cNvGrpSpPr>
          <p:nvPr/>
        </p:nvGrpSpPr>
        <p:grpSpPr bwMode="auto">
          <a:xfrm>
            <a:off x="2618394" y="3674041"/>
            <a:ext cx="357530" cy="388620"/>
            <a:chOff x="3456" y="1584"/>
            <a:chExt cx="340" cy="370"/>
          </a:xfrm>
        </p:grpSpPr>
        <p:pic>
          <p:nvPicPr>
            <p:cNvPr id="203" name="Picture 12" descr="l3_switch_grey"/>
            <p:cNvPicPr>
              <a:picLocks noChangeAspect="1" noChangeArrowheads="1"/>
            </p:cNvPicPr>
            <p:nvPr/>
          </p:nvPicPr>
          <p:blipFill>
            <a:blip r:embed="rId14" cstate="print"/>
            <a:srcRect/>
            <a:stretch>
              <a:fillRect/>
            </a:stretch>
          </p:blipFill>
          <p:spPr bwMode="auto">
            <a:xfrm>
              <a:off x="3456" y="1584"/>
              <a:ext cx="340" cy="370"/>
            </a:xfrm>
            <a:prstGeom prst="rect">
              <a:avLst/>
            </a:prstGeom>
            <a:noFill/>
          </p:spPr>
        </p:pic>
        <p:sp>
          <p:nvSpPr>
            <p:cNvPr id="204" name="Line 28"/>
            <p:cNvSpPr>
              <a:spLocks noChangeShapeType="1"/>
            </p:cNvSpPr>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pic>
        <p:nvPicPr>
          <p:cNvPr id="247" name="Picture 56" descr="pbb-pbt-plsb_ip-aware_corp_red"/>
          <p:cNvPicPr>
            <a:picLocks noChangeAspect="1" noChangeArrowheads="1"/>
          </p:cNvPicPr>
          <p:nvPr/>
        </p:nvPicPr>
        <p:blipFill>
          <a:blip r:embed="rId16" cstate="email"/>
          <a:srcRect/>
          <a:stretch>
            <a:fillRect/>
          </a:stretch>
        </p:blipFill>
        <p:spPr bwMode="auto">
          <a:xfrm>
            <a:off x="2617745" y="2294874"/>
            <a:ext cx="357111" cy="388620"/>
          </a:xfrm>
          <a:prstGeom prst="rect">
            <a:avLst/>
          </a:prstGeom>
          <a:noFill/>
          <a:ln w="9525">
            <a:noFill/>
            <a:miter lim="800000"/>
            <a:headEnd/>
            <a:tailEnd/>
          </a:ln>
        </p:spPr>
      </p:pic>
      <p:pic>
        <p:nvPicPr>
          <p:cNvPr id="248" name="Picture 56" descr="pbb-pbt-plsb_ip-aware_corp_red"/>
          <p:cNvPicPr>
            <a:picLocks noChangeAspect="1" noChangeArrowheads="1"/>
          </p:cNvPicPr>
          <p:nvPr/>
        </p:nvPicPr>
        <p:blipFill>
          <a:blip r:embed="rId16" cstate="email"/>
          <a:srcRect/>
          <a:stretch>
            <a:fillRect/>
          </a:stretch>
        </p:blipFill>
        <p:spPr bwMode="auto">
          <a:xfrm>
            <a:off x="2617745" y="2884082"/>
            <a:ext cx="357111" cy="388620"/>
          </a:xfrm>
          <a:prstGeom prst="rect">
            <a:avLst/>
          </a:prstGeom>
          <a:noFill/>
          <a:ln w="9525">
            <a:noFill/>
            <a:miter lim="800000"/>
            <a:headEnd/>
            <a:tailEnd/>
          </a:ln>
        </p:spPr>
      </p:pic>
      <p:pic>
        <p:nvPicPr>
          <p:cNvPr id="249" name="Picture 56" descr="pbb-pbt-plsb_ip-aware_corp_red"/>
          <p:cNvPicPr>
            <a:picLocks noChangeAspect="1" noChangeArrowheads="1"/>
          </p:cNvPicPr>
          <p:nvPr/>
        </p:nvPicPr>
        <p:blipFill>
          <a:blip r:embed="rId16" cstate="email"/>
          <a:srcRect/>
          <a:stretch>
            <a:fillRect/>
          </a:stretch>
        </p:blipFill>
        <p:spPr bwMode="auto">
          <a:xfrm>
            <a:off x="2617745" y="3681252"/>
            <a:ext cx="357111" cy="388620"/>
          </a:xfrm>
          <a:prstGeom prst="rect">
            <a:avLst/>
          </a:prstGeom>
          <a:noFill/>
          <a:ln w="9525">
            <a:noFill/>
            <a:miter lim="800000"/>
            <a:headEnd/>
            <a:tailEnd/>
          </a:ln>
        </p:spPr>
      </p:pic>
      <p:pic>
        <p:nvPicPr>
          <p:cNvPr id="250" name="Picture 56" descr="pbb-pbt-plsb_ip-aware_corp_red"/>
          <p:cNvPicPr>
            <a:picLocks noChangeAspect="1" noChangeArrowheads="1"/>
          </p:cNvPicPr>
          <p:nvPr/>
        </p:nvPicPr>
        <p:blipFill>
          <a:blip r:embed="rId16" cstate="email"/>
          <a:srcRect/>
          <a:stretch>
            <a:fillRect/>
          </a:stretch>
        </p:blipFill>
        <p:spPr bwMode="auto">
          <a:xfrm>
            <a:off x="2617745" y="4268733"/>
            <a:ext cx="357111" cy="388620"/>
          </a:xfrm>
          <a:prstGeom prst="rect">
            <a:avLst/>
          </a:prstGeom>
          <a:noFill/>
          <a:ln w="9525">
            <a:noFill/>
            <a:miter lim="800000"/>
            <a:headEnd/>
            <a:tailEnd/>
          </a:ln>
        </p:spPr>
      </p:pic>
      <p:pic>
        <p:nvPicPr>
          <p:cNvPr id="251" name="Picture 56" descr="pbb-pbt-plsb_ip-aware_corp_red"/>
          <p:cNvPicPr>
            <a:picLocks noChangeAspect="1" noChangeArrowheads="1"/>
          </p:cNvPicPr>
          <p:nvPr/>
        </p:nvPicPr>
        <p:blipFill>
          <a:blip r:embed="rId16" cstate="email"/>
          <a:srcRect/>
          <a:stretch>
            <a:fillRect/>
          </a:stretch>
        </p:blipFill>
        <p:spPr bwMode="auto">
          <a:xfrm>
            <a:off x="3849502" y="2906943"/>
            <a:ext cx="357111" cy="388620"/>
          </a:xfrm>
          <a:prstGeom prst="rect">
            <a:avLst/>
          </a:prstGeom>
          <a:noFill/>
          <a:ln w="9525">
            <a:noFill/>
            <a:miter lim="800000"/>
            <a:headEnd/>
            <a:tailEnd/>
          </a:ln>
        </p:spPr>
      </p:pic>
      <p:pic>
        <p:nvPicPr>
          <p:cNvPr id="252" name="Picture 56" descr="pbb-pbt-plsb_ip-aware_corp_red"/>
          <p:cNvPicPr>
            <a:picLocks noChangeAspect="1" noChangeArrowheads="1"/>
          </p:cNvPicPr>
          <p:nvPr/>
        </p:nvPicPr>
        <p:blipFill>
          <a:blip r:embed="rId16" cstate="email"/>
          <a:srcRect/>
          <a:stretch>
            <a:fillRect/>
          </a:stretch>
        </p:blipFill>
        <p:spPr bwMode="auto">
          <a:xfrm>
            <a:off x="5027667" y="3503770"/>
            <a:ext cx="357111" cy="388620"/>
          </a:xfrm>
          <a:prstGeom prst="rect">
            <a:avLst/>
          </a:prstGeom>
          <a:noFill/>
          <a:ln w="9525">
            <a:noFill/>
            <a:miter lim="800000"/>
            <a:headEnd/>
            <a:tailEnd/>
          </a:ln>
        </p:spPr>
      </p:pic>
      <p:pic>
        <p:nvPicPr>
          <p:cNvPr id="253" name="Picture 56" descr="pbb-pbt-plsb_ip-aware_corp_red"/>
          <p:cNvPicPr>
            <a:picLocks noChangeAspect="1" noChangeArrowheads="1"/>
          </p:cNvPicPr>
          <p:nvPr/>
        </p:nvPicPr>
        <p:blipFill>
          <a:blip r:embed="rId16" cstate="email"/>
          <a:srcRect/>
          <a:stretch>
            <a:fillRect/>
          </a:stretch>
        </p:blipFill>
        <p:spPr bwMode="auto">
          <a:xfrm>
            <a:off x="3857367" y="3503770"/>
            <a:ext cx="357111" cy="388620"/>
          </a:xfrm>
          <a:prstGeom prst="rect">
            <a:avLst/>
          </a:prstGeom>
          <a:noFill/>
          <a:ln w="9525">
            <a:noFill/>
            <a:miter lim="800000"/>
            <a:headEnd/>
            <a:tailEnd/>
          </a:ln>
        </p:spPr>
      </p:pic>
      <p:pic>
        <p:nvPicPr>
          <p:cNvPr id="254" name="Picture 56" descr="pbb-pbt-plsb_ip-aware_corp_red"/>
          <p:cNvPicPr>
            <a:picLocks noChangeAspect="1" noChangeArrowheads="1"/>
          </p:cNvPicPr>
          <p:nvPr/>
        </p:nvPicPr>
        <p:blipFill>
          <a:blip r:embed="rId16" cstate="email"/>
          <a:srcRect/>
          <a:stretch>
            <a:fillRect/>
          </a:stretch>
        </p:blipFill>
        <p:spPr bwMode="auto">
          <a:xfrm>
            <a:off x="5027916" y="2906943"/>
            <a:ext cx="357111" cy="388620"/>
          </a:xfrm>
          <a:prstGeom prst="rect">
            <a:avLst/>
          </a:prstGeom>
          <a:noFill/>
          <a:ln w="9525">
            <a:noFill/>
            <a:miter lim="800000"/>
            <a:headEnd/>
            <a:tailEnd/>
          </a:ln>
        </p:spPr>
      </p:pic>
      <p:pic>
        <p:nvPicPr>
          <p:cNvPr id="225" name="Picture 17" descr="small-l3-switch_corp_red"/>
          <p:cNvPicPr>
            <a:picLocks noChangeAspect="1" noChangeArrowheads="1"/>
          </p:cNvPicPr>
          <p:nvPr/>
        </p:nvPicPr>
        <p:blipFill>
          <a:blip r:embed="rId17" cstate="email"/>
          <a:srcRect/>
          <a:stretch>
            <a:fillRect/>
          </a:stretch>
        </p:blipFill>
        <p:spPr bwMode="auto">
          <a:xfrm>
            <a:off x="1385985" y="4314699"/>
            <a:ext cx="466344" cy="327920"/>
          </a:xfrm>
          <a:prstGeom prst="rect">
            <a:avLst/>
          </a:prstGeom>
          <a:noFill/>
          <a:ln w="9525">
            <a:noFill/>
            <a:miter lim="800000"/>
            <a:headEnd/>
            <a:tailEnd/>
          </a:ln>
        </p:spPr>
      </p:pic>
      <p:pic>
        <p:nvPicPr>
          <p:cNvPr id="228" name="Picture 17" descr="small-l3-switch_corp_red"/>
          <p:cNvPicPr>
            <a:picLocks noChangeAspect="1" noChangeArrowheads="1"/>
          </p:cNvPicPr>
          <p:nvPr/>
        </p:nvPicPr>
        <p:blipFill>
          <a:blip r:embed="rId17" cstate="email"/>
          <a:srcRect/>
          <a:stretch>
            <a:fillRect/>
          </a:stretch>
        </p:blipFill>
        <p:spPr bwMode="auto">
          <a:xfrm>
            <a:off x="1385985" y="3641424"/>
            <a:ext cx="466344" cy="327920"/>
          </a:xfrm>
          <a:prstGeom prst="rect">
            <a:avLst/>
          </a:prstGeom>
          <a:noFill/>
          <a:ln w="9525">
            <a:noFill/>
            <a:miter lim="800000"/>
            <a:headEnd/>
            <a:tailEnd/>
          </a:ln>
        </p:spPr>
      </p:pic>
      <p:pic>
        <p:nvPicPr>
          <p:cNvPr id="230" name="Picture 17" descr="small-l3-switch_corp_red"/>
          <p:cNvPicPr>
            <a:picLocks noChangeAspect="1" noChangeArrowheads="1"/>
          </p:cNvPicPr>
          <p:nvPr/>
        </p:nvPicPr>
        <p:blipFill>
          <a:blip r:embed="rId17" cstate="email"/>
          <a:srcRect/>
          <a:stretch>
            <a:fillRect/>
          </a:stretch>
        </p:blipFill>
        <p:spPr bwMode="auto">
          <a:xfrm>
            <a:off x="1385985" y="2968149"/>
            <a:ext cx="466344" cy="327920"/>
          </a:xfrm>
          <a:prstGeom prst="rect">
            <a:avLst/>
          </a:prstGeom>
          <a:noFill/>
          <a:ln w="9525">
            <a:noFill/>
            <a:miter lim="800000"/>
            <a:headEnd/>
            <a:tailEnd/>
          </a:ln>
        </p:spPr>
      </p:pic>
      <p:pic>
        <p:nvPicPr>
          <p:cNvPr id="231" name="Picture 17" descr="small-l3-switch_corp_red"/>
          <p:cNvPicPr>
            <a:picLocks noChangeAspect="1" noChangeArrowheads="1"/>
          </p:cNvPicPr>
          <p:nvPr/>
        </p:nvPicPr>
        <p:blipFill>
          <a:blip r:embed="rId17" cstate="email"/>
          <a:srcRect/>
          <a:stretch>
            <a:fillRect/>
          </a:stretch>
        </p:blipFill>
        <p:spPr bwMode="auto">
          <a:xfrm>
            <a:off x="1385985" y="2294874"/>
            <a:ext cx="466344" cy="327920"/>
          </a:xfrm>
          <a:prstGeom prst="rect">
            <a:avLst/>
          </a:prstGeom>
          <a:noFill/>
          <a:ln w="9525">
            <a:noFill/>
            <a:miter lim="800000"/>
            <a:headEnd/>
            <a:tailEnd/>
          </a:ln>
        </p:spPr>
      </p:pic>
      <p:grpSp>
        <p:nvGrpSpPr>
          <p:cNvPr id="66" name="Group 260"/>
          <p:cNvGrpSpPr/>
          <p:nvPr/>
        </p:nvGrpSpPr>
        <p:grpSpPr>
          <a:xfrm>
            <a:off x="6098909" y="2991256"/>
            <a:ext cx="466344" cy="757098"/>
            <a:chOff x="6516216" y="2736103"/>
            <a:chExt cx="548640" cy="890703"/>
          </a:xfrm>
        </p:grpSpPr>
        <p:pic>
          <p:nvPicPr>
            <p:cNvPr id="232" name="Picture 17" descr="small-l3-switch_corp_red"/>
            <p:cNvPicPr>
              <a:picLocks noChangeAspect="1" noChangeArrowheads="1"/>
            </p:cNvPicPr>
            <p:nvPr/>
          </p:nvPicPr>
          <p:blipFill>
            <a:blip r:embed="rId17" cstate="email"/>
            <a:srcRect/>
            <a:stretch>
              <a:fillRect/>
            </a:stretch>
          </p:blipFill>
          <p:spPr bwMode="auto">
            <a:xfrm>
              <a:off x="6516216" y="3241018"/>
              <a:ext cx="548640" cy="385788"/>
            </a:xfrm>
            <a:prstGeom prst="rect">
              <a:avLst/>
            </a:prstGeom>
            <a:noFill/>
            <a:ln w="9525">
              <a:noFill/>
              <a:miter lim="800000"/>
              <a:headEnd/>
              <a:tailEnd/>
            </a:ln>
          </p:spPr>
        </p:pic>
        <p:pic>
          <p:nvPicPr>
            <p:cNvPr id="233" name="Picture 17" descr="small-l3-switch_corp_red"/>
            <p:cNvPicPr>
              <a:picLocks noChangeAspect="1" noChangeArrowheads="1"/>
            </p:cNvPicPr>
            <p:nvPr/>
          </p:nvPicPr>
          <p:blipFill>
            <a:blip r:embed="rId17" cstate="email"/>
            <a:srcRect/>
            <a:stretch>
              <a:fillRect/>
            </a:stretch>
          </p:blipFill>
          <p:spPr bwMode="auto">
            <a:xfrm>
              <a:off x="6516216" y="3068384"/>
              <a:ext cx="548640" cy="385788"/>
            </a:xfrm>
            <a:prstGeom prst="rect">
              <a:avLst/>
            </a:prstGeom>
            <a:noFill/>
            <a:ln w="9525">
              <a:noFill/>
              <a:miter lim="800000"/>
              <a:headEnd/>
              <a:tailEnd/>
            </a:ln>
          </p:spPr>
        </p:pic>
        <p:pic>
          <p:nvPicPr>
            <p:cNvPr id="234" name="Picture 17" descr="small-l3-switch_corp_red"/>
            <p:cNvPicPr>
              <a:picLocks noChangeAspect="1" noChangeArrowheads="1"/>
            </p:cNvPicPr>
            <p:nvPr/>
          </p:nvPicPr>
          <p:blipFill>
            <a:blip r:embed="rId17" cstate="email"/>
            <a:srcRect/>
            <a:stretch>
              <a:fillRect/>
            </a:stretch>
          </p:blipFill>
          <p:spPr bwMode="auto">
            <a:xfrm>
              <a:off x="6516216" y="2897761"/>
              <a:ext cx="548640" cy="385788"/>
            </a:xfrm>
            <a:prstGeom prst="rect">
              <a:avLst/>
            </a:prstGeom>
            <a:noFill/>
            <a:ln w="9525">
              <a:noFill/>
              <a:miter lim="800000"/>
              <a:headEnd/>
              <a:tailEnd/>
            </a:ln>
          </p:spPr>
        </p:pic>
        <p:pic>
          <p:nvPicPr>
            <p:cNvPr id="260" name="Picture 17" descr="small-l3-switch_corp_red"/>
            <p:cNvPicPr>
              <a:picLocks noChangeAspect="1" noChangeArrowheads="1"/>
            </p:cNvPicPr>
            <p:nvPr/>
          </p:nvPicPr>
          <p:blipFill>
            <a:blip r:embed="rId17" cstate="email"/>
            <a:srcRect/>
            <a:stretch>
              <a:fillRect/>
            </a:stretch>
          </p:blipFill>
          <p:spPr bwMode="auto">
            <a:xfrm>
              <a:off x="6516216" y="2736103"/>
              <a:ext cx="548640" cy="385788"/>
            </a:xfrm>
            <a:prstGeom prst="rect">
              <a:avLst/>
            </a:prstGeom>
            <a:noFill/>
            <a:ln w="9525">
              <a:noFill/>
              <a:miter lim="800000"/>
              <a:headEnd/>
              <a:tailEnd/>
            </a:ln>
          </p:spPr>
        </p:pic>
      </p:grpSp>
      <p:grpSp>
        <p:nvGrpSpPr>
          <p:cNvPr id="67" name="Group 266"/>
          <p:cNvGrpSpPr/>
          <p:nvPr/>
        </p:nvGrpSpPr>
        <p:grpSpPr>
          <a:xfrm>
            <a:off x="1204871" y="3004019"/>
            <a:ext cx="5628523" cy="576198"/>
            <a:chOff x="758521" y="3759232"/>
            <a:chExt cx="6621791" cy="677880"/>
          </a:xfrm>
        </p:grpSpPr>
        <p:pic>
          <p:nvPicPr>
            <p:cNvPr id="265" name="Picture 9" descr="cloud3_grey_grey"/>
            <p:cNvPicPr>
              <a:picLocks noChangeAspect="1" noChangeArrowheads="1"/>
            </p:cNvPicPr>
            <p:nvPr/>
          </p:nvPicPr>
          <p:blipFill>
            <a:blip r:embed="rId18" cstate="print"/>
            <a:srcRect/>
            <a:stretch>
              <a:fillRect/>
            </a:stretch>
          </p:blipFill>
          <p:spPr bwMode="auto">
            <a:xfrm>
              <a:off x="758521" y="3759232"/>
              <a:ext cx="6621791" cy="677880"/>
            </a:xfrm>
            <a:prstGeom prst="rect">
              <a:avLst/>
            </a:prstGeom>
            <a:noFill/>
            <a:effectLst>
              <a:outerShdw blurRad="50800" dist="50800" dir="5400000" algn="ctr" rotWithShape="0">
                <a:srgbClr val="000000"/>
              </a:outerShdw>
            </a:effectLst>
          </p:spPr>
        </p:pic>
        <p:sp>
          <p:nvSpPr>
            <p:cNvPr id="266" name="TextBox 265"/>
            <p:cNvSpPr txBox="1"/>
            <p:nvPr/>
          </p:nvSpPr>
          <p:spPr>
            <a:xfrm>
              <a:off x="3131840" y="3933056"/>
              <a:ext cx="1944216" cy="288032"/>
            </a:xfrm>
            <a:prstGeom prst="rect">
              <a:avLst/>
            </a:prstGeom>
            <a:noFill/>
          </p:spPr>
          <p:txBody>
            <a:bodyPr wrap="square" lIns="36000" tIns="36000" rIns="36000" bIns="36000" rtlCol="0" anchor="ctr" anchorCtr="1">
              <a:noAutofit/>
            </a:bodyPr>
            <a:lstStyle/>
            <a:p>
              <a:r>
                <a:rPr lang="en-GB" sz="1000" b="1" dirty="0" smtClean="0">
                  <a:solidFill>
                    <a:schemeClr val="tx1"/>
                  </a:solidFill>
                  <a:effectLst>
                    <a:glow rad="101600">
                      <a:schemeClr val="accent3">
                        <a:satMod val="175000"/>
                        <a:alpha val="40000"/>
                      </a:schemeClr>
                    </a:glow>
                  </a:effectLst>
                  <a:latin typeface="+mn-lt"/>
                  <a:cs typeface="Arial" pitchFamily="34" charset="0"/>
                </a:rPr>
                <a:t>Virtual Service Network</a:t>
              </a:r>
              <a:endParaRPr lang="en-GB" sz="1000" b="1" dirty="0">
                <a:solidFill>
                  <a:schemeClr val="tx1"/>
                </a:solidFill>
                <a:effectLst>
                  <a:glow rad="101600">
                    <a:schemeClr val="accent3">
                      <a:satMod val="175000"/>
                      <a:alpha val="40000"/>
                    </a:schemeClr>
                  </a:glow>
                </a:effectLst>
                <a:latin typeface="+mn-lt"/>
                <a:cs typeface="Arial" pitchFamily="34" charset="0"/>
              </a:endParaRPr>
            </a:p>
          </p:txBody>
        </p:sp>
      </p:grpSp>
      <p:grpSp>
        <p:nvGrpSpPr>
          <p:cNvPr id="68" name="Group 270"/>
          <p:cNvGrpSpPr/>
          <p:nvPr/>
        </p:nvGrpSpPr>
        <p:grpSpPr>
          <a:xfrm>
            <a:off x="1141157" y="3641426"/>
            <a:ext cx="5569820" cy="550861"/>
            <a:chOff x="683568" y="3039151"/>
            <a:chExt cx="6552728" cy="648072"/>
          </a:xfrm>
        </p:grpSpPr>
        <p:pic>
          <p:nvPicPr>
            <p:cNvPr id="263" name="Picture 15" descr="cloud3_grey_corp_green"/>
            <p:cNvPicPr>
              <a:picLocks noChangeAspect="1" noChangeArrowheads="1"/>
            </p:cNvPicPr>
            <p:nvPr/>
          </p:nvPicPr>
          <p:blipFill>
            <a:blip r:embed="rId19" cstate="print"/>
            <a:srcRect/>
            <a:stretch>
              <a:fillRect/>
            </a:stretch>
          </p:blipFill>
          <p:spPr bwMode="auto">
            <a:xfrm>
              <a:off x="683568" y="3039151"/>
              <a:ext cx="6552728" cy="648072"/>
            </a:xfrm>
            <a:prstGeom prst="rect">
              <a:avLst/>
            </a:prstGeom>
            <a:noFill/>
            <a:effectLst>
              <a:outerShdw blurRad="50800" dist="50800" dir="5400000" algn="ctr" rotWithShape="0">
                <a:srgbClr val="000000"/>
              </a:outerShdw>
            </a:effectLst>
          </p:spPr>
        </p:pic>
        <p:sp>
          <p:nvSpPr>
            <p:cNvPr id="268" name="TextBox 267"/>
            <p:cNvSpPr txBox="1"/>
            <p:nvPr/>
          </p:nvSpPr>
          <p:spPr>
            <a:xfrm>
              <a:off x="3131840" y="3212976"/>
              <a:ext cx="1944216" cy="288032"/>
            </a:xfrm>
            <a:prstGeom prst="rect">
              <a:avLst/>
            </a:prstGeom>
            <a:noFill/>
          </p:spPr>
          <p:txBody>
            <a:bodyPr wrap="square" lIns="36000" tIns="36000" rIns="36000" bIns="36000" rtlCol="0" anchor="ctr" anchorCtr="1">
              <a:noAutofit/>
            </a:bodyPr>
            <a:lstStyle/>
            <a:p>
              <a:r>
                <a:rPr lang="en-GB" sz="1000" b="1" dirty="0" smtClean="0">
                  <a:solidFill>
                    <a:schemeClr val="tx1"/>
                  </a:solidFill>
                  <a:effectLst>
                    <a:glow rad="101600">
                      <a:schemeClr val="accent3">
                        <a:satMod val="175000"/>
                        <a:alpha val="40000"/>
                      </a:schemeClr>
                    </a:glow>
                  </a:effectLst>
                  <a:latin typeface="+mn-lt"/>
                  <a:cs typeface="Arial" pitchFamily="34" charset="0"/>
                </a:rPr>
                <a:t>Virtual Service Network</a:t>
              </a:r>
              <a:endParaRPr lang="en-GB" sz="1000" b="1" dirty="0">
                <a:solidFill>
                  <a:schemeClr val="tx1"/>
                </a:solidFill>
                <a:effectLst>
                  <a:glow rad="101600">
                    <a:schemeClr val="accent3">
                      <a:satMod val="175000"/>
                      <a:alpha val="40000"/>
                    </a:schemeClr>
                  </a:glow>
                </a:effectLst>
                <a:latin typeface="+mn-lt"/>
                <a:cs typeface="Arial" pitchFamily="34" charset="0"/>
              </a:endParaRPr>
            </a:p>
          </p:txBody>
        </p:sp>
      </p:grpSp>
      <p:grpSp>
        <p:nvGrpSpPr>
          <p:cNvPr id="69" name="Group 269"/>
          <p:cNvGrpSpPr/>
          <p:nvPr/>
        </p:nvGrpSpPr>
        <p:grpSpPr>
          <a:xfrm>
            <a:off x="1202364" y="2356083"/>
            <a:ext cx="5324992" cy="576003"/>
            <a:chOff x="755576" y="2319071"/>
            <a:chExt cx="6408712" cy="677650"/>
          </a:xfrm>
        </p:grpSpPr>
        <p:pic>
          <p:nvPicPr>
            <p:cNvPr id="262" name="Picture 12" descr="cloud3_grey_corp_blue"/>
            <p:cNvPicPr>
              <a:picLocks noChangeAspect="1" noChangeArrowheads="1"/>
            </p:cNvPicPr>
            <p:nvPr/>
          </p:nvPicPr>
          <p:blipFill>
            <a:blip r:embed="rId20" cstate="print">
              <a:lum contrast="-2000"/>
            </a:blip>
            <a:srcRect/>
            <a:stretch>
              <a:fillRect/>
            </a:stretch>
          </p:blipFill>
          <p:spPr bwMode="auto">
            <a:xfrm>
              <a:off x="755576" y="2319071"/>
              <a:ext cx="6408712" cy="677650"/>
            </a:xfrm>
            <a:prstGeom prst="rect">
              <a:avLst/>
            </a:prstGeom>
            <a:noFill/>
            <a:effectLst>
              <a:outerShdw blurRad="50800" dist="50800" dir="5400000" algn="ctr" rotWithShape="0">
                <a:srgbClr val="000000"/>
              </a:outerShdw>
            </a:effectLst>
          </p:spPr>
        </p:pic>
        <p:sp>
          <p:nvSpPr>
            <p:cNvPr id="269" name="TextBox 268"/>
            <p:cNvSpPr txBox="1"/>
            <p:nvPr/>
          </p:nvSpPr>
          <p:spPr>
            <a:xfrm>
              <a:off x="3131840" y="2492896"/>
              <a:ext cx="1944216" cy="288032"/>
            </a:xfrm>
            <a:prstGeom prst="rect">
              <a:avLst/>
            </a:prstGeom>
            <a:noFill/>
          </p:spPr>
          <p:txBody>
            <a:bodyPr wrap="square" lIns="36000" tIns="36000" rIns="36000" bIns="36000" rtlCol="0" anchor="ctr" anchorCtr="1">
              <a:noAutofit/>
            </a:bodyPr>
            <a:lstStyle/>
            <a:p>
              <a:r>
                <a:rPr lang="en-GB" sz="1000" b="1" dirty="0" smtClean="0">
                  <a:solidFill>
                    <a:schemeClr val="tx1"/>
                  </a:solidFill>
                  <a:effectLst>
                    <a:glow rad="101600">
                      <a:schemeClr val="accent3">
                        <a:satMod val="175000"/>
                        <a:alpha val="40000"/>
                      </a:schemeClr>
                    </a:glow>
                  </a:effectLst>
                  <a:latin typeface="+mn-lt"/>
                  <a:cs typeface="Arial" pitchFamily="34" charset="0"/>
                </a:rPr>
                <a:t>Virtual Service Network</a:t>
              </a:r>
              <a:endParaRPr lang="en-GB" sz="1000" b="1" dirty="0">
                <a:solidFill>
                  <a:schemeClr val="tx1"/>
                </a:solidFill>
                <a:effectLst>
                  <a:glow rad="101600">
                    <a:schemeClr val="accent3">
                      <a:satMod val="175000"/>
                      <a:alpha val="40000"/>
                    </a:schemeClr>
                  </a:glow>
                </a:effectLst>
                <a:latin typeface="+mn-lt"/>
                <a:cs typeface="Arial" pitchFamily="34" charset="0"/>
              </a:endParaRPr>
            </a:p>
          </p:txBody>
        </p:sp>
      </p:grpSp>
      <p:grpSp>
        <p:nvGrpSpPr>
          <p:cNvPr id="70" name="Group 274"/>
          <p:cNvGrpSpPr/>
          <p:nvPr/>
        </p:nvGrpSpPr>
        <p:grpSpPr>
          <a:xfrm>
            <a:off x="1141157" y="4253494"/>
            <a:ext cx="5569820" cy="550861"/>
            <a:chOff x="683568" y="4365104"/>
            <a:chExt cx="6696744" cy="648072"/>
          </a:xfrm>
        </p:grpSpPr>
        <p:pic>
          <p:nvPicPr>
            <p:cNvPr id="272" name="Picture 27" descr="cloud3_grey_corp_teal"/>
            <p:cNvPicPr>
              <a:picLocks noChangeArrowheads="1"/>
            </p:cNvPicPr>
            <p:nvPr/>
          </p:nvPicPr>
          <p:blipFill>
            <a:blip r:embed="rId21" cstate="email"/>
            <a:srcRect/>
            <a:stretch>
              <a:fillRect/>
            </a:stretch>
          </p:blipFill>
          <p:spPr bwMode="auto">
            <a:xfrm>
              <a:off x="683568" y="4365104"/>
              <a:ext cx="6696744" cy="648072"/>
            </a:xfrm>
            <a:prstGeom prst="rect">
              <a:avLst/>
            </a:prstGeom>
            <a:noFill/>
            <a:ln w="9525">
              <a:noFill/>
              <a:miter lim="800000"/>
              <a:headEnd/>
              <a:tailEnd/>
            </a:ln>
            <a:effectLst>
              <a:outerShdw blurRad="50800" dist="50800" dir="5400000" algn="ctr" rotWithShape="0">
                <a:srgbClr val="000000"/>
              </a:outerShdw>
            </a:effectLst>
          </p:spPr>
        </p:pic>
        <p:sp>
          <p:nvSpPr>
            <p:cNvPr id="274" name="TextBox 273"/>
            <p:cNvSpPr txBox="1"/>
            <p:nvPr/>
          </p:nvSpPr>
          <p:spPr>
            <a:xfrm>
              <a:off x="3131840" y="4509120"/>
              <a:ext cx="1944216" cy="288032"/>
            </a:xfrm>
            <a:prstGeom prst="rect">
              <a:avLst/>
            </a:prstGeom>
            <a:noFill/>
          </p:spPr>
          <p:txBody>
            <a:bodyPr wrap="square" lIns="36000" tIns="36000" rIns="36000" bIns="36000" rtlCol="0" anchor="ctr" anchorCtr="1">
              <a:noAutofit/>
            </a:bodyPr>
            <a:lstStyle/>
            <a:p>
              <a:r>
                <a:rPr lang="en-GB" sz="1000" b="1" dirty="0" smtClean="0">
                  <a:solidFill>
                    <a:schemeClr val="tx1"/>
                  </a:solidFill>
                  <a:effectLst>
                    <a:glow rad="101600">
                      <a:schemeClr val="accent3">
                        <a:satMod val="175000"/>
                        <a:alpha val="40000"/>
                      </a:schemeClr>
                    </a:glow>
                  </a:effectLst>
                  <a:latin typeface="+mn-lt"/>
                  <a:cs typeface="Arial" pitchFamily="34" charset="0"/>
                </a:rPr>
                <a:t>Virtual Service Network</a:t>
              </a:r>
              <a:endParaRPr lang="en-GB" sz="1000" b="1" dirty="0">
                <a:solidFill>
                  <a:schemeClr val="tx1"/>
                </a:solidFill>
                <a:effectLst>
                  <a:glow rad="101600">
                    <a:schemeClr val="accent3">
                      <a:satMod val="175000"/>
                      <a:alpha val="40000"/>
                    </a:schemeClr>
                  </a:glow>
                </a:effectLst>
                <a:latin typeface="+mn-lt"/>
                <a:cs typeface="Arial" pitchFamily="34" charset="0"/>
              </a:endParaRPr>
            </a:p>
          </p:txBody>
        </p:sp>
      </p:grpSp>
      <p:sp>
        <p:nvSpPr>
          <p:cNvPr id="285" name="Freeform 284"/>
          <p:cNvSpPr/>
          <p:nvPr/>
        </p:nvSpPr>
        <p:spPr>
          <a:xfrm>
            <a:off x="5391594" y="2558997"/>
            <a:ext cx="2506735" cy="541768"/>
          </a:xfrm>
          <a:custGeom>
            <a:avLst/>
            <a:gdLst>
              <a:gd name="connsiteX0" fmla="*/ 2909047 w 2909047"/>
              <a:gd name="connsiteY0" fmla="*/ 147918 h 591670"/>
              <a:gd name="connsiteX1" fmla="*/ 1680882 w 2909047"/>
              <a:gd name="connsiteY1" fmla="*/ 587188 h 591670"/>
              <a:gd name="connsiteX2" fmla="*/ 766482 w 2909047"/>
              <a:gd name="connsiteY2" fmla="*/ 121024 h 591670"/>
              <a:gd name="connsiteX3" fmla="*/ 112059 w 2909047"/>
              <a:gd name="connsiteY3" fmla="*/ 49306 h 591670"/>
              <a:gd name="connsiteX0" fmla="*/ 2877090 w 2877090"/>
              <a:gd name="connsiteY0" fmla="*/ 125216 h 568968"/>
              <a:gd name="connsiteX1" fmla="*/ 1648925 w 2877090"/>
              <a:gd name="connsiteY1" fmla="*/ 564486 h 568968"/>
              <a:gd name="connsiteX2" fmla="*/ 734525 w 2877090"/>
              <a:gd name="connsiteY2" fmla="*/ 98322 h 568968"/>
              <a:gd name="connsiteX3" fmla="*/ 112059 w 2877090"/>
              <a:gd name="connsiteY3" fmla="*/ 49306 h 568968"/>
              <a:gd name="connsiteX0" fmla="*/ 2877090 w 2877090"/>
              <a:gd name="connsiteY0" fmla="*/ 233781 h 697704"/>
              <a:gd name="connsiteX1" fmla="*/ 1648925 w 2877090"/>
              <a:gd name="connsiteY1" fmla="*/ 673051 h 697704"/>
              <a:gd name="connsiteX2" fmla="*/ 688122 w 2877090"/>
              <a:gd name="connsiteY2" fmla="*/ 85863 h 697704"/>
              <a:gd name="connsiteX3" fmla="*/ 112059 w 2877090"/>
              <a:gd name="connsiteY3" fmla="*/ 157871 h 697704"/>
              <a:gd name="connsiteX0" fmla="*/ 2949099 w 2949099"/>
              <a:gd name="connsiteY0" fmla="*/ 269232 h 733155"/>
              <a:gd name="connsiteX1" fmla="*/ 1720934 w 2949099"/>
              <a:gd name="connsiteY1" fmla="*/ 708502 h 733155"/>
              <a:gd name="connsiteX2" fmla="*/ 760131 w 2949099"/>
              <a:gd name="connsiteY2" fmla="*/ 121314 h 733155"/>
              <a:gd name="connsiteX3" fmla="*/ 112059 w 2949099"/>
              <a:gd name="connsiteY3" fmla="*/ 49306 h 733155"/>
              <a:gd name="connsiteX0" fmla="*/ 2949099 w 2949099"/>
              <a:gd name="connsiteY0" fmla="*/ 269232 h 722032"/>
              <a:gd name="connsiteX1" fmla="*/ 1336196 w 2949099"/>
              <a:gd name="connsiteY1" fmla="*/ 697379 h 722032"/>
              <a:gd name="connsiteX2" fmla="*/ 760131 w 2949099"/>
              <a:gd name="connsiteY2" fmla="*/ 121314 h 722032"/>
              <a:gd name="connsiteX3" fmla="*/ 112059 w 2949099"/>
              <a:gd name="connsiteY3" fmla="*/ 49306 h 722032"/>
              <a:gd name="connsiteX0" fmla="*/ 2949099 w 2949099"/>
              <a:gd name="connsiteY0" fmla="*/ 269232 h 782426"/>
              <a:gd name="connsiteX1" fmla="*/ 1989712 w 2949099"/>
              <a:gd name="connsiteY1" fmla="*/ 631595 h 782426"/>
              <a:gd name="connsiteX2" fmla="*/ 1336196 w 2949099"/>
              <a:gd name="connsiteY2" fmla="*/ 697379 h 782426"/>
              <a:gd name="connsiteX3" fmla="*/ 760131 w 2949099"/>
              <a:gd name="connsiteY3" fmla="*/ 121314 h 782426"/>
              <a:gd name="connsiteX4" fmla="*/ 112059 w 2949099"/>
              <a:gd name="connsiteY4" fmla="*/ 49306 h 782426"/>
              <a:gd name="connsiteX0" fmla="*/ 2949099 w 2949099"/>
              <a:gd name="connsiteY0" fmla="*/ 269232 h 781388"/>
              <a:gd name="connsiteX1" fmla="*/ 2128284 w 2949099"/>
              <a:gd name="connsiteY1" fmla="*/ 625371 h 781388"/>
              <a:gd name="connsiteX2" fmla="*/ 1336196 w 2949099"/>
              <a:gd name="connsiteY2" fmla="*/ 697379 h 781388"/>
              <a:gd name="connsiteX3" fmla="*/ 760131 w 2949099"/>
              <a:gd name="connsiteY3" fmla="*/ 121314 h 781388"/>
              <a:gd name="connsiteX4" fmla="*/ 112059 w 2949099"/>
              <a:gd name="connsiteY4" fmla="*/ 49306 h 781388"/>
              <a:gd name="connsiteX0" fmla="*/ 2949099 w 2949099"/>
              <a:gd name="connsiteY0" fmla="*/ 269232 h 709380"/>
              <a:gd name="connsiteX1" fmla="*/ 2128284 w 2949099"/>
              <a:gd name="connsiteY1" fmla="*/ 625371 h 709380"/>
              <a:gd name="connsiteX2" fmla="*/ 1192180 w 2949099"/>
              <a:gd name="connsiteY2" fmla="*/ 625371 h 709380"/>
              <a:gd name="connsiteX3" fmla="*/ 760131 w 2949099"/>
              <a:gd name="connsiteY3" fmla="*/ 121314 h 709380"/>
              <a:gd name="connsiteX4" fmla="*/ 112059 w 2949099"/>
              <a:gd name="connsiteY4" fmla="*/ 49306 h 709380"/>
              <a:gd name="connsiteX0" fmla="*/ 2949099 w 2949099"/>
              <a:gd name="connsiteY0" fmla="*/ 269232 h 716394"/>
              <a:gd name="connsiteX1" fmla="*/ 2128284 w 2949099"/>
              <a:gd name="connsiteY1" fmla="*/ 625371 h 716394"/>
              <a:gd name="connsiteX2" fmla="*/ 1675948 w 2949099"/>
              <a:gd name="connsiteY2" fmla="*/ 667454 h 716394"/>
              <a:gd name="connsiteX3" fmla="*/ 1192180 w 2949099"/>
              <a:gd name="connsiteY3" fmla="*/ 625371 h 716394"/>
              <a:gd name="connsiteX4" fmla="*/ 760131 w 2949099"/>
              <a:gd name="connsiteY4" fmla="*/ 121314 h 716394"/>
              <a:gd name="connsiteX5" fmla="*/ 112059 w 2949099"/>
              <a:gd name="connsiteY5" fmla="*/ 49306 h 716394"/>
              <a:gd name="connsiteX0" fmla="*/ 2949099 w 2949099"/>
              <a:gd name="connsiteY0" fmla="*/ 269232 h 697379"/>
              <a:gd name="connsiteX1" fmla="*/ 2128284 w 2949099"/>
              <a:gd name="connsiteY1" fmla="*/ 625371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7379"/>
              <a:gd name="connsiteX1" fmla="*/ 2128284 w 2949099"/>
              <a:gd name="connsiteY1" fmla="*/ 625372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1742"/>
              <a:gd name="connsiteX1" fmla="*/ 2128284 w 2949099"/>
              <a:gd name="connsiteY1" fmla="*/ 625372 h 691742"/>
              <a:gd name="connsiteX2" fmla="*/ 1624228 w 2949099"/>
              <a:gd name="connsiteY2" fmla="*/ 553363 h 691742"/>
              <a:gd name="connsiteX3" fmla="*/ 1120172 w 2949099"/>
              <a:gd name="connsiteY3" fmla="*/ 553364 h 691742"/>
              <a:gd name="connsiteX4" fmla="*/ 760131 w 2949099"/>
              <a:gd name="connsiteY4" fmla="*/ 121314 h 691742"/>
              <a:gd name="connsiteX5" fmla="*/ 112059 w 2949099"/>
              <a:gd name="connsiteY5" fmla="*/ 49306 h 691742"/>
              <a:gd name="connsiteX0" fmla="*/ 2949099 w 2949099"/>
              <a:gd name="connsiteY0" fmla="*/ 269232 h 625372"/>
              <a:gd name="connsiteX1" fmla="*/ 2272300 w 2949099"/>
              <a:gd name="connsiteY1" fmla="*/ 553364 h 625372"/>
              <a:gd name="connsiteX2" fmla="*/ 1624228 w 2949099"/>
              <a:gd name="connsiteY2" fmla="*/ 553363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25372"/>
              <a:gd name="connsiteX1" fmla="*/ 2272300 w 2949099"/>
              <a:gd name="connsiteY1" fmla="*/ 553364 h 625372"/>
              <a:gd name="connsiteX2" fmla="*/ 1624228 w 2949099"/>
              <a:gd name="connsiteY2" fmla="*/ 553364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37374"/>
              <a:gd name="connsiteX1" fmla="*/ 2272300 w 2949099"/>
              <a:gd name="connsiteY1" fmla="*/ 553364 h 637374"/>
              <a:gd name="connsiteX2" fmla="*/ 1624228 w 2949099"/>
              <a:gd name="connsiteY2" fmla="*/ 625372 h 637374"/>
              <a:gd name="connsiteX3" fmla="*/ 1120172 w 2949099"/>
              <a:gd name="connsiteY3" fmla="*/ 553364 h 637374"/>
              <a:gd name="connsiteX4" fmla="*/ 760131 w 2949099"/>
              <a:gd name="connsiteY4" fmla="*/ 121314 h 637374"/>
              <a:gd name="connsiteX5" fmla="*/ 112059 w 2949099"/>
              <a:gd name="connsiteY5" fmla="*/ 49306 h 63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9" h="637374">
                <a:moveTo>
                  <a:pt x="2949099" y="269232"/>
                </a:moveTo>
                <a:cubicBezTo>
                  <a:pt x="2789201" y="329626"/>
                  <a:pt x="2565120" y="494008"/>
                  <a:pt x="2272300" y="553364"/>
                </a:cubicBezTo>
                <a:cubicBezTo>
                  <a:pt x="2060108" y="619734"/>
                  <a:pt x="1816249" y="625372"/>
                  <a:pt x="1624228" y="625372"/>
                </a:cubicBezTo>
                <a:cubicBezTo>
                  <a:pt x="1432207" y="625372"/>
                  <a:pt x="1264188" y="637374"/>
                  <a:pt x="1120172" y="553364"/>
                </a:cubicBezTo>
                <a:cubicBezTo>
                  <a:pt x="976156" y="469354"/>
                  <a:pt x="928150" y="205324"/>
                  <a:pt x="760131" y="121314"/>
                </a:cubicBezTo>
                <a:cubicBezTo>
                  <a:pt x="592112" y="37304"/>
                  <a:pt x="0" y="0"/>
                  <a:pt x="112059" y="49306"/>
                </a:cubicBezTo>
              </a:path>
            </a:pathLst>
          </a:custGeom>
          <a:ln w="444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21" descr="pc_corp_blue"/>
          <p:cNvPicPr>
            <a:picLocks noChangeAspect="1" noChangeArrowheads="1"/>
          </p:cNvPicPr>
          <p:nvPr/>
        </p:nvPicPr>
        <p:blipFill>
          <a:blip r:embed="rId22" cstate="print"/>
          <a:srcRect/>
          <a:stretch>
            <a:fillRect/>
          </a:stretch>
        </p:blipFill>
        <p:spPr bwMode="auto">
          <a:xfrm>
            <a:off x="7672955" y="2659430"/>
            <a:ext cx="384572" cy="439896"/>
          </a:xfrm>
          <a:prstGeom prst="rect">
            <a:avLst/>
          </a:prstGeom>
          <a:noFill/>
          <a:ln w="9525">
            <a:noFill/>
            <a:miter lim="800000"/>
            <a:headEnd/>
            <a:tailEnd/>
          </a:ln>
        </p:spPr>
      </p:pic>
      <p:sp>
        <p:nvSpPr>
          <p:cNvPr id="286" name="Freeform 285"/>
          <p:cNvSpPr/>
          <p:nvPr/>
        </p:nvSpPr>
        <p:spPr>
          <a:xfrm>
            <a:off x="5548049" y="3090565"/>
            <a:ext cx="1836204" cy="306033"/>
          </a:xfrm>
          <a:custGeom>
            <a:avLst/>
            <a:gdLst>
              <a:gd name="connsiteX0" fmla="*/ 2909047 w 2909047"/>
              <a:gd name="connsiteY0" fmla="*/ 147918 h 591670"/>
              <a:gd name="connsiteX1" fmla="*/ 1680882 w 2909047"/>
              <a:gd name="connsiteY1" fmla="*/ 587188 h 591670"/>
              <a:gd name="connsiteX2" fmla="*/ 766482 w 2909047"/>
              <a:gd name="connsiteY2" fmla="*/ 121024 h 591670"/>
              <a:gd name="connsiteX3" fmla="*/ 112059 w 2909047"/>
              <a:gd name="connsiteY3" fmla="*/ 49306 h 591670"/>
              <a:gd name="connsiteX0" fmla="*/ 2877090 w 2877090"/>
              <a:gd name="connsiteY0" fmla="*/ 125216 h 568968"/>
              <a:gd name="connsiteX1" fmla="*/ 1648925 w 2877090"/>
              <a:gd name="connsiteY1" fmla="*/ 564486 h 568968"/>
              <a:gd name="connsiteX2" fmla="*/ 734525 w 2877090"/>
              <a:gd name="connsiteY2" fmla="*/ 98322 h 568968"/>
              <a:gd name="connsiteX3" fmla="*/ 112059 w 2877090"/>
              <a:gd name="connsiteY3" fmla="*/ 49306 h 568968"/>
              <a:gd name="connsiteX0" fmla="*/ 2877090 w 2877090"/>
              <a:gd name="connsiteY0" fmla="*/ 233781 h 697704"/>
              <a:gd name="connsiteX1" fmla="*/ 1648925 w 2877090"/>
              <a:gd name="connsiteY1" fmla="*/ 673051 h 697704"/>
              <a:gd name="connsiteX2" fmla="*/ 688122 w 2877090"/>
              <a:gd name="connsiteY2" fmla="*/ 85863 h 697704"/>
              <a:gd name="connsiteX3" fmla="*/ 112059 w 2877090"/>
              <a:gd name="connsiteY3" fmla="*/ 157871 h 697704"/>
              <a:gd name="connsiteX0" fmla="*/ 2949099 w 2949099"/>
              <a:gd name="connsiteY0" fmla="*/ 269232 h 733155"/>
              <a:gd name="connsiteX1" fmla="*/ 1720934 w 2949099"/>
              <a:gd name="connsiteY1" fmla="*/ 708502 h 733155"/>
              <a:gd name="connsiteX2" fmla="*/ 760131 w 2949099"/>
              <a:gd name="connsiteY2" fmla="*/ 121314 h 733155"/>
              <a:gd name="connsiteX3" fmla="*/ 112059 w 2949099"/>
              <a:gd name="connsiteY3" fmla="*/ 49306 h 733155"/>
              <a:gd name="connsiteX0" fmla="*/ 2949099 w 2949099"/>
              <a:gd name="connsiteY0" fmla="*/ 269232 h 722032"/>
              <a:gd name="connsiteX1" fmla="*/ 1336196 w 2949099"/>
              <a:gd name="connsiteY1" fmla="*/ 697379 h 722032"/>
              <a:gd name="connsiteX2" fmla="*/ 760131 w 2949099"/>
              <a:gd name="connsiteY2" fmla="*/ 121314 h 722032"/>
              <a:gd name="connsiteX3" fmla="*/ 112059 w 2949099"/>
              <a:gd name="connsiteY3" fmla="*/ 49306 h 722032"/>
              <a:gd name="connsiteX0" fmla="*/ 2949099 w 2949099"/>
              <a:gd name="connsiteY0" fmla="*/ 269232 h 782426"/>
              <a:gd name="connsiteX1" fmla="*/ 1989712 w 2949099"/>
              <a:gd name="connsiteY1" fmla="*/ 631595 h 782426"/>
              <a:gd name="connsiteX2" fmla="*/ 1336196 w 2949099"/>
              <a:gd name="connsiteY2" fmla="*/ 697379 h 782426"/>
              <a:gd name="connsiteX3" fmla="*/ 760131 w 2949099"/>
              <a:gd name="connsiteY3" fmla="*/ 121314 h 782426"/>
              <a:gd name="connsiteX4" fmla="*/ 112059 w 2949099"/>
              <a:gd name="connsiteY4" fmla="*/ 49306 h 782426"/>
              <a:gd name="connsiteX0" fmla="*/ 2949099 w 2949099"/>
              <a:gd name="connsiteY0" fmla="*/ 269232 h 781388"/>
              <a:gd name="connsiteX1" fmla="*/ 2128284 w 2949099"/>
              <a:gd name="connsiteY1" fmla="*/ 625371 h 781388"/>
              <a:gd name="connsiteX2" fmla="*/ 1336196 w 2949099"/>
              <a:gd name="connsiteY2" fmla="*/ 697379 h 781388"/>
              <a:gd name="connsiteX3" fmla="*/ 760131 w 2949099"/>
              <a:gd name="connsiteY3" fmla="*/ 121314 h 781388"/>
              <a:gd name="connsiteX4" fmla="*/ 112059 w 2949099"/>
              <a:gd name="connsiteY4" fmla="*/ 49306 h 781388"/>
              <a:gd name="connsiteX0" fmla="*/ 2949099 w 2949099"/>
              <a:gd name="connsiteY0" fmla="*/ 269232 h 709380"/>
              <a:gd name="connsiteX1" fmla="*/ 2128284 w 2949099"/>
              <a:gd name="connsiteY1" fmla="*/ 625371 h 709380"/>
              <a:gd name="connsiteX2" fmla="*/ 1192180 w 2949099"/>
              <a:gd name="connsiteY2" fmla="*/ 625371 h 709380"/>
              <a:gd name="connsiteX3" fmla="*/ 760131 w 2949099"/>
              <a:gd name="connsiteY3" fmla="*/ 121314 h 709380"/>
              <a:gd name="connsiteX4" fmla="*/ 112059 w 2949099"/>
              <a:gd name="connsiteY4" fmla="*/ 49306 h 709380"/>
              <a:gd name="connsiteX0" fmla="*/ 2949099 w 2949099"/>
              <a:gd name="connsiteY0" fmla="*/ 269232 h 716394"/>
              <a:gd name="connsiteX1" fmla="*/ 2128284 w 2949099"/>
              <a:gd name="connsiteY1" fmla="*/ 625371 h 716394"/>
              <a:gd name="connsiteX2" fmla="*/ 1675948 w 2949099"/>
              <a:gd name="connsiteY2" fmla="*/ 667454 h 716394"/>
              <a:gd name="connsiteX3" fmla="*/ 1192180 w 2949099"/>
              <a:gd name="connsiteY3" fmla="*/ 625371 h 716394"/>
              <a:gd name="connsiteX4" fmla="*/ 760131 w 2949099"/>
              <a:gd name="connsiteY4" fmla="*/ 121314 h 716394"/>
              <a:gd name="connsiteX5" fmla="*/ 112059 w 2949099"/>
              <a:gd name="connsiteY5" fmla="*/ 49306 h 716394"/>
              <a:gd name="connsiteX0" fmla="*/ 2949099 w 2949099"/>
              <a:gd name="connsiteY0" fmla="*/ 269232 h 697379"/>
              <a:gd name="connsiteX1" fmla="*/ 2128284 w 2949099"/>
              <a:gd name="connsiteY1" fmla="*/ 625371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7379"/>
              <a:gd name="connsiteX1" fmla="*/ 2128284 w 2949099"/>
              <a:gd name="connsiteY1" fmla="*/ 625372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1742"/>
              <a:gd name="connsiteX1" fmla="*/ 2128284 w 2949099"/>
              <a:gd name="connsiteY1" fmla="*/ 625372 h 691742"/>
              <a:gd name="connsiteX2" fmla="*/ 1624228 w 2949099"/>
              <a:gd name="connsiteY2" fmla="*/ 553363 h 691742"/>
              <a:gd name="connsiteX3" fmla="*/ 1120172 w 2949099"/>
              <a:gd name="connsiteY3" fmla="*/ 553364 h 691742"/>
              <a:gd name="connsiteX4" fmla="*/ 760131 w 2949099"/>
              <a:gd name="connsiteY4" fmla="*/ 121314 h 691742"/>
              <a:gd name="connsiteX5" fmla="*/ 112059 w 2949099"/>
              <a:gd name="connsiteY5" fmla="*/ 49306 h 691742"/>
              <a:gd name="connsiteX0" fmla="*/ 2949099 w 2949099"/>
              <a:gd name="connsiteY0" fmla="*/ 269232 h 625372"/>
              <a:gd name="connsiteX1" fmla="*/ 2272300 w 2949099"/>
              <a:gd name="connsiteY1" fmla="*/ 553364 h 625372"/>
              <a:gd name="connsiteX2" fmla="*/ 1624228 w 2949099"/>
              <a:gd name="connsiteY2" fmla="*/ 553363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25372"/>
              <a:gd name="connsiteX1" fmla="*/ 2272300 w 2949099"/>
              <a:gd name="connsiteY1" fmla="*/ 553364 h 625372"/>
              <a:gd name="connsiteX2" fmla="*/ 1624228 w 2949099"/>
              <a:gd name="connsiteY2" fmla="*/ 553364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37374"/>
              <a:gd name="connsiteX1" fmla="*/ 2272300 w 2949099"/>
              <a:gd name="connsiteY1" fmla="*/ 553364 h 637374"/>
              <a:gd name="connsiteX2" fmla="*/ 1624228 w 2949099"/>
              <a:gd name="connsiteY2" fmla="*/ 625372 h 637374"/>
              <a:gd name="connsiteX3" fmla="*/ 1120172 w 2949099"/>
              <a:gd name="connsiteY3" fmla="*/ 553364 h 637374"/>
              <a:gd name="connsiteX4" fmla="*/ 760131 w 2949099"/>
              <a:gd name="connsiteY4" fmla="*/ 121314 h 637374"/>
              <a:gd name="connsiteX5" fmla="*/ 112059 w 2949099"/>
              <a:gd name="connsiteY5" fmla="*/ 49306 h 637374"/>
              <a:gd name="connsiteX0" fmla="*/ 2949099 w 2949099"/>
              <a:gd name="connsiteY0" fmla="*/ 269232 h 697380"/>
              <a:gd name="connsiteX1" fmla="*/ 2272300 w 2949099"/>
              <a:gd name="connsiteY1" fmla="*/ 553364 h 697380"/>
              <a:gd name="connsiteX2" fmla="*/ 1624228 w 2949099"/>
              <a:gd name="connsiteY2" fmla="*/ 625372 h 697380"/>
              <a:gd name="connsiteX3" fmla="*/ 760131 w 2949099"/>
              <a:gd name="connsiteY3" fmla="*/ 121314 h 697380"/>
              <a:gd name="connsiteX4" fmla="*/ 112059 w 2949099"/>
              <a:gd name="connsiteY4" fmla="*/ 49306 h 697380"/>
              <a:gd name="connsiteX0" fmla="*/ 2949099 w 2949099"/>
              <a:gd name="connsiteY0" fmla="*/ 269232 h 553364"/>
              <a:gd name="connsiteX1" fmla="*/ 2272300 w 2949099"/>
              <a:gd name="connsiteY1" fmla="*/ 553364 h 553364"/>
              <a:gd name="connsiteX2" fmla="*/ 760131 w 2949099"/>
              <a:gd name="connsiteY2" fmla="*/ 121314 h 553364"/>
              <a:gd name="connsiteX3" fmla="*/ 112059 w 2949099"/>
              <a:gd name="connsiteY3" fmla="*/ 49306 h 553364"/>
              <a:gd name="connsiteX0" fmla="*/ 2949099 w 2949099"/>
              <a:gd name="connsiteY0" fmla="*/ 269232 h 588066"/>
              <a:gd name="connsiteX1" fmla="*/ 2272300 w 2949099"/>
              <a:gd name="connsiteY1" fmla="*/ 553364 h 588066"/>
              <a:gd name="connsiteX2" fmla="*/ 1224136 w 2949099"/>
              <a:gd name="connsiteY2" fmla="*/ 504056 h 588066"/>
              <a:gd name="connsiteX3" fmla="*/ 112059 w 2949099"/>
              <a:gd name="connsiteY3" fmla="*/ 49306 h 588066"/>
              <a:gd name="connsiteX0" fmla="*/ 2949099 w 2949099"/>
              <a:gd name="connsiteY0" fmla="*/ 269232 h 588066"/>
              <a:gd name="connsiteX1" fmla="*/ 2232248 w 2949099"/>
              <a:gd name="connsiteY1" fmla="*/ 432048 h 588066"/>
              <a:gd name="connsiteX2" fmla="*/ 1224136 w 2949099"/>
              <a:gd name="connsiteY2" fmla="*/ 504056 h 588066"/>
              <a:gd name="connsiteX3" fmla="*/ 112059 w 2949099"/>
              <a:gd name="connsiteY3" fmla="*/ 49306 h 588066"/>
              <a:gd name="connsiteX0" fmla="*/ 2952328 w 2952328"/>
              <a:gd name="connsiteY0" fmla="*/ 288032 h 588066"/>
              <a:gd name="connsiteX1" fmla="*/ 2232248 w 2952328"/>
              <a:gd name="connsiteY1" fmla="*/ 432048 h 588066"/>
              <a:gd name="connsiteX2" fmla="*/ 1224136 w 2952328"/>
              <a:gd name="connsiteY2" fmla="*/ 504056 h 588066"/>
              <a:gd name="connsiteX3" fmla="*/ 112059 w 2952328"/>
              <a:gd name="connsiteY3" fmla="*/ 49306 h 588066"/>
              <a:gd name="connsiteX0" fmla="*/ 2952328 w 2952328"/>
              <a:gd name="connsiteY0" fmla="*/ 288032 h 444050"/>
              <a:gd name="connsiteX1" fmla="*/ 2232248 w 2952328"/>
              <a:gd name="connsiteY1" fmla="*/ 432048 h 444050"/>
              <a:gd name="connsiteX2" fmla="*/ 1656183 w 2952328"/>
              <a:gd name="connsiteY2" fmla="*/ 360040 h 444050"/>
              <a:gd name="connsiteX3" fmla="*/ 112059 w 2952328"/>
              <a:gd name="connsiteY3" fmla="*/ 49306 h 444050"/>
              <a:gd name="connsiteX0" fmla="*/ 2952328 w 2952328"/>
              <a:gd name="connsiteY0" fmla="*/ 288032 h 444050"/>
              <a:gd name="connsiteX1" fmla="*/ 2232247 w 2952328"/>
              <a:gd name="connsiteY1" fmla="*/ 432048 h 444050"/>
              <a:gd name="connsiteX2" fmla="*/ 1656183 w 2952328"/>
              <a:gd name="connsiteY2" fmla="*/ 360040 h 444050"/>
              <a:gd name="connsiteX3" fmla="*/ 112059 w 2952328"/>
              <a:gd name="connsiteY3" fmla="*/ 49306 h 444050"/>
              <a:gd name="connsiteX0" fmla="*/ 2952328 w 2952328"/>
              <a:gd name="connsiteY0" fmla="*/ 288032 h 444050"/>
              <a:gd name="connsiteX1" fmla="*/ 2232247 w 2952328"/>
              <a:gd name="connsiteY1" fmla="*/ 432048 h 444050"/>
              <a:gd name="connsiteX2" fmla="*/ 1872207 w 2952328"/>
              <a:gd name="connsiteY2" fmla="*/ 360040 h 444050"/>
              <a:gd name="connsiteX3" fmla="*/ 112059 w 2952328"/>
              <a:gd name="connsiteY3" fmla="*/ 49306 h 444050"/>
              <a:gd name="connsiteX0" fmla="*/ 2952328 w 2952328"/>
              <a:gd name="connsiteY0" fmla="*/ 288032 h 444050"/>
              <a:gd name="connsiteX1" fmla="*/ 2304255 w 2952328"/>
              <a:gd name="connsiteY1" fmla="*/ 432048 h 444050"/>
              <a:gd name="connsiteX2" fmla="*/ 1872207 w 2952328"/>
              <a:gd name="connsiteY2" fmla="*/ 360040 h 444050"/>
              <a:gd name="connsiteX3" fmla="*/ 112059 w 2952328"/>
              <a:gd name="connsiteY3" fmla="*/ 49306 h 444050"/>
              <a:gd name="connsiteX0" fmla="*/ 2632340 w 2632340"/>
              <a:gd name="connsiteY0" fmla="*/ 12002 h 372042"/>
              <a:gd name="connsiteX1" fmla="*/ 1984267 w 2632340"/>
              <a:gd name="connsiteY1" fmla="*/ 156018 h 372042"/>
              <a:gd name="connsiteX2" fmla="*/ 1552219 w 2632340"/>
              <a:gd name="connsiteY2" fmla="*/ 84010 h 372042"/>
              <a:gd name="connsiteX3" fmla="*/ 112059 w 2632340"/>
              <a:gd name="connsiteY3" fmla="*/ 372042 h 372042"/>
              <a:gd name="connsiteX0" fmla="*/ 2520281 w 2520281"/>
              <a:gd name="connsiteY0" fmla="*/ 0 h 360040"/>
              <a:gd name="connsiteX1" fmla="*/ 1872208 w 2520281"/>
              <a:gd name="connsiteY1" fmla="*/ 144016 h 360040"/>
              <a:gd name="connsiteX2" fmla="*/ 1440160 w 2520281"/>
              <a:gd name="connsiteY2" fmla="*/ 72008 h 360040"/>
              <a:gd name="connsiteX3" fmla="*/ 1000563 w 2520281"/>
              <a:gd name="connsiteY3" fmla="*/ 86907 h 360040"/>
              <a:gd name="connsiteX4" fmla="*/ 0 w 2520281"/>
              <a:gd name="connsiteY4" fmla="*/ 360040 h 360040"/>
              <a:gd name="connsiteX0" fmla="*/ 2520281 w 2520281"/>
              <a:gd name="connsiteY0" fmla="*/ 0 h 360040"/>
              <a:gd name="connsiteX1" fmla="*/ 1872208 w 2520281"/>
              <a:gd name="connsiteY1" fmla="*/ 144016 h 360040"/>
              <a:gd name="connsiteX2" fmla="*/ 1440160 w 2520281"/>
              <a:gd name="connsiteY2" fmla="*/ 72008 h 360040"/>
              <a:gd name="connsiteX3" fmla="*/ 1008112 w 2520281"/>
              <a:gd name="connsiteY3" fmla="*/ 288032 h 360040"/>
              <a:gd name="connsiteX4" fmla="*/ 0 w 2520281"/>
              <a:gd name="connsiteY4" fmla="*/ 360040 h 360040"/>
              <a:gd name="connsiteX0" fmla="*/ 2160241 w 2160241"/>
              <a:gd name="connsiteY0" fmla="*/ 0 h 324036"/>
              <a:gd name="connsiteX1" fmla="*/ 1512168 w 2160241"/>
              <a:gd name="connsiteY1" fmla="*/ 144016 h 324036"/>
              <a:gd name="connsiteX2" fmla="*/ 1080120 w 2160241"/>
              <a:gd name="connsiteY2" fmla="*/ 72008 h 324036"/>
              <a:gd name="connsiteX3" fmla="*/ 648072 w 2160241"/>
              <a:gd name="connsiteY3" fmla="*/ 288032 h 324036"/>
              <a:gd name="connsiteX4" fmla="*/ 0 w 2160241"/>
              <a:gd name="connsiteY4" fmla="*/ 288032 h 324036"/>
              <a:gd name="connsiteX0" fmla="*/ 2160241 w 2160241"/>
              <a:gd name="connsiteY0" fmla="*/ 0 h 288032"/>
              <a:gd name="connsiteX1" fmla="*/ 1512168 w 2160241"/>
              <a:gd name="connsiteY1" fmla="*/ 144016 h 288032"/>
              <a:gd name="connsiteX2" fmla="*/ 1080120 w 2160241"/>
              <a:gd name="connsiteY2" fmla="*/ 72008 h 288032"/>
              <a:gd name="connsiteX3" fmla="*/ 648072 w 2160241"/>
              <a:gd name="connsiteY3" fmla="*/ 216024 h 288032"/>
              <a:gd name="connsiteX4" fmla="*/ 0 w 2160241"/>
              <a:gd name="connsiteY4" fmla="*/ 288032 h 288032"/>
              <a:gd name="connsiteX0" fmla="*/ 2160241 w 2160241"/>
              <a:gd name="connsiteY0" fmla="*/ 0 h 324036"/>
              <a:gd name="connsiteX1" fmla="*/ 1512168 w 2160241"/>
              <a:gd name="connsiteY1" fmla="*/ 144016 h 324036"/>
              <a:gd name="connsiteX2" fmla="*/ 1080120 w 2160241"/>
              <a:gd name="connsiteY2" fmla="*/ 72008 h 324036"/>
              <a:gd name="connsiteX3" fmla="*/ 648072 w 2160241"/>
              <a:gd name="connsiteY3" fmla="*/ 288032 h 324036"/>
              <a:gd name="connsiteX4" fmla="*/ 0 w 2160241"/>
              <a:gd name="connsiteY4" fmla="*/ 288032 h 324036"/>
              <a:gd name="connsiteX0" fmla="*/ 2160241 w 2160241"/>
              <a:gd name="connsiteY0" fmla="*/ 0 h 360040"/>
              <a:gd name="connsiteX1" fmla="*/ 1512168 w 2160241"/>
              <a:gd name="connsiteY1" fmla="*/ 144016 h 360040"/>
              <a:gd name="connsiteX2" fmla="*/ 1080120 w 2160241"/>
              <a:gd name="connsiteY2" fmla="*/ 72008 h 360040"/>
              <a:gd name="connsiteX3" fmla="*/ 648072 w 2160241"/>
              <a:gd name="connsiteY3" fmla="*/ 288032 h 360040"/>
              <a:gd name="connsiteX4" fmla="*/ 0 w 2160241"/>
              <a:gd name="connsiteY4" fmla="*/ 360040 h 360040"/>
              <a:gd name="connsiteX0" fmla="*/ 2088233 w 2088233"/>
              <a:gd name="connsiteY0" fmla="*/ 0 h 360040"/>
              <a:gd name="connsiteX1" fmla="*/ 1440160 w 2088233"/>
              <a:gd name="connsiteY1" fmla="*/ 144016 h 360040"/>
              <a:gd name="connsiteX2" fmla="*/ 1008112 w 2088233"/>
              <a:gd name="connsiteY2" fmla="*/ 72008 h 360040"/>
              <a:gd name="connsiteX3" fmla="*/ 576064 w 2088233"/>
              <a:gd name="connsiteY3" fmla="*/ 288032 h 360040"/>
              <a:gd name="connsiteX4" fmla="*/ 0 w 2088233"/>
              <a:gd name="connsiteY4" fmla="*/ 360040 h 360040"/>
              <a:gd name="connsiteX0" fmla="*/ 2088233 w 2088233"/>
              <a:gd name="connsiteY0" fmla="*/ 0 h 360040"/>
              <a:gd name="connsiteX1" fmla="*/ 1584176 w 2088233"/>
              <a:gd name="connsiteY1" fmla="*/ 72008 h 360040"/>
              <a:gd name="connsiteX2" fmla="*/ 1008112 w 2088233"/>
              <a:gd name="connsiteY2" fmla="*/ 72008 h 360040"/>
              <a:gd name="connsiteX3" fmla="*/ 576064 w 2088233"/>
              <a:gd name="connsiteY3" fmla="*/ 288032 h 360040"/>
              <a:gd name="connsiteX4" fmla="*/ 0 w 2088233"/>
              <a:gd name="connsiteY4" fmla="*/ 360040 h 360040"/>
              <a:gd name="connsiteX0" fmla="*/ 2088233 w 2088233"/>
              <a:gd name="connsiteY0" fmla="*/ 0 h 360040"/>
              <a:gd name="connsiteX1" fmla="*/ 1584176 w 2088233"/>
              <a:gd name="connsiteY1" fmla="*/ 72008 h 360040"/>
              <a:gd name="connsiteX2" fmla="*/ 936104 w 2088233"/>
              <a:gd name="connsiteY2" fmla="*/ 216024 h 360040"/>
              <a:gd name="connsiteX3" fmla="*/ 576064 w 2088233"/>
              <a:gd name="connsiteY3" fmla="*/ 288032 h 360040"/>
              <a:gd name="connsiteX4" fmla="*/ 0 w 2088233"/>
              <a:gd name="connsiteY4" fmla="*/ 360040 h 360040"/>
              <a:gd name="connsiteX0" fmla="*/ 2088233 w 2088233"/>
              <a:gd name="connsiteY0" fmla="*/ 0 h 360040"/>
              <a:gd name="connsiteX1" fmla="*/ 1584176 w 2088233"/>
              <a:gd name="connsiteY1" fmla="*/ 144016 h 360040"/>
              <a:gd name="connsiteX2" fmla="*/ 936104 w 2088233"/>
              <a:gd name="connsiteY2" fmla="*/ 216024 h 360040"/>
              <a:gd name="connsiteX3" fmla="*/ 576064 w 2088233"/>
              <a:gd name="connsiteY3" fmla="*/ 288032 h 360040"/>
              <a:gd name="connsiteX4" fmla="*/ 0 w 2088233"/>
              <a:gd name="connsiteY4" fmla="*/ 360040 h 360040"/>
              <a:gd name="connsiteX0" fmla="*/ 2088233 w 2088233"/>
              <a:gd name="connsiteY0" fmla="*/ 0 h 360040"/>
              <a:gd name="connsiteX1" fmla="*/ 1584176 w 2088233"/>
              <a:gd name="connsiteY1" fmla="*/ 144016 h 360040"/>
              <a:gd name="connsiteX2" fmla="*/ 576064 w 2088233"/>
              <a:gd name="connsiteY2" fmla="*/ 288032 h 360040"/>
              <a:gd name="connsiteX3" fmla="*/ 0 w 2088233"/>
              <a:gd name="connsiteY3" fmla="*/ 360040 h 360040"/>
              <a:gd name="connsiteX0" fmla="*/ 2088233 w 2088233"/>
              <a:gd name="connsiteY0" fmla="*/ 0 h 360040"/>
              <a:gd name="connsiteX1" fmla="*/ 1584176 w 2088233"/>
              <a:gd name="connsiteY1" fmla="*/ 144016 h 360040"/>
              <a:gd name="connsiteX2" fmla="*/ 864096 w 2088233"/>
              <a:gd name="connsiteY2" fmla="*/ 216024 h 360040"/>
              <a:gd name="connsiteX3" fmla="*/ 0 w 2088233"/>
              <a:gd name="connsiteY3" fmla="*/ 360040 h 360040"/>
              <a:gd name="connsiteX0" fmla="*/ 2088233 w 2088233"/>
              <a:gd name="connsiteY0" fmla="*/ 0 h 360040"/>
              <a:gd name="connsiteX1" fmla="*/ 1584176 w 2088233"/>
              <a:gd name="connsiteY1" fmla="*/ 144016 h 360040"/>
              <a:gd name="connsiteX2" fmla="*/ 936104 w 2088233"/>
              <a:gd name="connsiteY2" fmla="*/ 288032 h 360040"/>
              <a:gd name="connsiteX3" fmla="*/ 0 w 2088233"/>
              <a:gd name="connsiteY3" fmla="*/ 360040 h 360040"/>
              <a:gd name="connsiteX0" fmla="*/ 2088233 w 2088233"/>
              <a:gd name="connsiteY0" fmla="*/ 0 h 360040"/>
              <a:gd name="connsiteX1" fmla="*/ 1440160 w 2088233"/>
              <a:gd name="connsiteY1" fmla="*/ 144016 h 360040"/>
              <a:gd name="connsiteX2" fmla="*/ 936104 w 2088233"/>
              <a:gd name="connsiteY2" fmla="*/ 288032 h 360040"/>
              <a:gd name="connsiteX3" fmla="*/ 0 w 2088233"/>
              <a:gd name="connsiteY3" fmla="*/ 360040 h 360040"/>
              <a:gd name="connsiteX0" fmla="*/ 2088233 w 2088233"/>
              <a:gd name="connsiteY0" fmla="*/ 0 h 360040"/>
              <a:gd name="connsiteX1" fmla="*/ 1440160 w 2088233"/>
              <a:gd name="connsiteY1" fmla="*/ 144016 h 360040"/>
              <a:gd name="connsiteX2" fmla="*/ 936104 w 2088233"/>
              <a:gd name="connsiteY2" fmla="*/ 149265 h 360040"/>
              <a:gd name="connsiteX3" fmla="*/ 0 w 2088233"/>
              <a:gd name="connsiteY3" fmla="*/ 360040 h 360040"/>
              <a:gd name="connsiteX0" fmla="*/ 2088233 w 2088233"/>
              <a:gd name="connsiteY0" fmla="*/ 0 h 360040"/>
              <a:gd name="connsiteX1" fmla="*/ 1440160 w 2088233"/>
              <a:gd name="connsiteY1" fmla="*/ 144016 h 360040"/>
              <a:gd name="connsiteX2" fmla="*/ 936104 w 2088233"/>
              <a:gd name="connsiteY2" fmla="*/ 149265 h 360040"/>
              <a:gd name="connsiteX3" fmla="*/ 667127 w 2088233"/>
              <a:gd name="connsiteY3" fmla="*/ 189760 h 360040"/>
              <a:gd name="connsiteX4" fmla="*/ 0 w 2088233"/>
              <a:gd name="connsiteY4" fmla="*/ 360040 h 360040"/>
              <a:gd name="connsiteX0" fmla="*/ 2088233 w 2088233"/>
              <a:gd name="connsiteY0" fmla="*/ 0 h 360040"/>
              <a:gd name="connsiteX1" fmla="*/ 1440160 w 2088233"/>
              <a:gd name="connsiteY1" fmla="*/ 144016 h 360040"/>
              <a:gd name="connsiteX2" fmla="*/ 936104 w 2088233"/>
              <a:gd name="connsiteY2" fmla="*/ 149265 h 360040"/>
              <a:gd name="connsiteX3" fmla="*/ 648072 w 2088233"/>
              <a:gd name="connsiteY3" fmla="*/ 289782 h 360040"/>
              <a:gd name="connsiteX4" fmla="*/ 0 w 2088233"/>
              <a:gd name="connsiteY4" fmla="*/ 360040 h 360040"/>
              <a:gd name="connsiteX0" fmla="*/ 2088233 w 2088233"/>
              <a:gd name="connsiteY0" fmla="*/ 0 h 360040"/>
              <a:gd name="connsiteX1" fmla="*/ 1584176 w 2088233"/>
              <a:gd name="connsiteY1" fmla="*/ 149265 h 360040"/>
              <a:gd name="connsiteX2" fmla="*/ 936104 w 2088233"/>
              <a:gd name="connsiteY2" fmla="*/ 149265 h 360040"/>
              <a:gd name="connsiteX3" fmla="*/ 648072 w 2088233"/>
              <a:gd name="connsiteY3" fmla="*/ 289782 h 360040"/>
              <a:gd name="connsiteX4" fmla="*/ 0 w 2088233"/>
              <a:gd name="connsiteY4" fmla="*/ 360040 h 360040"/>
              <a:gd name="connsiteX0" fmla="*/ 2088233 w 2088233"/>
              <a:gd name="connsiteY0" fmla="*/ 0 h 360040"/>
              <a:gd name="connsiteX1" fmla="*/ 1584176 w 2088233"/>
              <a:gd name="connsiteY1" fmla="*/ 149265 h 360040"/>
              <a:gd name="connsiteX2" fmla="*/ 936104 w 2088233"/>
              <a:gd name="connsiteY2" fmla="*/ 149265 h 360040"/>
              <a:gd name="connsiteX3" fmla="*/ 648072 w 2088233"/>
              <a:gd name="connsiteY3" fmla="*/ 289782 h 360040"/>
              <a:gd name="connsiteX4" fmla="*/ 0 w 2088233"/>
              <a:gd name="connsiteY4" fmla="*/ 360040 h 360040"/>
              <a:gd name="connsiteX0" fmla="*/ 2088233 w 2088233"/>
              <a:gd name="connsiteY0" fmla="*/ 0 h 360040"/>
              <a:gd name="connsiteX1" fmla="*/ 1728192 w 2088233"/>
              <a:gd name="connsiteY1" fmla="*/ 79007 h 360040"/>
              <a:gd name="connsiteX2" fmla="*/ 936104 w 2088233"/>
              <a:gd name="connsiteY2" fmla="*/ 149265 h 360040"/>
              <a:gd name="connsiteX3" fmla="*/ 648072 w 2088233"/>
              <a:gd name="connsiteY3" fmla="*/ 289782 h 360040"/>
              <a:gd name="connsiteX4" fmla="*/ 0 w 2088233"/>
              <a:gd name="connsiteY4" fmla="*/ 360040 h 360040"/>
              <a:gd name="connsiteX0" fmla="*/ 2088233 w 2088233"/>
              <a:gd name="connsiteY0" fmla="*/ 0 h 360040"/>
              <a:gd name="connsiteX1" fmla="*/ 1728192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728192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656184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584176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440160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584176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088233 w 2088233"/>
              <a:gd name="connsiteY0" fmla="*/ 0 h 360040"/>
              <a:gd name="connsiteX1" fmla="*/ 1728192 w 2088233"/>
              <a:gd name="connsiteY1" fmla="*/ 79007 h 360040"/>
              <a:gd name="connsiteX2" fmla="*/ 936104 w 2088233"/>
              <a:gd name="connsiteY2" fmla="*/ 79007 h 360040"/>
              <a:gd name="connsiteX3" fmla="*/ 648072 w 2088233"/>
              <a:gd name="connsiteY3" fmla="*/ 289782 h 360040"/>
              <a:gd name="connsiteX4" fmla="*/ 0 w 2088233"/>
              <a:gd name="connsiteY4" fmla="*/ 360040 h 360040"/>
              <a:gd name="connsiteX0" fmla="*/ 2160240 w 2160240"/>
              <a:gd name="connsiteY0" fmla="*/ 0 h 351292"/>
              <a:gd name="connsiteX1" fmla="*/ 1728192 w 2160240"/>
              <a:gd name="connsiteY1" fmla="*/ 70259 h 351292"/>
              <a:gd name="connsiteX2" fmla="*/ 936104 w 2160240"/>
              <a:gd name="connsiteY2" fmla="*/ 70259 h 351292"/>
              <a:gd name="connsiteX3" fmla="*/ 648072 w 2160240"/>
              <a:gd name="connsiteY3" fmla="*/ 281034 h 351292"/>
              <a:gd name="connsiteX4" fmla="*/ 0 w 2160240"/>
              <a:gd name="connsiteY4" fmla="*/ 351292 h 351292"/>
              <a:gd name="connsiteX0" fmla="*/ 2160240 w 2165027"/>
              <a:gd name="connsiteY0" fmla="*/ 0 h 351292"/>
              <a:gd name="connsiteX1" fmla="*/ 1872207 w 2165027"/>
              <a:gd name="connsiteY1" fmla="*/ 70259 h 351292"/>
              <a:gd name="connsiteX2" fmla="*/ 936104 w 2165027"/>
              <a:gd name="connsiteY2" fmla="*/ 70259 h 351292"/>
              <a:gd name="connsiteX3" fmla="*/ 648072 w 2165027"/>
              <a:gd name="connsiteY3" fmla="*/ 281034 h 351292"/>
              <a:gd name="connsiteX4" fmla="*/ 0 w 2165027"/>
              <a:gd name="connsiteY4" fmla="*/ 351292 h 351292"/>
              <a:gd name="connsiteX0" fmla="*/ 2160240 w 2160240"/>
              <a:gd name="connsiteY0" fmla="*/ 81969 h 433261"/>
              <a:gd name="connsiteX1" fmla="*/ 2088231 w 2160240"/>
              <a:gd name="connsiteY1" fmla="*/ 11710 h 433261"/>
              <a:gd name="connsiteX2" fmla="*/ 1872207 w 2160240"/>
              <a:gd name="connsiteY2" fmla="*/ 152228 h 433261"/>
              <a:gd name="connsiteX3" fmla="*/ 936104 w 2160240"/>
              <a:gd name="connsiteY3" fmla="*/ 152228 h 433261"/>
              <a:gd name="connsiteX4" fmla="*/ 648072 w 2160240"/>
              <a:gd name="connsiteY4" fmla="*/ 363003 h 433261"/>
              <a:gd name="connsiteX5" fmla="*/ 0 w 2160240"/>
              <a:gd name="connsiteY5" fmla="*/ 433261 h 433261"/>
              <a:gd name="connsiteX0" fmla="*/ 2160240 w 2160240"/>
              <a:gd name="connsiteY0" fmla="*/ 0 h 351292"/>
              <a:gd name="connsiteX1" fmla="*/ 1872207 w 2160240"/>
              <a:gd name="connsiteY1" fmla="*/ 70259 h 351292"/>
              <a:gd name="connsiteX2" fmla="*/ 936104 w 2160240"/>
              <a:gd name="connsiteY2" fmla="*/ 70259 h 351292"/>
              <a:gd name="connsiteX3" fmla="*/ 648072 w 2160240"/>
              <a:gd name="connsiteY3" fmla="*/ 281034 h 351292"/>
              <a:gd name="connsiteX4" fmla="*/ 0 w 2160240"/>
              <a:gd name="connsiteY4" fmla="*/ 351292 h 351292"/>
              <a:gd name="connsiteX0" fmla="*/ 2160240 w 2208244"/>
              <a:gd name="connsiteY0" fmla="*/ 81969 h 433261"/>
              <a:gd name="connsiteX1" fmla="*/ 2160239 w 2208244"/>
              <a:gd name="connsiteY1" fmla="*/ 11710 h 433261"/>
              <a:gd name="connsiteX2" fmla="*/ 1872207 w 2208244"/>
              <a:gd name="connsiteY2" fmla="*/ 152228 h 433261"/>
              <a:gd name="connsiteX3" fmla="*/ 936104 w 2208244"/>
              <a:gd name="connsiteY3" fmla="*/ 152228 h 433261"/>
              <a:gd name="connsiteX4" fmla="*/ 648072 w 2208244"/>
              <a:gd name="connsiteY4" fmla="*/ 363003 h 433261"/>
              <a:gd name="connsiteX5" fmla="*/ 0 w 2208244"/>
              <a:gd name="connsiteY5" fmla="*/ 433261 h 433261"/>
              <a:gd name="connsiteX0" fmla="*/ 2160240 w 2160240"/>
              <a:gd name="connsiteY0" fmla="*/ 0 h 351292"/>
              <a:gd name="connsiteX1" fmla="*/ 1872207 w 2160240"/>
              <a:gd name="connsiteY1" fmla="*/ 70259 h 351292"/>
              <a:gd name="connsiteX2" fmla="*/ 936104 w 2160240"/>
              <a:gd name="connsiteY2" fmla="*/ 70259 h 351292"/>
              <a:gd name="connsiteX3" fmla="*/ 648072 w 2160240"/>
              <a:gd name="connsiteY3" fmla="*/ 281034 h 351292"/>
              <a:gd name="connsiteX4" fmla="*/ 0 w 2160240"/>
              <a:gd name="connsiteY4" fmla="*/ 351292 h 35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351292">
                <a:moveTo>
                  <a:pt x="2160240" y="0"/>
                </a:moveTo>
                <a:cubicBezTo>
                  <a:pt x="2100233" y="14637"/>
                  <a:pt x="2076230" y="58549"/>
                  <a:pt x="1872207" y="70259"/>
                </a:cubicBezTo>
                <a:cubicBezTo>
                  <a:pt x="1620179" y="118264"/>
                  <a:pt x="1200133" y="34255"/>
                  <a:pt x="936104" y="70259"/>
                </a:cubicBezTo>
                <a:cubicBezTo>
                  <a:pt x="807265" y="77883"/>
                  <a:pt x="804089" y="234195"/>
                  <a:pt x="648072" y="281034"/>
                </a:cubicBezTo>
                <a:cubicBezTo>
                  <a:pt x="492055" y="327873"/>
                  <a:pt x="111188" y="322912"/>
                  <a:pt x="0" y="351292"/>
                </a:cubicBezTo>
              </a:path>
            </a:pathLst>
          </a:cu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2" descr="phone_grey"/>
          <p:cNvPicPr>
            <a:picLocks noChangeAspect="1" noChangeArrowheads="1"/>
          </p:cNvPicPr>
          <p:nvPr/>
        </p:nvPicPr>
        <p:blipFill>
          <a:blip r:embed="rId23" cstate="print"/>
          <a:srcRect/>
          <a:stretch>
            <a:fillRect/>
          </a:stretch>
        </p:blipFill>
        <p:spPr bwMode="auto">
          <a:xfrm>
            <a:off x="7201288" y="2967867"/>
            <a:ext cx="295513" cy="238839"/>
          </a:xfrm>
          <a:prstGeom prst="rect">
            <a:avLst/>
          </a:prstGeom>
          <a:noFill/>
          <a:ln w="9525">
            <a:noFill/>
            <a:miter lim="800000"/>
            <a:headEnd/>
            <a:tailEnd/>
          </a:ln>
        </p:spPr>
      </p:pic>
      <p:sp>
        <p:nvSpPr>
          <p:cNvPr id="287" name="Freeform 286"/>
          <p:cNvSpPr/>
          <p:nvPr/>
        </p:nvSpPr>
        <p:spPr>
          <a:xfrm flipV="1">
            <a:off x="5425639" y="3345263"/>
            <a:ext cx="2509479" cy="654310"/>
          </a:xfrm>
          <a:custGeom>
            <a:avLst/>
            <a:gdLst>
              <a:gd name="connsiteX0" fmla="*/ 2909047 w 2909047"/>
              <a:gd name="connsiteY0" fmla="*/ 147918 h 591670"/>
              <a:gd name="connsiteX1" fmla="*/ 1680882 w 2909047"/>
              <a:gd name="connsiteY1" fmla="*/ 587188 h 591670"/>
              <a:gd name="connsiteX2" fmla="*/ 766482 w 2909047"/>
              <a:gd name="connsiteY2" fmla="*/ 121024 h 591670"/>
              <a:gd name="connsiteX3" fmla="*/ 112059 w 2909047"/>
              <a:gd name="connsiteY3" fmla="*/ 49306 h 591670"/>
              <a:gd name="connsiteX0" fmla="*/ 2877090 w 2877090"/>
              <a:gd name="connsiteY0" fmla="*/ 125216 h 568968"/>
              <a:gd name="connsiteX1" fmla="*/ 1648925 w 2877090"/>
              <a:gd name="connsiteY1" fmla="*/ 564486 h 568968"/>
              <a:gd name="connsiteX2" fmla="*/ 734525 w 2877090"/>
              <a:gd name="connsiteY2" fmla="*/ 98322 h 568968"/>
              <a:gd name="connsiteX3" fmla="*/ 112059 w 2877090"/>
              <a:gd name="connsiteY3" fmla="*/ 49306 h 568968"/>
              <a:gd name="connsiteX0" fmla="*/ 2877090 w 2877090"/>
              <a:gd name="connsiteY0" fmla="*/ 233781 h 697704"/>
              <a:gd name="connsiteX1" fmla="*/ 1648925 w 2877090"/>
              <a:gd name="connsiteY1" fmla="*/ 673051 h 697704"/>
              <a:gd name="connsiteX2" fmla="*/ 688122 w 2877090"/>
              <a:gd name="connsiteY2" fmla="*/ 85863 h 697704"/>
              <a:gd name="connsiteX3" fmla="*/ 112059 w 2877090"/>
              <a:gd name="connsiteY3" fmla="*/ 157871 h 697704"/>
              <a:gd name="connsiteX0" fmla="*/ 2949099 w 2949099"/>
              <a:gd name="connsiteY0" fmla="*/ 269232 h 733155"/>
              <a:gd name="connsiteX1" fmla="*/ 1720934 w 2949099"/>
              <a:gd name="connsiteY1" fmla="*/ 708502 h 733155"/>
              <a:gd name="connsiteX2" fmla="*/ 760131 w 2949099"/>
              <a:gd name="connsiteY2" fmla="*/ 121314 h 733155"/>
              <a:gd name="connsiteX3" fmla="*/ 112059 w 2949099"/>
              <a:gd name="connsiteY3" fmla="*/ 49306 h 733155"/>
              <a:gd name="connsiteX0" fmla="*/ 2949099 w 2949099"/>
              <a:gd name="connsiteY0" fmla="*/ 269232 h 722032"/>
              <a:gd name="connsiteX1" fmla="*/ 1336196 w 2949099"/>
              <a:gd name="connsiteY1" fmla="*/ 697379 h 722032"/>
              <a:gd name="connsiteX2" fmla="*/ 760131 w 2949099"/>
              <a:gd name="connsiteY2" fmla="*/ 121314 h 722032"/>
              <a:gd name="connsiteX3" fmla="*/ 112059 w 2949099"/>
              <a:gd name="connsiteY3" fmla="*/ 49306 h 722032"/>
              <a:gd name="connsiteX0" fmla="*/ 2949099 w 2949099"/>
              <a:gd name="connsiteY0" fmla="*/ 269232 h 782426"/>
              <a:gd name="connsiteX1" fmla="*/ 1989712 w 2949099"/>
              <a:gd name="connsiteY1" fmla="*/ 631595 h 782426"/>
              <a:gd name="connsiteX2" fmla="*/ 1336196 w 2949099"/>
              <a:gd name="connsiteY2" fmla="*/ 697379 h 782426"/>
              <a:gd name="connsiteX3" fmla="*/ 760131 w 2949099"/>
              <a:gd name="connsiteY3" fmla="*/ 121314 h 782426"/>
              <a:gd name="connsiteX4" fmla="*/ 112059 w 2949099"/>
              <a:gd name="connsiteY4" fmla="*/ 49306 h 782426"/>
              <a:gd name="connsiteX0" fmla="*/ 2949099 w 2949099"/>
              <a:gd name="connsiteY0" fmla="*/ 269232 h 781388"/>
              <a:gd name="connsiteX1" fmla="*/ 2128284 w 2949099"/>
              <a:gd name="connsiteY1" fmla="*/ 625371 h 781388"/>
              <a:gd name="connsiteX2" fmla="*/ 1336196 w 2949099"/>
              <a:gd name="connsiteY2" fmla="*/ 697379 h 781388"/>
              <a:gd name="connsiteX3" fmla="*/ 760131 w 2949099"/>
              <a:gd name="connsiteY3" fmla="*/ 121314 h 781388"/>
              <a:gd name="connsiteX4" fmla="*/ 112059 w 2949099"/>
              <a:gd name="connsiteY4" fmla="*/ 49306 h 781388"/>
              <a:gd name="connsiteX0" fmla="*/ 2949099 w 2949099"/>
              <a:gd name="connsiteY0" fmla="*/ 269232 h 709380"/>
              <a:gd name="connsiteX1" fmla="*/ 2128284 w 2949099"/>
              <a:gd name="connsiteY1" fmla="*/ 625371 h 709380"/>
              <a:gd name="connsiteX2" fmla="*/ 1192180 w 2949099"/>
              <a:gd name="connsiteY2" fmla="*/ 625371 h 709380"/>
              <a:gd name="connsiteX3" fmla="*/ 760131 w 2949099"/>
              <a:gd name="connsiteY3" fmla="*/ 121314 h 709380"/>
              <a:gd name="connsiteX4" fmla="*/ 112059 w 2949099"/>
              <a:gd name="connsiteY4" fmla="*/ 49306 h 709380"/>
              <a:gd name="connsiteX0" fmla="*/ 2949099 w 2949099"/>
              <a:gd name="connsiteY0" fmla="*/ 269232 h 716394"/>
              <a:gd name="connsiteX1" fmla="*/ 2128284 w 2949099"/>
              <a:gd name="connsiteY1" fmla="*/ 625371 h 716394"/>
              <a:gd name="connsiteX2" fmla="*/ 1675948 w 2949099"/>
              <a:gd name="connsiteY2" fmla="*/ 667454 h 716394"/>
              <a:gd name="connsiteX3" fmla="*/ 1192180 w 2949099"/>
              <a:gd name="connsiteY3" fmla="*/ 625371 h 716394"/>
              <a:gd name="connsiteX4" fmla="*/ 760131 w 2949099"/>
              <a:gd name="connsiteY4" fmla="*/ 121314 h 716394"/>
              <a:gd name="connsiteX5" fmla="*/ 112059 w 2949099"/>
              <a:gd name="connsiteY5" fmla="*/ 49306 h 716394"/>
              <a:gd name="connsiteX0" fmla="*/ 2949099 w 2949099"/>
              <a:gd name="connsiteY0" fmla="*/ 269232 h 697379"/>
              <a:gd name="connsiteX1" fmla="*/ 2128284 w 2949099"/>
              <a:gd name="connsiteY1" fmla="*/ 625371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7379"/>
              <a:gd name="connsiteX1" fmla="*/ 2128284 w 2949099"/>
              <a:gd name="connsiteY1" fmla="*/ 625372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1742"/>
              <a:gd name="connsiteX1" fmla="*/ 2128284 w 2949099"/>
              <a:gd name="connsiteY1" fmla="*/ 625372 h 691742"/>
              <a:gd name="connsiteX2" fmla="*/ 1624228 w 2949099"/>
              <a:gd name="connsiteY2" fmla="*/ 553363 h 691742"/>
              <a:gd name="connsiteX3" fmla="*/ 1120172 w 2949099"/>
              <a:gd name="connsiteY3" fmla="*/ 553364 h 691742"/>
              <a:gd name="connsiteX4" fmla="*/ 760131 w 2949099"/>
              <a:gd name="connsiteY4" fmla="*/ 121314 h 691742"/>
              <a:gd name="connsiteX5" fmla="*/ 112059 w 2949099"/>
              <a:gd name="connsiteY5" fmla="*/ 49306 h 691742"/>
              <a:gd name="connsiteX0" fmla="*/ 2949099 w 2949099"/>
              <a:gd name="connsiteY0" fmla="*/ 269232 h 625372"/>
              <a:gd name="connsiteX1" fmla="*/ 2272300 w 2949099"/>
              <a:gd name="connsiteY1" fmla="*/ 553364 h 625372"/>
              <a:gd name="connsiteX2" fmla="*/ 1624228 w 2949099"/>
              <a:gd name="connsiteY2" fmla="*/ 553363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25372"/>
              <a:gd name="connsiteX1" fmla="*/ 2272300 w 2949099"/>
              <a:gd name="connsiteY1" fmla="*/ 553364 h 625372"/>
              <a:gd name="connsiteX2" fmla="*/ 1624228 w 2949099"/>
              <a:gd name="connsiteY2" fmla="*/ 553364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37374"/>
              <a:gd name="connsiteX1" fmla="*/ 2272300 w 2949099"/>
              <a:gd name="connsiteY1" fmla="*/ 553364 h 637374"/>
              <a:gd name="connsiteX2" fmla="*/ 1624228 w 2949099"/>
              <a:gd name="connsiteY2" fmla="*/ 625372 h 637374"/>
              <a:gd name="connsiteX3" fmla="*/ 1120172 w 2949099"/>
              <a:gd name="connsiteY3" fmla="*/ 553364 h 637374"/>
              <a:gd name="connsiteX4" fmla="*/ 760131 w 2949099"/>
              <a:gd name="connsiteY4" fmla="*/ 121314 h 637374"/>
              <a:gd name="connsiteX5" fmla="*/ 112059 w 2949099"/>
              <a:gd name="connsiteY5" fmla="*/ 49306 h 637374"/>
              <a:gd name="connsiteX0" fmla="*/ 2949099 w 2949099"/>
              <a:gd name="connsiteY0" fmla="*/ 269232 h 619734"/>
              <a:gd name="connsiteX1" fmla="*/ 2272300 w 2949099"/>
              <a:gd name="connsiteY1" fmla="*/ 553364 h 619734"/>
              <a:gd name="connsiteX2" fmla="*/ 1584176 w 2949099"/>
              <a:gd name="connsiteY2" fmla="*/ 493358 h 619734"/>
              <a:gd name="connsiteX3" fmla="*/ 1120172 w 2949099"/>
              <a:gd name="connsiteY3" fmla="*/ 553364 h 619734"/>
              <a:gd name="connsiteX4" fmla="*/ 760131 w 2949099"/>
              <a:gd name="connsiteY4" fmla="*/ 121314 h 619734"/>
              <a:gd name="connsiteX5" fmla="*/ 112059 w 2949099"/>
              <a:gd name="connsiteY5" fmla="*/ 49306 h 619734"/>
              <a:gd name="connsiteX0" fmla="*/ 2949099 w 2949099"/>
              <a:gd name="connsiteY0" fmla="*/ 269232 h 615371"/>
              <a:gd name="connsiteX1" fmla="*/ 2304256 w 2949099"/>
              <a:gd name="connsiteY1" fmla="*/ 421350 h 615371"/>
              <a:gd name="connsiteX2" fmla="*/ 1584176 w 2949099"/>
              <a:gd name="connsiteY2" fmla="*/ 493358 h 615371"/>
              <a:gd name="connsiteX3" fmla="*/ 1120172 w 2949099"/>
              <a:gd name="connsiteY3" fmla="*/ 553364 h 615371"/>
              <a:gd name="connsiteX4" fmla="*/ 760131 w 2949099"/>
              <a:gd name="connsiteY4" fmla="*/ 121314 h 615371"/>
              <a:gd name="connsiteX5" fmla="*/ 112059 w 2949099"/>
              <a:gd name="connsiteY5" fmla="*/ 49306 h 615371"/>
              <a:gd name="connsiteX0" fmla="*/ 2952328 w 2952328"/>
              <a:gd name="connsiteY0" fmla="*/ 709382 h 769776"/>
              <a:gd name="connsiteX1" fmla="*/ 2304256 w 2952328"/>
              <a:gd name="connsiteY1" fmla="*/ 421350 h 769776"/>
              <a:gd name="connsiteX2" fmla="*/ 1584176 w 2952328"/>
              <a:gd name="connsiteY2" fmla="*/ 493358 h 769776"/>
              <a:gd name="connsiteX3" fmla="*/ 1120172 w 2952328"/>
              <a:gd name="connsiteY3" fmla="*/ 553364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6 w 2952328"/>
              <a:gd name="connsiteY1" fmla="*/ 421350 h 769776"/>
              <a:gd name="connsiteX2" fmla="*/ 1584176 w 2952328"/>
              <a:gd name="connsiteY2" fmla="*/ 493358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6 w 2952328"/>
              <a:gd name="connsiteY2" fmla="*/ 493358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328" h="769776">
                <a:moveTo>
                  <a:pt x="2952328" y="709382"/>
                </a:moveTo>
                <a:cubicBezTo>
                  <a:pt x="2792430" y="769776"/>
                  <a:pt x="2597075" y="434002"/>
                  <a:pt x="2304255" y="493358"/>
                </a:cubicBezTo>
                <a:cubicBezTo>
                  <a:pt x="2092063" y="559728"/>
                  <a:pt x="1788198" y="565366"/>
                  <a:pt x="1584175" y="565366"/>
                </a:cubicBezTo>
                <a:cubicBezTo>
                  <a:pt x="1380152" y="565366"/>
                  <a:pt x="1217460" y="567367"/>
                  <a:pt x="1080119" y="493358"/>
                </a:cubicBezTo>
                <a:cubicBezTo>
                  <a:pt x="942778" y="419349"/>
                  <a:pt x="921474" y="195323"/>
                  <a:pt x="760131" y="121314"/>
                </a:cubicBezTo>
                <a:cubicBezTo>
                  <a:pt x="598788" y="47305"/>
                  <a:pt x="0" y="0"/>
                  <a:pt x="112059" y="49306"/>
                </a:cubicBezTo>
              </a:path>
            </a:pathLst>
          </a:cu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Picture 14" descr="laptop_corp_green"/>
          <p:cNvPicPr>
            <a:picLocks noChangeAspect="1" noChangeArrowheads="1"/>
          </p:cNvPicPr>
          <p:nvPr/>
        </p:nvPicPr>
        <p:blipFill>
          <a:blip r:embed="rId24" cstate="print"/>
          <a:srcRect/>
          <a:stretch>
            <a:fillRect/>
          </a:stretch>
        </p:blipFill>
        <p:spPr bwMode="auto">
          <a:xfrm>
            <a:off x="7834497" y="3240757"/>
            <a:ext cx="362158" cy="342720"/>
          </a:xfrm>
          <a:prstGeom prst="rect">
            <a:avLst/>
          </a:prstGeom>
          <a:noFill/>
        </p:spPr>
      </p:pic>
      <p:sp>
        <p:nvSpPr>
          <p:cNvPr id="288" name="Freeform 287"/>
          <p:cNvSpPr/>
          <p:nvPr/>
        </p:nvSpPr>
        <p:spPr>
          <a:xfrm flipV="1">
            <a:off x="5514008" y="3590419"/>
            <a:ext cx="2237489" cy="949811"/>
          </a:xfrm>
          <a:custGeom>
            <a:avLst/>
            <a:gdLst>
              <a:gd name="connsiteX0" fmla="*/ 2909047 w 2909047"/>
              <a:gd name="connsiteY0" fmla="*/ 147918 h 591670"/>
              <a:gd name="connsiteX1" fmla="*/ 1680882 w 2909047"/>
              <a:gd name="connsiteY1" fmla="*/ 587188 h 591670"/>
              <a:gd name="connsiteX2" fmla="*/ 766482 w 2909047"/>
              <a:gd name="connsiteY2" fmla="*/ 121024 h 591670"/>
              <a:gd name="connsiteX3" fmla="*/ 112059 w 2909047"/>
              <a:gd name="connsiteY3" fmla="*/ 49306 h 591670"/>
              <a:gd name="connsiteX0" fmla="*/ 2877090 w 2877090"/>
              <a:gd name="connsiteY0" fmla="*/ 125216 h 568968"/>
              <a:gd name="connsiteX1" fmla="*/ 1648925 w 2877090"/>
              <a:gd name="connsiteY1" fmla="*/ 564486 h 568968"/>
              <a:gd name="connsiteX2" fmla="*/ 734525 w 2877090"/>
              <a:gd name="connsiteY2" fmla="*/ 98322 h 568968"/>
              <a:gd name="connsiteX3" fmla="*/ 112059 w 2877090"/>
              <a:gd name="connsiteY3" fmla="*/ 49306 h 568968"/>
              <a:gd name="connsiteX0" fmla="*/ 2877090 w 2877090"/>
              <a:gd name="connsiteY0" fmla="*/ 233781 h 697704"/>
              <a:gd name="connsiteX1" fmla="*/ 1648925 w 2877090"/>
              <a:gd name="connsiteY1" fmla="*/ 673051 h 697704"/>
              <a:gd name="connsiteX2" fmla="*/ 688122 w 2877090"/>
              <a:gd name="connsiteY2" fmla="*/ 85863 h 697704"/>
              <a:gd name="connsiteX3" fmla="*/ 112059 w 2877090"/>
              <a:gd name="connsiteY3" fmla="*/ 157871 h 697704"/>
              <a:gd name="connsiteX0" fmla="*/ 2949099 w 2949099"/>
              <a:gd name="connsiteY0" fmla="*/ 269232 h 733155"/>
              <a:gd name="connsiteX1" fmla="*/ 1720934 w 2949099"/>
              <a:gd name="connsiteY1" fmla="*/ 708502 h 733155"/>
              <a:gd name="connsiteX2" fmla="*/ 760131 w 2949099"/>
              <a:gd name="connsiteY2" fmla="*/ 121314 h 733155"/>
              <a:gd name="connsiteX3" fmla="*/ 112059 w 2949099"/>
              <a:gd name="connsiteY3" fmla="*/ 49306 h 733155"/>
              <a:gd name="connsiteX0" fmla="*/ 2949099 w 2949099"/>
              <a:gd name="connsiteY0" fmla="*/ 269232 h 722032"/>
              <a:gd name="connsiteX1" fmla="*/ 1336196 w 2949099"/>
              <a:gd name="connsiteY1" fmla="*/ 697379 h 722032"/>
              <a:gd name="connsiteX2" fmla="*/ 760131 w 2949099"/>
              <a:gd name="connsiteY2" fmla="*/ 121314 h 722032"/>
              <a:gd name="connsiteX3" fmla="*/ 112059 w 2949099"/>
              <a:gd name="connsiteY3" fmla="*/ 49306 h 722032"/>
              <a:gd name="connsiteX0" fmla="*/ 2949099 w 2949099"/>
              <a:gd name="connsiteY0" fmla="*/ 269232 h 782426"/>
              <a:gd name="connsiteX1" fmla="*/ 1989712 w 2949099"/>
              <a:gd name="connsiteY1" fmla="*/ 631595 h 782426"/>
              <a:gd name="connsiteX2" fmla="*/ 1336196 w 2949099"/>
              <a:gd name="connsiteY2" fmla="*/ 697379 h 782426"/>
              <a:gd name="connsiteX3" fmla="*/ 760131 w 2949099"/>
              <a:gd name="connsiteY3" fmla="*/ 121314 h 782426"/>
              <a:gd name="connsiteX4" fmla="*/ 112059 w 2949099"/>
              <a:gd name="connsiteY4" fmla="*/ 49306 h 782426"/>
              <a:gd name="connsiteX0" fmla="*/ 2949099 w 2949099"/>
              <a:gd name="connsiteY0" fmla="*/ 269232 h 781388"/>
              <a:gd name="connsiteX1" fmla="*/ 2128284 w 2949099"/>
              <a:gd name="connsiteY1" fmla="*/ 625371 h 781388"/>
              <a:gd name="connsiteX2" fmla="*/ 1336196 w 2949099"/>
              <a:gd name="connsiteY2" fmla="*/ 697379 h 781388"/>
              <a:gd name="connsiteX3" fmla="*/ 760131 w 2949099"/>
              <a:gd name="connsiteY3" fmla="*/ 121314 h 781388"/>
              <a:gd name="connsiteX4" fmla="*/ 112059 w 2949099"/>
              <a:gd name="connsiteY4" fmla="*/ 49306 h 781388"/>
              <a:gd name="connsiteX0" fmla="*/ 2949099 w 2949099"/>
              <a:gd name="connsiteY0" fmla="*/ 269232 h 709380"/>
              <a:gd name="connsiteX1" fmla="*/ 2128284 w 2949099"/>
              <a:gd name="connsiteY1" fmla="*/ 625371 h 709380"/>
              <a:gd name="connsiteX2" fmla="*/ 1192180 w 2949099"/>
              <a:gd name="connsiteY2" fmla="*/ 625371 h 709380"/>
              <a:gd name="connsiteX3" fmla="*/ 760131 w 2949099"/>
              <a:gd name="connsiteY3" fmla="*/ 121314 h 709380"/>
              <a:gd name="connsiteX4" fmla="*/ 112059 w 2949099"/>
              <a:gd name="connsiteY4" fmla="*/ 49306 h 709380"/>
              <a:gd name="connsiteX0" fmla="*/ 2949099 w 2949099"/>
              <a:gd name="connsiteY0" fmla="*/ 269232 h 716394"/>
              <a:gd name="connsiteX1" fmla="*/ 2128284 w 2949099"/>
              <a:gd name="connsiteY1" fmla="*/ 625371 h 716394"/>
              <a:gd name="connsiteX2" fmla="*/ 1675948 w 2949099"/>
              <a:gd name="connsiteY2" fmla="*/ 667454 h 716394"/>
              <a:gd name="connsiteX3" fmla="*/ 1192180 w 2949099"/>
              <a:gd name="connsiteY3" fmla="*/ 625371 h 716394"/>
              <a:gd name="connsiteX4" fmla="*/ 760131 w 2949099"/>
              <a:gd name="connsiteY4" fmla="*/ 121314 h 716394"/>
              <a:gd name="connsiteX5" fmla="*/ 112059 w 2949099"/>
              <a:gd name="connsiteY5" fmla="*/ 49306 h 716394"/>
              <a:gd name="connsiteX0" fmla="*/ 2949099 w 2949099"/>
              <a:gd name="connsiteY0" fmla="*/ 269232 h 697379"/>
              <a:gd name="connsiteX1" fmla="*/ 2128284 w 2949099"/>
              <a:gd name="connsiteY1" fmla="*/ 625371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7379"/>
              <a:gd name="connsiteX1" fmla="*/ 2128284 w 2949099"/>
              <a:gd name="connsiteY1" fmla="*/ 625372 h 697379"/>
              <a:gd name="connsiteX2" fmla="*/ 1624228 w 2949099"/>
              <a:gd name="connsiteY2" fmla="*/ 553363 h 697379"/>
              <a:gd name="connsiteX3" fmla="*/ 1192180 w 2949099"/>
              <a:gd name="connsiteY3" fmla="*/ 625371 h 697379"/>
              <a:gd name="connsiteX4" fmla="*/ 760131 w 2949099"/>
              <a:gd name="connsiteY4" fmla="*/ 121314 h 697379"/>
              <a:gd name="connsiteX5" fmla="*/ 112059 w 2949099"/>
              <a:gd name="connsiteY5" fmla="*/ 49306 h 697379"/>
              <a:gd name="connsiteX0" fmla="*/ 2949099 w 2949099"/>
              <a:gd name="connsiteY0" fmla="*/ 269232 h 691742"/>
              <a:gd name="connsiteX1" fmla="*/ 2128284 w 2949099"/>
              <a:gd name="connsiteY1" fmla="*/ 625372 h 691742"/>
              <a:gd name="connsiteX2" fmla="*/ 1624228 w 2949099"/>
              <a:gd name="connsiteY2" fmla="*/ 553363 h 691742"/>
              <a:gd name="connsiteX3" fmla="*/ 1120172 w 2949099"/>
              <a:gd name="connsiteY3" fmla="*/ 553364 h 691742"/>
              <a:gd name="connsiteX4" fmla="*/ 760131 w 2949099"/>
              <a:gd name="connsiteY4" fmla="*/ 121314 h 691742"/>
              <a:gd name="connsiteX5" fmla="*/ 112059 w 2949099"/>
              <a:gd name="connsiteY5" fmla="*/ 49306 h 691742"/>
              <a:gd name="connsiteX0" fmla="*/ 2949099 w 2949099"/>
              <a:gd name="connsiteY0" fmla="*/ 269232 h 625372"/>
              <a:gd name="connsiteX1" fmla="*/ 2272300 w 2949099"/>
              <a:gd name="connsiteY1" fmla="*/ 553364 h 625372"/>
              <a:gd name="connsiteX2" fmla="*/ 1624228 w 2949099"/>
              <a:gd name="connsiteY2" fmla="*/ 553363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25372"/>
              <a:gd name="connsiteX1" fmla="*/ 2272300 w 2949099"/>
              <a:gd name="connsiteY1" fmla="*/ 553364 h 625372"/>
              <a:gd name="connsiteX2" fmla="*/ 1624228 w 2949099"/>
              <a:gd name="connsiteY2" fmla="*/ 553364 h 625372"/>
              <a:gd name="connsiteX3" fmla="*/ 1120172 w 2949099"/>
              <a:gd name="connsiteY3" fmla="*/ 553364 h 625372"/>
              <a:gd name="connsiteX4" fmla="*/ 760131 w 2949099"/>
              <a:gd name="connsiteY4" fmla="*/ 121314 h 625372"/>
              <a:gd name="connsiteX5" fmla="*/ 112059 w 2949099"/>
              <a:gd name="connsiteY5" fmla="*/ 49306 h 625372"/>
              <a:gd name="connsiteX0" fmla="*/ 2949099 w 2949099"/>
              <a:gd name="connsiteY0" fmla="*/ 269232 h 637374"/>
              <a:gd name="connsiteX1" fmla="*/ 2272300 w 2949099"/>
              <a:gd name="connsiteY1" fmla="*/ 553364 h 637374"/>
              <a:gd name="connsiteX2" fmla="*/ 1624228 w 2949099"/>
              <a:gd name="connsiteY2" fmla="*/ 625372 h 637374"/>
              <a:gd name="connsiteX3" fmla="*/ 1120172 w 2949099"/>
              <a:gd name="connsiteY3" fmla="*/ 553364 h 637374"/>
              <a:gd name="connsiteX4" fmla="*/ 760131 w 2949099"/>
              <a:gd name="connsiteY4" fmla="*/ 121314 h 637374"/>
              <a:gd name="connsiteX5" fmla="*/ 112059 w 2949099"/>
              <a:gd name="connsiteY5" fmla="*/ 49306 h 637374"/>
              <a:gd name="connsiteX0" fmla="*/ 2949099 w 2949099"/>
              <a:gd name="connsiteY0" fmla="*/ 269232 h 619734"/>
              <a:gd name="connsiteX1" fmla="*/ 2272300 w 2949099"/>
              <a:gd name="connsiteY1" fmla="*/ 553364 h 619734"/>
              <a:gd name="connsiteX2" fmla="*/ 1584176 w 2949099"/>
              <a:gd name="connsiteY2" fmla="*/ 493358 h 619734"/>
              <a:gd name="connsiteX3" fmla="*/ 1120172 w 2949099"/>
              <a:gd name="connsiteY3" fmla="*/ 553364 h 619734"/>
              <a:gd name="connsiteX4" fmla="*/ 760131 w 2949099"/>
              <a:gd name="connsiteY4" fmla="*/ 121314 h 619734"/>
              <a:gd name="connsiteX5" fmla="*/ 112059 w 2949099"/>
              <a:gd name="connsiteY5" fmla="*/ 49306 h 619734"/>
              <a:gd name="connsiteX0" fmla="*/ 2949099 w 2949099"/>
              <a:gd name="connsiteY0" fmla="*/ 269232 h 615371"/>
              <a:gd name="connsiteX1" fmla="*/ 2304256 w 2949099"/>
              <a:gd name="connsiteY1" fmla="*/ 421350 h 615371"/>
              <a:gd name="connsiteX2" fmla="*/ 1584176 w 2949099"/>
              <a:gd name="connsiteY2" fmla="*/ 493358 h 615371"/>
              <a:gd name="connsiteX3" fmla="*/ 1120172 w 2949099"/>
              <a:gd name="connsiteY3" fmla="*/ 553364 h 615371"/>
              <a:gd name="connsiteX4" fmla="*/ 760131 w 2949099"/>
              <a:gd name="connsiteY4" fmla="*/ 121314 h 615371"/>
              <a:gd name="connsiteX5" fmla="*/ 112059 w 2949099"/>
              <a:gd name="connsiteY5" fmla="*/ 49306 h 615371"/>
              <a:gd name="connsiteX0" fmla="*/ 2952328 w 2952328"/>
              <a:gd name="connsiteY0" fmla="*/ 709382 h 769776"/>
              <a:gd name="connsiteX1" fmla="*/ 2304256 w 2952328"/>
              <a:gd name="connsiteY1" fmla="*/ 421350 h 769776"/>
              <a:gd name="connsiteX2" fmla="*/ 1584176 w 2952328"/>
              <a:gd name="connsiteY2" fmla="*/ 493358 h 769776"/>
              <a:gd name="connsiteX3" fmla="*/ 1120172 w 2952328"/>
              <a:gd name="connsiteY3" fmla="*/ 553364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6 w 2952328"/>
              <a:gd name="connsiteY1" fmla="*/ 421350 h 769776"/>
              <a:gd name="connsiteX2" fmla="*/ 1584176 w 2952328"/>
              <a:gd name="connsiteY2" fmla="*/ 493358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6 w 2952328"/>
              <a:gd name="connsiteY2" fmla="*/ 493358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21350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 name="connsiteX0" fmla="*/ 2952328 w 2952328"/>
              <a:gd name="connsiteY0" fmla="*/ 709382 h 769776"/>
              <a:gd name="connsiteX1" fmla="*/ 2304255 w 2952328"/>
              <a:gd name="connsiteY1" fmla="*/ 493358 h 769776"/>
              <a:gd name="connsiteX2" fmla="*/ 1584175 w 2952328"/>
              <a:gd name="connsiteY2" fmla="*/ 565366 h 769776"/>
              <a:gd name="connsiteX3" fmla="*/ 1080119 w 2952328"/>
              <a:gd name="connsiteY3" fmla="*/ 493358 h 769776"/>
              <a:gd name="connsiteX4" fmla="*/ 760131 w 2952328"/>
              <a:gd name="connsiteY4" fmla="*/ 121314 h 769776"/>
              <a:gd name="connsiteX5" fmla="*/ 112059 w 2952328"/>
              <a:gd name="connsiteY5" fmla="*/ 49306 h 769776"/>
              <a:gd name="connsiteX0" fmla="*/ 2952328 w 2952328"/>
              <a:gd name="connsiteY0" fmla="*/ 709382 h 1074482"/>
              <a:gd name="connsiteX1" fmla="*/ 2223863 w 2952328"/>
              <a:gd name="connsiteY1" fmla="*/ 1008112 h 1074482"/>
              <a:gd name="connsiteX2" fmla="*/ 1584175 w 2952328"/>
              <a:gd name="connsiteY2" fmla="*/ 565366 h 1074482"/>
              <a:gd name="connsiteX3" fmla="*/ 1080119 w 2952328"/>
              <a:gd name="connsiteY3" fmla="*/ 493358 h 1074482"/>
              <a:gd name="connsiteX4" fmla="*/ 760131 w 2952328"/>
              <a:gd name="connsiteY4" fmla="*/ 121314 h 1074482"/>
              <a:gd name="connsiteX5" fmla="*/ 112059 w 2952328"/>
              <a:gd name="connsiteY5" fmla="*/ 49306 h 1074482"/>
              <a:gd name="connsiteX0" fmla="*/ 2583903 w 2583903"/>
              <a:gd name="connsiteY0" fmla="*/ 864096 h 1074482"/>
              <a:gd name="connsiteX1" fmla="*/ 2223863 w 2583903"/>
              <a:gd name="connsiteY1" fmla="*/ 1008112 h 1074482"/>
              <a:gd name="connsiteX2" fmla="*/ 1584175 w 2583903"/>
              <a:gd name="connsiteY2" fmla="*/ 565366 h 1074482"/>
              <a:gd name="connsiteX3" fmla="*/ 1080119 w 2583903"/>
              <a:gd name="connsiteY3" fmla="*/ 493358 h 1074482"/>
              <a:gd name="connsiteX4" fmla="*/ 760131 w 2583903"/>
              <a:gd name="connsiteY4" fmla="*/ 121314 h 1074482"/>
              <a:gd name="connsiteX5" fmla="*/ 112059 w 2583903"/>
              <a:gd name="connsiteY5" fmla="*/ 49306 h 1074482"/>
              <a:gd name="connsiteX0" fmla="*/ 2583903 w 2583903"/>
              <a:gd name="connsiteY0" fmla="*/ 864096 h 1093904"/>
              <a:gd name="connsiteX1" fmla="*/ 2223863 w 2583903"/>
              <a:gd name="connsiteY1" fmla="*/ 1008112 h 1093904"/>
              <a:gd name="connsiteX2" fmla="*/ 1431776 w 2583903"/>
              <a:gd name="connsiteY2" fmla="*/ 1008112 h 1093904"/>
              <a:gd name="connsiteX3" fmla="*/ 1080119 w 2583903"/>
              <a:gd name="connsiteY3" fmla="*/ 493358 h 1093904"/>
              <a:gd name="connsiteX4" fmla="*/ 760131 w 2583903"/>
              <a:gd name="connsiteY4" fmla="*/ 121314 h 1093904"/>
              <a:gd name="connsiteX5" fmla="*/ 112059 w 2583903"/>
              <a:gd name="connsiteY5" fmla="*/ 49306 h 1093904"/>
              <a:gd name="connsiteX0" fmla="*/ 2583903 w 2583903"/>
              <a:gd name="connsiteY0" fmla="*/ 902583 h 1194399"/>
              <a:gd name="connsiteX1" fmla="*/ 2223863 w 2583903"/>
              <a:gd name="connsiteY1" fmla="*/ 1046599 h 1194399"/>
              <a:gd name="connsiteX2" fmla="*/ 1431776 w 2583903"/>
              <a:gd name="connsiteY2" fmla="*/ 1046599 h 1194399"/>
              <a:gd name="connsiteX3" fmla="*/ 1287760 w 2583903"/>
              <a:gd name="connsiteY3" fmla="*/ 1046599 h 1194399"/>
              <a:gd name="connsiteX4" fmla="*/ 760131 w 2583903"/>
              <a:gd name="connsiteY4" fmla="*/ 159801 h 1194399"/>
              <a:gd name="connsiteX5" fmla="*/ 112059 w 2583903"/>
              <a:gd name="connsiteY5" fmla="*/ 87793 h 1194399"/>
              <a:gd name="connsiteX0" fmla="*/ 2583903 w 2583903"/>
              <a:gd name="connsiteY0" fmla="*/ 902583 h 1206400"/>
              <a:gd name="connsiteX1" fmla="*/ 2223863 w 2583903"/>
              <a:gd name="connsiteY1" fmla="*/ 1046599 h 1206400"/>
              <a:gd name="connsiteX2" fmla="*/ 1791816 w 2583903"/>
              <a:gd name="connsiteY2" fmla="*/ 1118607 h 1206400"/>
              <a:gd name="connsiteX3" fmla="*/ 1287760 w 2583903"/>
              <a:gd name="connsiteY3" fmla="*/ 1046599 h 1206400"/>
              <a:gd name="connsiteX4" fmla="*/ 760131 w 2583903"/>
              <a:gd name="connsiteY4" fmla="*/ 159801 h 1206400"/>
              <a:gd name="connsiteX5" fmla="*/ 112059 w 2583903"/>
              <a:gd name="connsiteY5" fmla="*/ 87793 h 1206400"/>
              <a:gd name="connsiteX0" fmla="*/ 2583903 w 2583903"/>
              <a:gd name="connsiteY0" fmla="*/ 951889 h 1263924"/>
              <a:gd name="connsiteX1" fmla="*/ 2223863 w 2583903"/>
              <a:gd name="connsiteY1" fmla="*/ 1095905 h 1263924"/>
              <a:gd name="connsiteX2" fmla="*/ 1791816 w 2583903"/>
              <a:gd name="connsiteY2" fmla="*/ 1167913 h 1263924"/>
              <a:gd name="connsiteX3" fmla="*/ 1287760 w 2583903"/>
              <a:gd name="connsiteY3" fmla="*/ 1095905 h 1263924"/>
              <a:gd name="connsiteX4" fmla="*/ 855712 w 2583903"/>
              <a:gd name="connsiteY4" fmla="*/ 159801 h 1263924"/>
              <a:gd name="connsiteX5" fmla="*/ 112059 w 2583903"/>
              <a:gd name="connsiteY5" fmla="*/ 137099 h 1263924"/>
              <a:gd name="connsiteX0" fmla="*/ 2560330 w 2560330"/>
              <a:gd name="connsiteY0" fmla="*/ 985410 h 1297445"/>
              <a:gd name="connsiteX1" fmla="*/ 2200290 w 2560330"/>
              <a:gd name="connsiteY1" fmla="*/ 1129426 h 1297445"/>
              <a:gd name="connsiteX2" fmla="*/ 1768243 w 2560330"/>
              <a:gd name="connsiteY2" fmla="*/ 1201434 h 1297445"/>
              <a:gd name="connsiteX3" fmla="*/ 1264187 w 2560330"/>
              <a:gd name="connsiteY3" fmla="*/ 1129426 h 1297445"/>
              <a:gd name="connsiteX4" fmla="*/ 832139 w 2560330"/>
              <a:gd name="connsiteY4" fmla="*/ 193322 h 1297445"/>
              <a:gd name="connsiteX5" fmla="*/ 112059 w 2560330"/>
              <a:gd name="connsiteY5" fmla="*/ 49306 h 1297445"/>
              <a:gd name="connsiteX0" fmla="*/ 2560330 w 2560330"/>
              <a:gd name="connsiteY0" fmla="*/ 985410 h 1297445"/>
              <a:gd name="connsiteX1" fmla="*/ 2200290 w 2560330"/>
              <a:gd name="connsiteY1" fmla="*/ 1129426 h 1297445"/>
              <a:gd name="connsiteX2" fmla="*/ 1768243 w 2560330"/>
              <a:gd name="connsiteY2" fmla="*/ 1201434 h 1297445"/>
              <a:gd name="connsiteX3" fmla="*/ 1192178 w 2560330"/>
              <a:gd name="connsiteY3" fmla="*/ 1129426 h 1297445"/>
              <a:gd name="connsiteX4" fmla="*/ 832139 w 2560330"/>
              <a:gd name="connsiteY4" fmla="*/ 193322 h 1297445"/>
              <a:gd name="connsiteX5" fmla="*/ 112059 w 2560330"/>
              <a:gd name="connsiteY5" fmla="*/ 49306 h 1297445"/>
              <a:gd name="connsiteX0" fmla="*/ 2560330 w 2560330"/>
              <a:gd name="connsiteY0" fmla="*/ 985410 h 1297445"/>
              <a:gd name="connsiteX1" fmla="*/ 2200290 w 2560330"/>
              <a:gd name="connsiteY1" fmla="*/ 1129426 h 1297445"/>
              <a:gd name="connsiteX2" fmla="*/ 1768242 w 2560330"/>
              <a:gd name="connsiteY2" fmla="*/ 1201434 h 1297445"/>
              <a:gd name="connsiteX3" fmla="*/ 1192178 w 2560330"/>
              <a:gd name="connsiteY3" fmla="*/ 1129426 h 1297445"/>
              <a:gd name="connsiteX4" fmla="*/ 832139 w 2560330"/>
              <a:gd name="connsiteY4" fmla="*/ 193322 h 1297445"/>
              <a:gd name="connsiteX5" fmla="*/ 112059 w 2560330"/>
              <a:gd name="connsiteY5" fmla="*/ 49306 h 1297445"/>
              <a:gd name="connsiteX0" fmla="*/ 2560330 w 2560330"/>
              <a:gd name="connsiteY0" fmla="*/ 985410 h 1297445"/>
              <a:gd name="connsiteX1" fmla="*/ 2200290 w 2560330"/>
              <a:gd name="connsiteY1" fmla="*/ 1129426 h 1297445"/>
              <a:gd name="connsiteX2" fmla="*/ 1768242 w 2560330"/>
              <a:gd name="connsiteY2" fmla="*/ 1201434 h 1297445"/>
              <a:gd name="connsiteX3" fmla="*/ 1192178 w 2560330"/>
              <a:gd name="connsiteY3" fmla="*/ 1129426 h 1297445"/>
              <a:gd name="connsiteX4" fmla="*/ 832139 w 2560330"/>
              <a:gd name="connsiteY4" fmla="*/ 193322 h 1297445"/>
              <a:gd name="connsiteX5" fmla="*/ 112059 w 2560330"/>
              <a:gd name="connsiteY5" fmla="*/ 49306 h 1297445"/>
              <a:gd name="connsiteX0" fmla="*/ 2560330 w 2560330"/>
              <a:gd name="connsiteY0" fmla="*/ 985410 h 1297445"/>
              <a:gd name="connsiteX1" fmla="*/ 2200290 w 2560330"/>
              <a:gd name="connsiteY1" fmla="*/ 1129426 h 1297445"/>
              <a:gd name="connsiteX2" fmla="*/ 1552218 w 2560330"/>
              <a:gd name="connsiteY2" fmla="*/ 1201434 h 1297445"/>
              <a:gd name="connsiteX3" fmla="*/ 1192178 w 2560330"/>
              <a:gd name="connsiteY3" fmla="*/ 1129426 h 1297445"/>
              <a:gd name="connsiteX4" fmla="*/ 832139 w 2560330"/>
              <a:gd name="connsiteY4" fmla="*/ 193322 h 1297445"/>
              <a:gd name="connsiteX5" fmla="*/ 112059 w 2560330"/>
              <a:gd name="connsiteY5" fmla="*/ 49306 h 1297445"/>
              <a:gd name="connsiteX0" fmla="*/ 2560330 w 2560330"/>
              <a:gd name="connsiteY0" fmla="*/ 985410 h 1285443"/>
              <a:gd name="connsiteX1" fmla="*/ 2200290 w 2560330"/>
              <a:gd name="connsiteY1" fmla="*/ 1129426 h 1285443"/>
              <a:gd name="connsiteX2" fmla="*/ 1552218 w 2560330"/>
              <a:gd name="connsiteY2" fmla="*/ 1129426 h 1285443"/>
              <a:gd name="connsiteX3" fmla="*/ 1192178 w 2560330"/>
              <a:gd name="connsiteY3" fmla="*/ 1129426 h 1285443"/>
              <a:gd name="connsiteX4" fmla="*/ 832139 w 2560330"/>
              <a:gd name="connsiteY4" fmla="*/ 193322 h 1285443"/>
              <a:gd name="connsiteX5" fmla="*/ 112059 w 2560330"/>
              <a:gd name="connsiteY5" fmla="*/ 49306 h 1285443"/>
              <a:gd name="connsiteX0" fmla="*/ 2560330 w 2560330"/>
              <a:gd name="connsiteY0" fmla="*/ 985410 h 1195796"/>
              <a:gd name="connsiteX1" fmla="*/ 2200290 w 2560330"/>
              <a:gd name="connsiteY1" fmla="*/ 1129426 h 1195796"/>
              <a:gd name="connsiteX2" fmla="*/ 1552218 w 2560330"/>
              <a:gd name="connsiteY2" fmla="*/ 1129426 h 1195796"/>
              <a:gd name="connsiteX3" fmla="*/ 1192178 w 2560330"/>
              <a:gd name="connsiteY3" fmla="*/ 985410 h 1195796"/>
              <a:gd name="connsiteX4" fmla="*/ 832139 w 2560330"/>
              <a:gd name="connsiteY4" fmla="*/ 193322 h 1195796"/>
              <a:gd name="connsiteX5" fmla="*/ 112059 w 2560330"/>
              <a:gd name="connsiteY5" fmla="*/ 49306 h 1195796"/>
              <a:gd name="connsiteX0" fmla="*/ 2560330 w 2560330"/>
              <a:gd name="connsiteY0" fmla="*/ 985410 h 1225438"/>
              <a:gd name="connsiteX1" fmla="*/ 2200290 w 2560330"/>
              <a:gd name="connsiteY1" fmla="*/ 1129426 h 1225438"/>
              <a:gd name="connsiteX2" fmla="*/ 1264186 w 2560330"/>
              <a:gd name="connsiteY2" fmla="*/ 1201435 h 1225438"/>
              <a:gd name="connsiteX3" fmla="*/ 1192178 w 2560330"/>
              <a:gd name="connsiteY3" fmla="*/ 985410 h 1225438"/>
              <a:gd name="connsiteX4" fmla="*/ 832139 w 2560330"/>
              <a:gd name="connsiteY4" fmla="*/ 193322 h 1225438"/>
              <a:gd name="connsiteX5" fmla="*/ 112059 w 2560330"/>
              <a:gd name="connsiteY5" fmla="*/ 49306 h 1225438"/>
              <a:gd name="connsiteX0" fmla="*/ 2560330 w 2560330"/>
              <a:gd name="connsiteY0" fmla="*/ 985410 h 1225438"/>
              <a:gd name="connsiteX1" fmla="*/ 2200290 w 2560330"/>
              <a:gd name="connsiteY1" fmla="*/ 1129426 h 1225438"/>
              <a:gd name="connsiteX2" fmla="*/ 1120170 w 2560330"/>
              <a:gd name="connsiteY2" fmla="*/ 1201435 h 1225438"/>
              <a:gd name="connsiteX3" fmla="*/ 1192178 w 2560330"/>
              <a:gd name="connsiteY3" fmla="*/ 985410 h 1225438"/>
              <a:gd name="connsiteX4" fmla="*/ 832139 w 2560330"/>
              <a:gd name="connsiteY4" fmla="*/ 193322 h 1225438"/>
              <a:gd name="connsiteX5" fmla="*/ 112059 w 2560330"/>
              <a:gd name="connsiteY5" fmla="*/ 49306 h 1225438"/>
              <a:gd name="connsiteX0" fmla="*/ 2560330 w 2560330"/>
              <a:gd name="connsiteY0" fmla="*/ 985410 h 1261442"/>
              <a:gd name="connsiteX1" fmla="*/ 2200290 w 2560330"/>
              <a:gd name="connsiteY1" fmla="*/ 1129426 h 1261442"/>
              <a:gd name="connsiteX2" fmla="*/ 1120170 w 2560330"/>
              <a:gd name="connsiteY2" fmla="*/ 1201435 h 1261442"/>
              <a:gd name="connsiteX3" fmla="*/ 1192178 w 2560330"/>
              <a:gd name="connsiteY3" fmla="*/ 769387 h 1261442"/>
              <a:gd name="connsiteX4" fmla="*/ 832139 w 2560330"/>
              <a:gd name="connsiteY4" fmla="*/ 193322 h 1261442"/>
              <a:gd name="connsiteX5" fmla="*/ 112059 w 2560330"/>
              <a:gd name="connsiteY5" fmla="*/ 49306 h 1261442"/>
              <a:gd name="connsiteX0" fmla="*/ 2560330 w 2560330"/>
              <a:gd name="connsiteY0" fmla="*/ 985410 h 1261442"/>
              <a:gd name="connsiteX1" fmla="*/ 2200290 w 2560330"/>
              <a:gd name="connsiteY1" fmla="*/ 1129426 h 1261442"/>
              <a:gd name="connsiteX2" fmla="*/ 1120170 w 2560330"/>
              <a:gd name="connsiteY2" fmla="*/ 1201435 h 1261442"/>
              <a:gd name="connsiteX3" fmla="*/ 1192178 w 2560330"/>
              <a:gd name="connsiteY3" fmla="*/ 769387 h 1261442"/>
              <a:gd name="connsiteX4" fmla="*/ 832138 w 2560330"/>
              <a:gd name="connsiteY4" fmla="*/ 265331 h 1261442"/>
              <a:gd name="connsiteX5" fmla="*/ 112059 w 2560330"/>
              <a:gd name="connsiteY5" fmla="*/ 49306 h 1261442"/>
              <a:gd name="connsiteX0" fmla="*/ 2632339 w 2632339"/>
              <a:gd name="connsiteY0" fmla="*/ 841393 h 1117425"/>
              <a:gd name="connsiteX1" fmla="*/ 2272299 w 2632339"/>
              <a:gd name="connsiteY1" fmla="*/ 985409 h 1117425"/>
              <a:gd name="connsiteX2" fmla="*/ 1192179 w 2632339"/>
              <a:gd name="connsiteY2" fmla="*/ 1057418 h 1117425"/>
              <a:gd name="connsiteX3" fmla="*/ 1264187 w 2632339"/>
              <a:gd name="connsiteY3" fmla="*/ 625370 h 1117425"/>
              <a:gd name="connsiteX4" fmla="*/ 904147 w 2632339"/>
              <a:gd name="connsiteY4" fmla="*/ 121314 h 1117425"/>
              <a:gd name="connsiteX5" fmla="*/ 112059 w 2632339"/>
              <a:gd name="connsiteY5" fmla="*/ 49306 h 111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2339" h="1117425">
                <a:moveTo>
                  <a:pt x="2632339" y="841393"/>
                </a:moveTo>
                <a:cubicBezTo>
                  <a:pt x="2472441" y="901787"/>
                  <a:pt x="2565119" y="926053"/>
                  <a:pt x="2272299" y="985409"/>
                </a:cubicBezTo>
                <a:cubicBezTo>
                  <a:pt x="2060107" y="1051779"/>
                  <a:pt x="1360198" y="1117425"/>
                  <a:pt x="1192179" y="1057418"/>
                </a:cubicBezTo>
                <a:cubicBezTo>
                  <a:pt x="1024160" y="997412"/>
                  <a:pt x="1312192" y="781387"/>
                  <a:pt x="1264187" y="625370"/>
                </a:cubicBezTo>
                <a:cubicBezTo>
                  <a:pt x="1216182" y="469353"/>
                  <a:pt x="1096168" y="217325"/>
                  <a:pt x="904147" y="121314"/>
                </a:cubicBezTo>
                <a:cubicBezTo>
                  <a:pt x="712126" y="25303"/>
                  <a:pt x="0" y="0"/>
                  <a:pt x="112059" y="49306"/>
                </a:cubicBezTo>
              </a:path>
            </a:pathLst>
          </a:custGeom>
          <a:ln w="44450">
            <a:solidFill>
              <a:srgbClr val="29DBF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Freeform 291"/>
          <p:cNvSpPr/>
          <p:nvPr/>
        </p:nvSpPr>
        <p:spPr>
          <a:xfrm>
            <a:off x="7506421" y="3710496"/>
            <a:ext cx="556260" cy="434340"/>
          </a:xfrm>
          <a:custGeom>
            <a:avLst/>
            <a:gdLst>
              <a:gd name="connsiteX0" fmla="*/ 654424 w 654424"/>
              <a:gd name="connsiteY0" fmla="*/ 421341 h 510988"/>
              <a:gd name="connsiteX1" fmla="*/ 295836 w 654424"/>
              <a:gd name="connsiteY1" fmla="*/ 457200 h 510988"/>
              <a:gd name="connsiteX2" fmla="*/ 134471 w 654424"/>
              <a:gd name="connsiteY2" fmla="*/ 98612 h 510988"/>
              <a:gd name="connsiteX3" fmla="*/ 0 w 654424"/>
              <a:gd name="connsiteY3" fmla="*/ 26894 h 510988"/>
            </a:gdLst>
            <a:ahLst/>
            <a:cxnLst>
              <a:cxn ang="0">
                <a:pos x="connsiteX0" y="connsiteY0"/>
              </a:cxn>
              <a:cxn ang="0">
                <a:pos x="connsiteX1" y="connsiteY1"/>
              </a:cxn>
              <a:cxn ang="0">
                <a:pos x="connsiteX2" y="connsiteY2"/>
              </a:cxn>
              <a:cxn ang="0">
                <a:pos x="connsiteX3" y="connsiteY3"/>
              </a:cxn>
            </a:cxnLst>
            <a:rect l="l" t="t" r="r" b="b"/>
            <a:pathLst>
              <a:path w="654424" h="510988">
                <a:moveTo>
                  <a:pt x="654424" y="421341"/>
                </a:moveTo>
                <a:cubicBezTo>
                  <a:pt x="518459" y="466164"/>
                  <a:pt x="382495" y="510988"/>
                  <a:pt x="295836" y="457200"/>
                </a:cubicBezTo>
                <a:cubicBezTo>
                  <a:pt x="209177" y="403412"/>
                  <a:pt x="183777" y="170330"/>
                  <a:pt x="134471" y="98612"/>
                </a:cubicBezTo>
                <a:cubicBezTo>
                  <a:pt x="85165" y="26894"/>
                  <a:pt x="1494" y="0"/>
                  <a:pt x="0" y="26894"/>
                </a:cubicBezTo>
              </a:path>
            </a:pathLst>
          </a:custGeom>
          <a:ln w="44450">
            <a:solidFill>
              <a:srgbClr val="29DBF3"/>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9" name="Picture 218" descr="i-padwithFlare.png"/>
          <p:cNvPicPr>
            <a:picLocks noChangeAspect="1"/>
          </p:cNvPicPr>
          <p:nvPr/>
        </p:nvPicPr>
        <p:blipFill>
          <a:blip r:embed="rId25" cstate="print"/>
          <a:stretch>
            <a:fillRect/>
          </a:stretch>
        </p:blipFill>
        <p:spPr>
          <a:xfrm>
            <a:off x="7873911" y="3947458"/>
            <a:ext cx="370501" cy="306034"/>
          </a:xfrm>
          <a:prstGeom prst="rect">
            <a:avLst/>
          </a:prstGeom>
        </p:spPr>
      </p:pic>
      <p:pic>
        <p:nvPicPr>
          <p:cNvPr id="221" name="Picture 35" descr="prod-iphone"/>
          <p:cNvPicPr>
            <a:picLocks noChangeAspect="1" noChangeArrowheads="1"/>
          </p:cNvPicPr>
          <p:nvPr/>
        </p:nvPicPr>
        <p:blipFill>
          <a:blip r:embed="rId26" cstate="print"/>
          <a:srcRect/>
          <a:stretch>
            <a:fillRect/>
          </a:stretch>
        </p:blipFill>
        <p:spPr bwMode="auto">
          <a:xfrm>
            <a:off x="7690286" y="3580219"/>
            <a:ext cx="204504" cy="331565"/>
          </a:xfrm>
          <a:prstGeom prst="rect">
            <a:avLst/>
          </a:prstGeom>
          <a:noFill/>
          <a:ln w="9525">
            <a:noFill/>
            <a:miter lim="800000"/>
            <a:headEnd/>
            <a:tailEnd/>
          </a:ln>
        </p:spPr>
      </p:pic>
      <p:grpSp>
        <p:nvGrpSpPr>
          <p:cNvPr id="71" name="Group 324"/>
          <p:cNvGrpSpPr/>
          <p:nvPr/>
        </p:nvGrpSpPr>
        <p:grpSpPr>
          <a:xfrm>
            <a:off x="6732240" y="4716354"/>
            <a:ext cx="2016224" cy="800879"/>
            <a:chOff x="6876256" y="5733256"/>
            <a:chExt cx="2016224" cy="800879"/>
          </a:xfrm>
        </p:grpSpPr>
        <p:pic>
          <p:nvPicPr>
            <p:cNvPr id="293" name="Picture 292" descr="4850GTS-PWR+.jpg"/>
            <p:cNvPicPr>
              <a:picLocks noChangeAspect="1"/>
            </p:cNvPicPr>
            <p:nvPr/>
          </p:nvPicPr>
          <p:blipFill>
            <a:blip r:embed="rId27" cstate="print">
              <a:lum bright="-10000"/>
            </a:blip>
            <a:stretch>
              <a:fillRect/>
            </a:stretch>
          </p:blipFill>
          <p:spPr>
            <a:xfrm>
              <a:off x="7074696" y="5733256"/>
              <a:ext cx="1621813" cy="152123"/>
            </a:xfrm>
            <a:prstGeom prst="rect">
              <a:avLst/>
            </a:prstGeom>
            <a:ln>
              <a:noFill/>
            </a:ln>
            <a:effectLst>
              <a:outerShdw blurRad="292100" dist="139700" dir="2700000" algn="tl" rotWithShape="0">
                <a:srgbClr val="333333">
                  <a:alpha val="65000"/>
                </a:srgbClr>
              </a:outerShdw>
            </a:effectLst>
          </p:spPr>
        </p:pic>
        <p:sp>
          <p:nvSpPr>
            <p:cNvPr id="324" name="Rectangle 20"/>
            <p:cNvSpPr>
              <a:spLocks noChangeArrowheads="1"/>
            </p:cNvSpPr>
            <p:nvPr/>
          </p:nvSpPr>
          <p:spPr bwMode="auto">
            <a:xfrm rot="10800000" flipV="1">
              <a:off x="6876256" y="5848335"/>
              <a:ext cx="2016224" cy="685800"/>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lIns="91440" rIns="91440" anchor="ctr"/>
            <a:lstStyle/>
            <a:p>
              <a:pPr algn="ctr"/>
              <a:r>
                <a:rPr lang="en-GB" sz="900" b="1" dirty="0" smtClean="0">
                  <a:solidFill>
                    <a:schemeClr val="tx1"/>
                  </a:solidFill>
                </a:rPr>
                <a:t>Next Generation Edge offers Shortest Path Bridging for extension of VSNs to the closet</a:t>
              </a:r>
            </a:p>
          </p:txBody>
        </p:sp>
      </p:grpSp>
      <p:sp>
        <p:nvSpPr>
          <p:cNvPr id="215" name="Shape 214"/>
          <p:cNvSpPr>
            <a:spLocks noChangeAspect="1"/>
          </p:cNvSpPr>
          <p:nvPr/>
        </p:nvSpPr>
        <p:spPr>
          <a:xfrm rot="9201729">
            <a:off x="6425209" y="2526659"/>
            <a:ext cx="746278" cy="41313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82880" y="1558835"/>
            <a:ext cx="3429000" cy="3740331"/>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 name="Title 1"/>
          <p:cNvSpPr>
            <a:spLocks noGrp="1"/>
          </p:cNvSpPr>
          <p:nvPr>
            <p:ph type="title"/>
          </p:nvPr>
        </p:nvSpPr>
        <p:spPr>
          <a:xfrm>
            <a:off x="228600" y="480351"/>
            <a:ext cx="8778240" cy="415593"/>
          </a:xfrm>
        </p:spPr>
        <p:txBody>
          <a:bodyPr/>
          <a:lstStyle/>
          <a:p>
            <a:r>
              <a:rPr lang="en-US" dirty="0" smtClean="0"/>
              <a:t>Positioning the ERS Stackable Chassis Products</a:t>
            </a:r>
            <a:endParaRPr lang="en-US" dirty="0"/>
          </a:p>
        </p:txBody>
      </p:sp>
      <p:pic>
        <p:nvPicPr>
          <p:cNvPr id="4" name="Picture 58" descr="4500 - Stack Front [lo-re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1480" y="2182222"/>
            <a:ext cx="2318350"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5257809" y="987393"/>
            <a:ext cx="2056973" cy="369332"/>
          </a:xfrm>
          <a:prstGeom prst="rect">
            <a:avLst/>
          </a:prstGeom>
          <a:noFill/>
        </p:spPr>
        <p:txBody>
          <a:bodyPr wrap="none" rtlCol="0">
            <a:spAutoFit/>
          </a:bodyPr>
          <a:lstStyle/>
          <a:p>
            <a:r>
              <a:rPr lang="en-US" b="1" dirty="0" smtClean="0">
                <a:solidFill>
                  <a:srgbClr val="C00000"/>
                </a:solidFill>
              </a:rPr>
              <a:t>ERS 5000 Series </a:t>
            </a:r>
            <a:endParaRPr lang="en-US" b="1" dirty="0">
              <a:solidFill>
                <a:srgbClr val="C00000"/>
              </a:solidFill>
            </a:endParaRPr>
          </a:p>
        </p:txBody>
      </p:sp>
      <p:sp>
        <p:nvSpPr>
          <p:cNvPr id="6" name="Rounded Rectangle 5"/>
          <p:cNvSpPr>
            <a:spLocks noChangeArrowheads="1"/>
          </p:cNvSpPr>
          <p:nvPr/>
        </p:nvSpPr>
        <p:spPr bwMode="auto">
          <a:xfrm>
            <a:off x="182880" y="3273152"/>
            <a:ext cx="3474720" cy="1662371"/>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72000" rIns="72000" bIns="72000" anchor="ctr"/>
          <a:lstStyle/>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latin typeface="+mj-lt"/>
                <a:cs typeface="Calibri" pitchFamily="34" charset="0"/>
                <a:sym typeface="Arial" charset="0"/>
              </a:rPr>
              <a:t>Satisfies the majority of edge requirements for mid-to-large enterprises</a:t>
            </a: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latin typeface="+mj-lt"/>
                <a:cs typeface="Calibri" pitchFamily="34" charset="0"/>
                <a:sym typeface="Arial" charset="0"/>
              </a:rPr>
              <a:t>Environments </a:t>
            </a:r>
            <a:r>
              <a:rPr lang="en-GB" sz="1300" dirty="0">
                <a:solidFill>
                  <a:schemeClr val="tx1"/>
                </a:solidFill>
                <a:latin typeface="+mj-lt"/>
                <a:cs typeface="Calibri" pitchFamily="34" charset="0"/>
                <a:sym typeface="Arial" charset="0"/>
              </a:rPr>
              <a:t>with either </a:t>
            </a:r>
            <a:r>
              <a:rPr lang="en-GB" sz="1300" dirty="0" smtClean="0">
                <a:solidFill>
                  <a:schemeClr val="tx1"/>
                </a:solidFill>
                <a:latin typeface="+mj-lt"/>
                <a:cs typeface="Calibri" pitchFamily="34" charset="0"/>
                <a:sym typeface="Arial" charset="0"/>
              </a:rPr>
              <a:t>Fast Ethernet </a:t>
            </a:r>
            <a:r>
              <a:rPr lang="en-GB" sz="1300" dirty="0">
                <a:solidFill>
                  <a:schemeClr val="tx1"/>
                </a:solidFill>
                <a:latin typeface="+mj-lt"/>
                <a:cs typeface="Calibri" pitchFamily="34" charset="0"/>
                <a:sym typeface="Arial" charset="0"/>
              </a:rPr>
              <a:t>or </a:t>
            </a:r>
            <a:r>
              <a:rPr lang="en-GB" sz="1300" dirty="0" smtClean="0">
                <a:solidFill>
                  <a:schemeClr val="tx1"/>
                </a:solidFill>
                <a:latin typeface="+mj-lt"/>
                <a:cs typeface="Calibri" pitchFamily="34" charset="0"/>
                <a:sym typeface="Arial" charset="0"/>
              </a:rPr>
              <a:t>Gigabit Ethernet connectivity</a:t>
            </a:r>
            <a:endParaRPr lang="en-GB" sz="1300" dirty="0">
              <a:solidFill>
                <a:schemeClr val="tx1"/>
              </a:solidFill>
              <a:latin typeface="+mj-lt"/>
              <a:cs typeface="Calibri" pitchFamily="34" charset="0"/>
              <a:sym typeface="Arial" charset="0"/>
            </a:endParaRP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latin typeface="+mj-lt"/>
              </a:rPr>
              <a:t>Supports models with advanced features such as: Redundant Power, Field Replaceable PSU, </a:t>
            </a:r>
            <a:r>
              <a:rPr lang="en-GB" sz="1300" dirty="0" err="1" smtClean="0">
                <a:solidFill>
                  <a:schemeClr val="tx1"/>
                </a:solidFill>
                <a:latin typeface="+mj-lt"/>
              </a:rPr>
              <a:t>PoE</a:t>
            </a:r>
            <a:r>
              <a:rPr lang="en-GB" sz="1300" dirty="0" smtClean="0">
                <a:solidFill>
                  <a:schemeClr val="tx1"/>
                </a:solidFill>
                <a:latin typeface="+mj-lt"/>
              </a:rPr>
              <a:t> &amp; </a:t>
            </a:r>
            <a:r>
              <a:rPr lang="en-GB" sz="1300" dirty="0" err="1" smtClean="0">
                <a:solidFill>
                  <a:schemeClr val="tx1"/>
                </a:solidFill>
                <a:latin typeface="+mj-lt"/>
              </a:rPr>
              <a:t>PoE</a:t>
            </a:r>
            <a:r>
              <a:rPr lang="en-GB" sz="1300" dirty="0" smtClean="0">
                <a:solidFill>
                  <a:schemeClr val="tx1"/>
                </a:solidFill>
                <a:latin typeface="+mj-lt"/>
              </a:rPr>
              <a:t>+</a:t>
            </a: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latin typeface="+mj-lt"/>
                <a:cs typeface="Calibri" pitchFamily="34" charset="0"/>
                <a:sym typeface="Arial" charset="0"/>
              </a:rPr>
              <a:t>Supports models with options for 10 </a:t>
            </a:r>
            <a:r>
              <a:rPr lang="en-GB" sz="1300" dirty="0" err="1" smtClean="0">
                <a:solidFill>
                  <a:schemeClr val="tx1"/>
                </a:solidFill>
                <a:latin typeface="+mj-lt"/>
                <a:cs typeface="Calibri" pitchFamily="34" charset="0"/>
                <a:sym typeface="Arial" charset="0"/>
              </a:rPr>
              <a:t>GbE</a:t>
            </a:r>
            <a:r>
              <a:rPr lang="en-GB" sz="1300" dirty="0" smtClean="0">
                <a:solidFill>
                  <a:schemeClr val="tx1"/>
                </a:solidFill>
                <a:latin typeface="+mj-lt"/>
                <a:cs typeface="Calibri" pitchFamily="34" charset="0"/>
                <a:sym typeface="Arial" charset="0"/>
              </a:rPr>
              <a:t> uplinks (XFP and SFP+ support)</a:t>
            </a:r>
          </a:p>
        </p:txBody>
      </p:sp>
      <p:grpSp>
        <p:nvGrpSpPr>
          <p:cNvPr id="3" name="Group 60"/>
          <p:cNvGrpSpPr>
            <a:grpSpLocks noChangeAspect="1"/>
          </p:cNvGrpSpPr>
          <p:nvPr/>
        </p:nvGrpSpPr>
        <p:grpSpPr bwMode="auto">
          <a:xfrm>
            <a:off x="5074929" y="1506883"/>
            <a:ext cx="2643093" cy="1038982"/>
            <a:chOff x="1519" y="3582"/>
            <a:chExt cx="998" cy="392"/>
          </a:xfrm>
        </p:grpSpPr>
        <p:pic>
          <p:nvPicPr>
            <p:cNvPr id="9" name="Picture 18" descr="5500 - Mixed Stack Front [hi-res]"/>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519" y="3748"/>
              <a:ext cx="453"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9" descr="5000 - 5600 Stack Right [lo-res]"/>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973" y="3582"/>
              <a:ext cx="544" cy="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Right Arrow 6"/>
          <p:cNvSpPr/>
          <p:nvPr/>
        </p:nvSpPr>
        <p:spPr bwMode="auto">
          <a:xfrm rot="20203233">
            <a:off x="2961937" y="2022776"/>
            <a:ext cx="1280160" cy="76869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11" name="TextBox 10"/>
          <p:cNvSpPr txBox="1"/>
          <p:nvPr/>
        </p:nvSpPr>
        <p:spPr>
          <a:xfrm>
            <a:off x="502929" y="1662731"/>
            <a:ext cx="2056973" cy="369332"/>
          </a:xfrm>
          <a:prstGeom prst="rect">
            <a:avLst/>
          </a:prstGeom>
          <a:noFill/>
        </p:spPr>
        <p:txBody>
          <a:bodyPr wrap="none" rtlCol="0">
            <a:spAutoFit/>
          </a:bodyPr>
          <a:lstStyle/>
          <a:p>
            <a:r>
              <a:rPr lang="en-US" b="1" dirty="0" smtClean="0">
                <a:solidFill>
                  <a:srgbClr val="C00000"/>
                </a:solidFill>
              </a:rPr>
              <a:t>ERS 4000 Series </a:t>
            </a:r>
            <a:endParaRPr lang="en-US" b="1" dirty="0">
              <a:solidFill>
                <a:srgbClr val="C00000"/>
              </a:solidFill>
            </a:endParaRPr>
          </a:p>
        </p:txBody>
      </p:sp>
      <p:sp>
        <p:nvSpPr>
          <p:cNvPr id="13" name="Rounded Rectangle 12"/>
          <p:cNvSpPr>
            <a:spLocks noChangeArrowheads="1"/>
          </p:cNvSpPr>
          <p:nvPr/>
        </p:nvSpPr>
        <p:spPr bwMode="auto">
          <a:xfrm>
            <a:off x="4389120" y="2338074"/>
            <a:ext cx="4480560" cy="1512887"/>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72000" rIns="72000" bIns="72000" anchor="ctr"/>
          <a:lstStyle/>
          <a:p>
            <a:pPr marL="177800" indent="-177800" eaLnBrk="0" hangingPunct="0">
              <a:lnSpc>
                <a:spcPct val="100000"/>
              </a:lnSpc>
              <a:spcBef>
                <a:spcPts val="600"/>
              </a:spcBef>
              <a:buClr>
                <a:schemeClr val="accent2"/>
              </a:buClr>
              <a:buSzPct val="90000"/>
              <a:buFont typeface="Webdings" pitchFamily="18" charset="2"/>
              <a:buChar char="4"/>
            </a:pPr>
            <a:endParaRPr lang="en-GB" sz="1200" dirty="0" smtClean="0">
              <a:solidFill>
                <a:schemeClr val="tx1"/>
              </a:solidFill>
              <a:latin typeface="+mj-lt"/>
              <a:cs typeface="Calibri" pitchFamily="34" charset="0"/>
              <a:sym typeface="Arial" charset="0"/>
            </a:endParaRP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cs typeface="Calibri" pitchFamily="34" charset="0"/>
                <a:sym typeface="Arial" charset="0"/>
              </a:rPr>
              <a:t>Gigabit Ethernet edge device for large enterprise (also core for small enterprise and Top-of-Rack Switch for Data Center.)</a:t>
            </a: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cs typeface="Calibri" pitchFamily="34" charset="0"/>
                <a:sym typeface="Arial" charset="0"/>
              </a:rPr>
              <a:t>Where higher densities, capacities and uplinks are required and/ or advanced routing support (!Pv6 and multicast)</a:t>
            </a:r>
          </a:p>
        </p:txBody>
      </p:sp>
      <p:sp>
        <p:nvSpPr>
          <p:cNvPr id="15" name="TextBox 14"/>
          <p:cNvSpPr txBox="1"/>
          <p:nvPr/>
        </p:nvSpPr>
        <p:spPr>
          <a:xfrm>
            <a:off x="5250988" y="4000439"/>
            <a:ext cx="2056973" cy="369332"/>
          </a:xfrm>
          <a:prstGeom prst="rect">
            <a:avLst/>
          </a:prstGeom>
          <a:noFill/>
        </p:spPr>
        <p:txBody>
          <a:bodyPr wrap="none" rtlCol="0">
            <a:spAutoFit/>
          </a:bodyPr>
          <a:lstStyle/>
          <a:p>
            <a:r>
              <a:rPr lang="en-US" b="1" dirty="0" smtClean="0">
                <a:solidFill>
                  <a:srgbClr val="C00000"/>
                </a:solidFill>
              </a:rPr>
              <a:t>ERS 2500 Series </a:t>
            </a:r>
            <a:endParaRPr lang="en-US" b="1" dirty="0">
              <a:solidFill>
                <a:srgbClr val="C00000"/>
              </a:solidFill>
            </a:endParaRPr>
          </a:p>
        </p:txBody>
      </p:sp>
      <p:sp>
        <p:nvSpPr>
          <p:cNvPr id="14" name="Right Arrow 13"/>
          <p:cNvSpPr/>
          <p:nvPr/>
        </p:nvSpPr>
        <p:spPr bwMode="auto">
          <a:xfrm rot="1497916">
            <a:off x="3100484" y="4998780"/>
            <a:ext cx="1280160" cy="76869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16" name="Rounded Rectangle 15"/>
          <p:cNvSpPr>
            <a:spLocks noChangeArrowheads="1"/>
          </p:cNvSpPr>
          <p:nvPr/>
        </p:nvSpPr>
        <p:spPr bwMode="auto">
          <a:xfrm>
            <a:off x="4389120" y="5085011"/>
            <a:ext cx="4480560" cy="1512887"/>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72000" rIns="72000" bIns="72000" anchor="ctr"/>
          <a:lstStyle/>
          <a:p>
            <a:pPr marL="177800" indent="-177800" eaLnBrk="0" hangingPunct="0">
              <a:lnSpc>
                <a:spcPct val="100000"/>
              </a:lnSpc>
              <a:spcBef>
                <a:spcPts val="0"/>
              </a:spcBef>
              <a:buClr>
                <a:schemeClr val="accent2"/>
              </a:buClr>
              <a:buSzPct val="90000"/>
              <a:buFont typeface="Webdings" pitchFamily="18" charset="2"/>
              <a:buChar char="4"/>
            </a:pPr>
            <a:endParaRPr lang="en-GB" sz="1400" dirty="0" smtClean="0">
              <a:solidFill>
                <a:schemeClr val="tx1"/>
              </a:solidFill>
              <a:latin typeface="+mj-lt"/>
              <a:cs typeface="Calibri" pitchFamily="34" charset="0"/>
              <a:sym typeface="Arial" charset="0"/>
            </a:endParaRP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cs typeface="Calibri" pitchFamily="34" charset="0"/>
                <a:sym typeface="Arial" charset="0"/>
              </a:rPr>
              <a:t>Access Switch for Branch Offices or smaller Enterprise Campus</a:t>
            </a: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cs typeface="Calibri" pitchFamily="34" charset="0"/>
                <a:sym typeface="Arial" charset="0"/>
              </a:rPr>
              <a:t>When Fast Ethernet-only is appropriate</a:t>
            </a:r>
          </a:p>
          <a:p>
            <a:pPr marL="177800" indent="-177800" eaLnBrk="0" hangingPunct="0">
              <a:lnSpc>
                <a:spcPct val="85000"/>
              </a:lnSpc>
              <a:spcBef>
                <a:spcPts val="600"/>
              </a:spcBef>
              <a:buClr>
                <a:schemeClr val="accent2"/>
              </a:buClr>
              <a:buSzPct val="90000"/>
              <a:buFont typeface="Webdings" pitchFamily="18" charset="2"/>
              <a:buChar char="4"/>
            </a:pPr>
            <a:r>
              <a:rPr lang="en-GB" sz="1300" dirty="0" smtClean="0">
                <a:solidFill>
                  <a:schemeClr val="tx1"/>
                </a:solidFill>
                <a:cs typeface="Calibri" pitchFamily="34" charset="0"/>
                <a:sym typeface="Arial" charset="0"/>
              </a:rPr>
              <a:t>Low-intensity convergence deployments</a:t>
            </a:r>
            <a:endParaRPr lang="en-GB" sz="1300" dirty="0">
              <a:solidFill>
                <a:schemeClr val="tx1"/>
              </a:solidFill>
              <a:cs typeface="Calibri" pitchFamily="34" charset="0"/>
              <a:sym typeface="Arial" charset="0"/>
            </a:endParaRPr>
          </a:p>
        </p:txBody>
      </p:sp>
      <p:pic>
        <p:nvPicPr>
          <p:cNvPr id="17" name="Picture 56" descr="2500 - Stack Front [lo-res]"/>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486404" y="4579096"/>
            <a:ext cx="1604389" cy="772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p:cNvSpPr/>
          <p:nvPr/>
        </p:nvSpPr>
        <p:spPr bwMode="auto">
          <a:xfrm>
            <a:off x="4389120" y="987393"/>
            <a:ext cx="4389120" cy="2909148"/>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0" name="Rectangle 19"/>
          <p:cNvSpPr/>
          <p:nvPr/>
        </p:nvSpPr>
        <p:spPr bwMode="auto">
          <a:xfrm>
            <a:off x="4389120" y="3948851"/>
            <a:ext cx="4389120" cy="2597093"/>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675698"/>
            <a:ext cx="8778240" cy="415593"/>
          </a:xfrm>
        </p:spPr>
        <p:txBody>
          <a:bodyPr/>
          <a:lstStyle/>
          <a:p>
            <a:r>
              <a:rPr lang="en-US" dirty="0" smtClean="0"/>
              <a:t>Edge of the Network Challenge</a:t>
            </a:r>
            <a:endParaRPr lang="en-US" dirty="0"/>
          </a:p>
        </p:txBody>
      </p:sp>
      <p:sp>
        <p:nvSpPr>
          <p:cNvPr id="28" name="TextBox 27"/>
          <p:cNvSpPr txBox="1"/>
          <p:nvPr/>
        </p:nvSpPr>
        <p:spPr>
          <a:xfrm>
            <a:off x="0" y="2441967"/>
            <a:ext cx="2743200" cy="1138687"/>
          </a:xfrm>
          <a:prstGeom prst="rect">
            <a:avLst/>
          </a:prstGeom>
          <a:noFill/>
        </p:spPr>
        <p:txBody>
          <a:bodyPr wrap="square" rtlCol="0">
            <a:noAutofit/>
          </a:bodyPr>
          <a:lstStyle/>
          <a:p>
            <a:pPr algn="ctr">
              <a:lnSpc>
                <a:spcPct val="90000"/>
              </a:lnSpc>
            </a:pPr>
            <a:r>
              <a:rPr lang="en-US" sz="2800" b="1" dirty="0" smtClean="0">
                <a:solidFill>
                  <a:srgbClr val="C00000"/>
                </a:solidFill>
              </a:rPr>
              <a:t>Time</a:t>
            </a:r>
          </a:p>
          <a:p>
            <a:pPr algn="ctr">
              <a:lnSpc>
                <a:spcPct val="90000"/>
              </a:lnSpc>
            </a:pPr>
            <a:r>
              <a:rPr lang="en-US" sz="1900" dirty="0" smtClean="0">
                <a:solidFill>
                  <a:schemeClr val="tx1">
                    <a:lumMod val="90000"/>
                    <a:lumOff val="10000"/>
                  </a:schemeClr>
                </a:solidFill>
              </a:rPr>
              <a:t>to provision and maintain</a:t>
            </a:r>
          </a:p>
        </p:txBody>
      </p:sp>
      <p:sp>
        <p:nvSpPr>
          <p:cNvPr id="24" name="TextBox 23"/>
          <p:cNvSpPr txBox="1"/>
          <p:nvPr/>
        </p:nvSpPr>
        <p:spPr>
          <a:xfrm>
            <a:off x="5394961" y="5039421"/>
            <a:ext cx="3226279" cy="1138687"/>
          </a:xfrm>
          <a:prstGeom prst="rect">
            <a:avLst/>
          </a:prstGeom>
          <a:noFill/>
        </p:spPr>
        <p:txBody>
          <a:bodyPr wrap="square" rtlCol="0">
            <a:noAutofit/>
          </a:bodyPr>
          <a:lstStyle/>
          <a:p>
            <a:pPr algn="ctr">
              <a:lnSpc>
                <a:spcPct val="90000"/>
              </a:lnSpc>
            </a:pPr>
            <a:r>
              <a:rPr lang="en-US" sz="2800" b="1" dirty="0" smtClean="0">
                <a:solidFill>
                  <a:srgbClr val="C00000"/>
                </a:solidFill>
              </a:rPr>
              <a:t>Efficiency</a:t>
            </a:r>
          </a:p>
          <a:p>
            <a:pPr algn="ctr">
              <a:lnSpc>
                <a:spcPct val="90000"/>
              </a:lnSpc>
            </a:pPr>
            <a:r>
              <a:rPr lang="en-US" sz="1900" dirty="0" smtClean="0">
                <a:solidFill>
                  <a:schemeClr val="tx1">
                    <a:lumMod val="90000"/>
                    <a:lumOff val="10000"/>
                  </a:schemeClr>
                </a:solidFill>
              </a:rPr>
              <a:t>energy management</a:t>
            </a:r>
          </a:p>
        </p:txBody>
      </p:sp>
      <p:sp>
        <p:nvSpPr>
          <p:cNvPr id="29" name="TextBox 28"/>
          <p:cNvSpPr txBox="1"/>
          <p:nvPr/>
        </p:nvSpPr>
        <p:spPr>
          <a:xfrm>
            <a:off x="2834641" y="1454934"/>
            <a:ext cx="3226279" cy="1138687"/>
          </a:xfrm>
          <a:prstGeom prst="rect">
            <a:avLst/>
          </a:prstGeom>
          <a:noFill/>
        </p:spPr>
        <p:txBody>
          <a:bodyPr wrap="square" rtlCol="0">
            <a:noAutofit/>
          </a:bodyPr>
          <a:lstStyle/>
          <a:p>
            <a:pPr algn="ctr">
              <a:lnSpc>
                <a:spcPct val="90000"/>
              </a:lnSpc>
            </a:pPr>
            <a:r>
              <a:rPr lang="en-US" sz="2800" b="1" dirty="0" smtClean="0">
                <a:solidFill>
                  <a:srgbClr val="C00000"/>
                </a:solidFill>
              </a:rPr>
              <a:t>Cost </a:t>
            </a:r>
          </a:p>
          <a:p>
            <a:pPr algn="ctr">
              <a:lnSpc>
                <a:spcPct val="90000"/>
              </a:lnSpc>
            </a:pPr>
            <a:r>
              <a:rPr lang="en-US" sz="1900" dirty="0" smtClean="0">
                <a:solidFill>
                  <a:schemeClr val="tx1">
                    <a:lumMod val="90000"/>
                    <a:lumOff val="10000"/>
                  </a:schemeClr>
                </a:solidFill>
              </a:rPr>
              <a:t>hundreds of devices</a:t>
            </a:r>
          </a:p>
        </p:txBody>
      </p:sp>
      <p:sp>
        <p:nvSpPr>
          <p:cNvPr id="30" name="TextBox 29"/>
          <p:cNvSpPr txBox="1"/>
          <p:nvPr/>
        </p:nvSpPr>
        <p:spPr>
          <a:xfrm>
            <a:off x="548640" y="5195269"/>
            <a:ext cx="2846716" cy="1193321"/>
          </a:xfrm>
          <a:prstGeom prst="rect">
            <a:avLst/>
          </a:prstGeom>
          <a:noFill/>
        </p:spPr>
        <p:txBody>
          <a:bodyPr wrap="square" rtlCol="0">
            <a:noAutofit/>
          </a:bodyPr>
          <a:lstStyle/>
          <a:p>
            <a:pPr algn="ctr">
              <a:lnSpc>
                <a:spcPct val="90000"/>
              </a:lnSpc>
            </a:pPr>
            <a:r>
              <a:rPr lang="en-US" sz="2600" b="1" dirty="0" smtClean="0">
                <a:solidFill>
                  <a:srgbClr val="C00000"/>
                </a:solidFill>
              </a:rPr>
              <a:t>Performance</a:t>
            </a:r>
          </a:p>
          <a:p>
            <a:pPr algn="ctr">
              <a:lnSpc>
                <a:spcPct val="90000"/>
              </a:lnSpc>
            </a:pPr>
            <a:r>
              <a:rPr lang="en-US" sz="1900" dirty="0" smtClean="0">
                <a:solidFill>
                  <a:schemeClr val="tx1">
                    <a:lumMod val="90000"/>
                    <a:lumOff val="10000"/>
                  </a:schemeClr>
                </a:solidFill>
              </a:rPr>
              <a:t>now and future</a:t>
            </a:r>
          </a:p>
        </p:txBody>
      </p:sp>
      <p:pic>
        <p:nvPicPr>
          <p:cNvPr id="13" name="Picture 12" descr="iStock_000012100049Small.JPG"/>
          <p:cNvPicPr>
            <a:picLocks noChangeAspect="1"/>
          </p:cNvPicPr>
          <p:nvPr/>
        </p:nvPicPr>
        <p:blipFill>
          <a:blip r:embed="rId3" cstate="email"/>
          <a:stretch>
            <a:fillRect/>
          </a:stretch>
        </p:blipFill>
        <p:spPr>
          <a:xfrm>
            <a:off x="2377440" y="2545865"/>
            <a:ext cx="3879072" cy="25814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6400801" y="2550058"/>
            <a:ext cx="2266159" cy="1138687"/>
          </a:xfrm>
          <a:prstGeom prst="rect">
            <a:avLst/>
          </a:prstGeom>
          <a:noFill/>
        </p:spPr>
        <p:txBody>
          <a:bodyPr wrap="square" rtlCol="0">
            <a:noAutofit/>
          </a:bodyPr>
          <a:lstStyle/>
          <a:p>
            <a:pPr algn="ctr">
              <a:lnSpc>
                <a:spcPct val="90000"/>
              </a:lnSpc>
            </a:pPr>
            <a:r>
              <a:rPr lang="en-US" sz="2800" b="1" dirty="0" smtClean="0">
                <a:solidFill>
                  <a:srgbClr val="C00000"/>
                </a:solidFill>
              </a:rPr>
              <a:t>Security</a:t>
            </a:r>
            <a:endParaRPr lang="en-US" sz="1900" dirty="0" smtClean="0">
              <a:solidFill>
                <a:schemeClr val="tx1">
                  <a:lumMod val="90000"/>
                  <a:lumOff val="10000"/>
                </a:schemeClr>
              </a:solidFill>
            </a:endParaRPr>
          </a:p>
          <a:p>
            <a:pPr algn="ctr">
              <a:lnSpc>
                <a:spcPct val="90000"/>
              </a:lnSpc>
            </a:pPr>
            <a:r>
              <a:rPr lang="en-US" sz="1900" dirty="0" smtClean="0">
                <a:solidFill>
                  <a:schemeClr val="tx1">
                    <a:lumMod val="90000"/>
                    <a:lumOff val="10000"/>
                  </a:schemeClr>
                </a:solidFill>
              </a:rPr>
              <a:t>Admin, user and guest access</a:t>
            </a:r>
            <a:endParaRPr lang="en-US" sz="2800" dirty="0" smtClean="0">
              <a:solidFill>
                <a:srgbClr val="C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 y="479915"/>
            <a:ext cx="8778240" cy="415593"/>
          </a:xfrm>
        </p:spPr>
        <p:txBody>
          <a:bodyPr/>
          <a:lstStyle/>
          <a:p>
            <a:r>
              <a:rPr lang="en-US" dirty="0" smtClean="0"/>
              <a:t>Edge of the Network Solution</a:t>
            </a:r>
            <a:endParaRPr lang="en-US" dirty="0"/>
          </a:p>
        </p:txBody>
      </p:sp>
      <p:sp>
        <p:nvSpPr>
          <p:cNvPr id="28" name="TextBox 27"/>
          <p:cNvSpPr txBox="1"/>
          <p:nvPr/>
        </p:nvSpPr>
        <p:spPr>
          <a:xfrm>
            <a:off x="1" y="2082516"/>
            <a:ext cx="3226279" cy="1138687"/>
          </a:xfrm>
          <a:prstGeom prst="rect">
            <a:avLst/>
          </a:prstGeom>
          <a:noFill/>
        </p:spPr>
        <p:txBody>
          <a:bodyPr wrap="square" rtlCol="0">
            <a:noAutofit/>
          </a:bodyPr>
          <a:lstStyle/>
          <a:p>
            <a:pPr algn="ctr">
              <a:lnSpc>
                <a:spcPct val="90000"/>
              </a:lnSpc>
            </a:pPr>
            <a:r>
              <a:rPr lang="en-US" sz="2400" b="1" dirty="0" smtClean="0">
                <a:solidFill>
                  <a:srgbClr val="C00000"/>
                </a:solidFill>
              </a:rPr>
              <a:t>Plug n Play</a:t>
            </a:r>
          </a:p>
          <a:p>
            <a:pPr algn="ctr">
              <a:lnSpc>
                <a:spcPct val="90000"/>
              </a:lnSpc>
            </a:pPr>
            <a:r>
              <a:rPr lang="en-US" sz="1600" dirty="0" smtClean="0">
                <a:solidFill>
                  <a:schemeClr val="tx1">
                    <a:lumMod val="90000"/>
                    <a:lumOff val="10000"/>
                  </a:schemeClr>
                </a:solidFill>
              </a:rPr>
              <a:t>Phones and edge unit replacement </a:t>
            </a:r>
          </a:p>
        </p:txBody>
      </p:sp>
      <p:sp>
        <p:nvSpPr>
          <p:cNvPr id="24" name="TextBox 23"/>
          <p:cNvSpPr txBox="1"/>
          <p:nvPr/>
        </p:nvSpPr>
        <p:spPr>
          <a:xfrm>
            <a:off x="5394626" y="4623828"/>
            <a:ext cx="3383614" cy="1138687"/>
          </a:xfrm>
          <a:prstGeom prst="rect">
            <a:avLst/>
          </a:prstGeom>
          <a:noFill/>
        </p:spPr>
        <p:txBody>
          <a:bodyPr wrap="square" rtlCol="0">
            <a:noAutofit/>
          </a:bodyPr>
          <a:lstStyle/>
          <a:p>
            <a:pPr algn="ctr">
              <a:lnSpc>
                <a:spcPct val="90000"/>
              </a:lnSpc>
            </a:pPr>
            <a:r>
              <a:rPr lang="en-US" sz="2400" b="1" dirty="0" smtClean="0">
                <a:solidFill>
                  <a:srgbClr val="C00000"/>
                </a:solidFill>
              </a:rPr>
              <a:t>Energy Efficient</a:t>
            </a:r>
          </a:p>
          <a:p>
            <a:pPr algn="ctr">
              <a:lnSpc>
                <a:spcPct val="90000"/>
              </a:lnSpc>
            </a:pPr>
            <a:r>
              <a:rPr lang="en-US" sz="1600" dirty="0" smtClean="0">
                <a:solidFill>
                  <a:schemeClr val="tx1">
                    <a:lumMod val="90000"/>
                    <a:lumOff val="10000"/>
                  </a:schemeClr>
                </a:solidFill>
              </a:rPr>
              <a:t>20-50% more energy efficient than the competition</a:t>
            </a:r>
          </a:p>
        </p:txBody>
      </p:sp>
      <p:sp>
        <p:nvSpPr>
          <p:cNvPr id="29" name="TextBox 28"/>
          <p:cNvSpPr txBox="1"/>
          <p:nvPr/>
        </p:nvSpPr>
        <p:spPr>
          <a:xfrm>
            <a:off x="2880361" y="1091291"/>
            <a:ext cx="3226279" cy="1138687"/>
          </a:xfrm>
          <a:prstGeom prst="rect">
            <a:avLst/>
          </a:prstGeom>
          <a:noFill/>
        </p:spPr>
        <p:txBody>
          <a:bodyPr wrap="square" rtlCol="0">
            <a:noAutofit/>
          </a:bodyPr>
          <a:lstStyle/>
          <a:p>
            <a:pPr algn="ctr">
              <a:lnSpc>
                <a:spcPct val="90000"/>
              </a:lnSpc>
            </a:pPr>
            <a:r>
              <a:rPr lang="en-US" sz="2400" b="1" dirty="0" smtClean="0">
                <a:solidFill>
                  <a:srgbClr val="C00000"/>
                </a:solidFill>
              </a:rPr>
              <a:t>TCO</a:t>
            </a:r>
          </a:p>
          <a:p>
            <a:pPr algn="ctr">
              <a:lnSpc>
                <a:spcPct val="90000"/>
              </a:lnSpc>
            </a:pPr>
            <a:r>
              <a:rPr lang="en-US" sz="1600" dirty="0" smtClean="0">
                <a:solidFill>
                  <a:schemeClr val="tx1">
                    <a:lumMod val="90000"/>
                    <a:lumOff val="10000"/>
                  </a:schemeClr>
                </a:solidFill>
              </a:rPr>
              <a:t>Up to 50% less TCO that the competition</a:t>
            </a:r>
          </a:p>
        </p:txBody>
      </p:sp>
      <p:sp>
        <p:nvSpPr>
          <p:cNvPr id="30" name="TextBox 29"/>
          <p:cNvSpPr txBox="1"/>
          <p:nvPr/>
        </p:nvSpPr>
        <p:spPr>
          <a:xfrm>
            <a:off x="457200" y="4623829"/>
            <a:ext cx="3200400" cy="1193321"/>
          </a:xfrm>
          <a:prstGeom prst="rect">
            <a:avLst/>
          </a:prstGeom>
          <a:noFill/>
        </p:spPr>
        <p:txBody>
          <a:bodyPr wrap="square" rtlCol="0">
            <a:noAutofit/>
          </a:bodyPr>
          <a:lstStyle/>
          <a:p>
            <a:pPr algn="ctr">
              <a:lnSpc>
                <a:spcPct val="90000"/>
              </a:lnSpc>
            </a:pPr>
            <a:r>
              <a:rPr lang="en-US" sz="2400" b="1" dirty="0" smtClean="0">
                <a:solidFill>
                  <a:srgbClr val="C00000"/>
                </a:solidFill>
              </a:rPr>
              <a:t>Highly Scalable</a:t>
            </a:r>
          </a:p>
          <a:p>
            <a:pPr algn="ctr">
              <a:lnSpc>
                <a:spcPct val="90000"/>
              </a:lnSpc>
            </a:pPr>
            <a:r>
              <a:rPr lang="en-US" sz="1600" dirty="0" smtClean="0">
                <a:solidFill>
                  <a:schemeClr val="tx1">
                    <a:lumMod val="90000"/>
                    <a:lumOff val="10000"/>
                  </a:schemeClr>
                </a:solidFill>
              </a:rPr>
              <a:t>3-5x Virtual Backplane  capacity of the competition</a:t>
            </a:r>
          </a:p>
        </p:txBody>
      </p:sp>
      <p:pic>
        <p:nvPicPr>
          <p:cNvPr id="8" name="Picture 7" descr="backgroundelement_REDSOLID"/>
          <p:cNvPicPr>
            <a:picLocks noChangeAspect="1" noChangeArrowheads="1"/>
          </p:cNvPicPr>
          <p:nvPr/>
        </p:nvPicPr>
        <p:blipFill>
          <a:blip r:embed="rId3" cstate="print"/>
          <a:srcRect t="82658"/>
          <a:stretch>
            <a:fillRect/>
          </a:stretch>
        </p:blipFill>
        <p:spPr bwMode="auto">
          <a:xfrm>
            <a:off x="411480" y="5874517"/>
            <a:ext cx="8458200" cy="723377"/>
          </a:xfrm>
          <a:prstGeom prst="rect">
            <a:avLst/>
          </a:prstGeom>
          <a:noFill/>
          <a:ln w="9525">
            <a:noFill/>
            <a:miter lim="800000"/>
            <a:headEnd/>
            <a:tailEnd/>
          </a:ln>
        </p:spPr>
      </p:pic>
      <p:sp>
        <p:nvSpPr>
          <p:cNvPr id="10" name="TextBox 9"/>
          <p:cNvSpPr txBox="1"/>
          <p:nvPr/>
        </p:nvSpPr>
        <p:spPr>
          <a:xfrm>
            <a:off x="1188721" y="6011397"/>
            <a:ext cx="7141699" cy="461665"/>
          </a:xfrm>
          <a:prstGeom prst="rect">
            <a:avLst/>
          </a:prstGeom>
          <a:noFill/>
        </p:spPr>
        <p:txBody>
          <a:bodyPr wrap="none" rtlCol="0">
            <a:spAutoFit/>
          </a:bodyPr>
          <a:lstStyle/>
          <a:p>
            <a:r>
              <a:rPr lang="en-US" sz="2400" b="1" dirty="0" smtClean="0">
                <a:solidFill>
                  <a:schemeClr val="bg1"/>
                </a:solidFill>
              </a:rPr>
              <a:t>Designed for the next-generation Campus Edge</a:t>
            </a:r>
            <a:endParaRPr lang="en-US" sz="2400" b="1" dirty="0">
              <a:solidFill>
                <a:schemeClr val="bg1"/>
              </a:solidFill>
            </a:endParaRPr>
          </a:p>
        </p:txBody>
      </p:sp>
      <p:pic>
        <p:nvPicPr>
          <p:cNvPr id="12" name="Picture 11" descr="1-top-logo.jpg"/>
          <p:cNvPicPr>
            <a:picLocks noChangeAspect="1"/>
          </p:cNvPicPr>
          <p:nvPr/>
        </p:nvPicPr>
        <p:blipFill>
          <a:blip r:embed="rId4" cstate="email"/>
          <a:srcRect b="-2230"/>
          <a:stretch>
            <a:fillRect/>
          </a:stretch>
        </p:blipFill>
        <p:spPr>
          <a:xfrm>
            <a:off x="2743200" y="2286120"/>
            <a:ext cx="3520440" cy="23784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p:cNvSpPr txBox="1"/>
          <p:nvPr/>
        </p:nvSpPr>
        <p:spPr>
          <a:xfrm>
            <a:off x="6126480" y="2026374"/>
            <a:ext cx="2834640" cy="1138687"/>
          </a:xfrm>
          <a:prstGeom prst="rect">
            <a:avLst/>
          </a:prstGeom>
          <a:noFill/>
        </p:spPr>
        <p:txBody>
          <a:bodyPr wrap="square" rtlCol="0">
            <a:noAutofit/>
          </a:bodyPr>
          <a:lstStyle/>
          <a:p>
            <a:pPr algn="ctr">
              <a:lnSpc>
                <a:spcPct val="90000"/>
              </a:lnSpc>
            </a:pPr>
            <a:r>
              <a:rPr lang="en-US" sz="2400" b="1" dirty="0" smtClean="0">
                <a:solidFill>
                  <a:srgbClr val="C00000"/>
                </a:solidFill>
              </a:rPr>
              <a:t>Secure</a:t>
            </a:r>
          </a:p>
          <a:p>
            <a:pPr algn="ctr">
              <a:lnSpc>
                <a:spcPct val="90000"/>
              </a:lnSpc>
            </a:pPr>
            <a:r>
              <a:rPr lang="en-US" sz="1600" dirty="0" smtClean="0">
                <a:solidFill>
                  <a:schemeClr val="tx1">
                    <a:lumMod val="90000"/>
                    <a:lumOff val="10000"/>
                  </a:schemeClr>
                </a:solidFill>
              </a:rPr>
              <a:t>Secure network access, secure mgmt &amp; protection from attacks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9" descr="cloud3_grey_grey"/>
          <p:cNvPicPr>
            <a:picLocks noChangeAspect="1" noChangeArrowheads="1"/>
          </p:cNvPicPr>
          <p:nvPr/>
        </p:nvPicPr>
        <p:blipFill>
          <a:blip r:embed="rId3" cstate="print"/>
          <a:srcRect/>
          <a:stretch>
            <a:fillRect/>
          </a:stretch>
        </p:blipFill>
        <p:spPr bwMode="auto">
          <a:xfrm>
            <a:off x="5852160" y="4156286"/>
            <a:ext cx="2194560" cy="1714320"/>
          </a:xfrm>
          <a:prstGeom prst="rect">
            <a:avLst/>
          </a:prstGeom>
          <a:noFill/>
        </p:spPr>
      </p:pic>
      <p:pic>
        <p:nvPicPr>
          <p:cNvPr id="46" name="Picture 9" descr="cloud3_grey_grey"/>
          <p:cNvPicPr>
            <a:picLocks noChangeAspect="1" noChangeArrowheads="1"/>
          </p:cNvPicPr>
          <p:nvPr/>
        </p:nvPicPr>
        <p:blipFill>
          <a:blip r:embed="rId3" cstate="print"/>
          <a:srcRect/>
          <a:stretch>
            <a:fillRect/>
          </a:stretch>
        </p:blipFill>
        <p:spPr bwMode="auto">
          <a:xfrm>
            <a:off x="5852160" y="2753661"/>
            <a:ext cx="2194560" cy="1714320"/>
          </a:xfrm>
          <a:prstGeom prst="rect">
            <a:avLst/>
          </a:prstGeom>
          <a:noFill/>
        </p:spPr>
      </p:pic>
      <p:sp>
        <p:nvSpPr>
          <p:cNvPr id="27653" name="Rectangle 2"/>
          <p:cNvSpPr>
            <a:spLocks noGrp="1" noChangeArrowheads="1"/>
          </p:cNvSpPr>
          <p:nvPr>
            <p:ph type="title"/>
          </p:nvPr>
        </p:nvSpPr>
        <p:spPr>
          <a:xfrm>
            <a:off x="251520" y="203867"/>
            <a:ext cx="4686240" cy="763588"/>
          </a:xfrm>
        </p:spPr>
        <p:txBody>
          <a:bodyPr/>
          <a:lstStyle/>
          <a:p>
            <a:pPr eaLnBrk="1" hangingPunct="1"/>
            <a:r>
              <a:rPr lang="en-GB" sz="2800" dirty="0" smtClean="0"/>
              <a:t>Plug and Play provisioning</a:t>
            </a:r>
            <a:endParaRPr lang="en-GB" i="1" dirty="0" smtClean="0"/>
          </a:p>
        </p:txBody>
      </p:sp>
      <p:sp>
        <p:nvSpPr>
          <p:cNvPr id="29" name="Oval 28"/>
          <p:cNvSpPr/>
          <p:nvPr/>
        </p:nvSpPr>
        <p:spPr bwMode="auto">
          <a:xfrm>
            <a:off x="3765362" y="1052736"/>
            <a:ext cx="5991225" cy="2844800"/>
          </a:xfrm>
          <a:prstGeom prst="ellipse">
            <a:avLst/>
          </a:prstGeom>
          <a:gradFill rotWithShape="1">
            <a:gsLst>
              <a:gs pos="0">
                <a:srgbClr val="3B6689">
                  <a:alpha val="54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solidFill>
                <a:srgbClr val="5C5C5C"/>
              </a:solidFill>
            </a:endParaRPr>
          </a:p>
        </p:txBody>
      </p:sp>
      <p:grpSp>
        <p:nvGrpSpPr>
          <p:cNvPr id="2" name="Group 40"/>
          <p:cNvGrpSpPr>
            <a:grpSpLocks noChangeAspect="1"/>
          </p:cNvGrpSpPr>
          <p:nvPr/>
        </p:nvGrpSpPr>
        <p:grpSpPr>
          <a:xfrm>
            <a:off x="4800600" y="1340767"/>
            <a:ext cx="3572592" cy="4896544"/>
            <a:chOff x="5266556" y="2012371"/>
            <a:chExt cx="2977158" cy="4080454"/>
          </a:xfrm>
        </p:grpSpPr>
        <p:sp>
          <p:nvSpPr>
            <p:cNvPr id="7" name="Text Box 32"/>
            <p:cNvSpPr txBox="1">
              <a:spLocks noChangeArrowheads="1"/>
            </p:cNvSpPr>
            <p:nvPr/>
          </p:nvSpPr>
          <p:spPr bwMode="auto">
            <a:xfrm>
              <a:off x="5266556" y="3362947"/>
              <a:ext cx="1362075" cy="598877"/>
            </a:xfrm>
            <a:prstGeom prst="rect">
              <a:avLst/>
            </a:prstGeom>
          </p:spPr>
          <p:txBody>
            <a:bodyPr lIns="0" rIns="0">
              <a:spAutoFit/>
            </a:bodyPr>
            <a:lstStyle/>
            <a:p>
              <a:pPr algn="ctr">
                <a:defRPr/>
              </a:pPr>
              <a:r>
                <a:rPr lang="en-GB" sz="1300" dirty="0">
                  <a:solidFill>
                    <a:schemeClr val="tx1"/>
                  </a:solidFill>
                  <a:latin typeface="+mj-lt"/>
                </a:rPr>
                <a:t>Avaya Stackable Ethernet Routing Switches</a:t>
              </a:r>
            </a:p>
          </p:txBody>
        </p:sp>
        <p:sp>
          <p:nvSpPr>
            <p:cNvPr id="8" name="Text Box 36"/>
            <p:cNvSpPr txBox="1">
              <a:spLocks noChangeArrowheads="1"/>
            </p:cNvSpPr>
            <p:nvPr/>
          </p:nvSpPr>
          <p:spPr bwMode="auto">
            <a:xfrm>
              <a:off x="6276189" y="2012371"/>
              <a:ext cx="1281112" cy="243657"/>
            </a:xfrm>
            <a:prstGeom prst="rect">
              <a:avLst/>
            </a:prstGeom>
          </p:spPr>
          <p:txBody>
            <a:bodyPr lIns="0" rIns="0">
              <a:spAutoFit/>
            </a:bodyPr>
            <a:lstStyle/>
            <a:p>
              <a:pPr algn="ctr">
                <a:defRPr/>
              </a:pPr>
              <a:r>
                <a:rPr lang="en-GB" sz="1300" dirty="0">
                  <a:solidFill>
                    <a:schemeClr val="tx1"/>
                  </a:solidFill>
                  <a:latin typeface="+mj-lt"/>
                </a:rPr>
                <a:t>Avaya IP Phones</a:t>
              </a:r>
            </a:p>
          </p:txBody>
        </p:sp>
        <p:sp>
          <p:nvSpPr>
            <p:cNvPr id="13" name="Text Box 45"/>
            <p:cNvSpPr txBox="1">
              <a:spLocks noChangeArrowheads="1"/>
            </p:cNvSpPr>
            <p:nvPr/>
          </p:nvSpPr>
          <p:spPr bwMode="auto">
            <a:xfrm>
              <a:off x="6396534" y="4163001"/>
              <a:ext cx="1439862" cy="230833"/>
            </a:xfrm>
            <a:prstGeom prst="rect">
              <a:avLst/>
            </a:prstGeom>
            <a:noFill/>
            <a:ln w="9525">
              <a:noFill/>
              <a:miter lim="800000"/>
              <a:headEnd/>
              <a:tailEnd/>
            </a:ln>
          </p:spPr>
          <p:txBody>
            <a:bodyPr lIns="0" rIns="0">
              <a:spAutoFit/>
            </a:bodyPr>
            <a:lstStyle/>
            <a:p>
              <a:pPr algn="ctr">
                <a:defRPr/>
              </a:pPr>
              <a:r>
                <a:rPr lang="en-GB" sz="1200" dirty="0">
                  <a:solidFill>
                    <a:schemeClr val="tx1"/>
                  </a:solidFill>
                  <a:latin typeface="+mj-lt"/>
                </a:rPr>
                <a:t>Enterprise LAN</a:t>
              </a:r>
            </a:p>
          </p:txBody>
        </p:sp>
        <p:cxnSp>
          <p:nvCxnSpPr>
            <p:cNvPr id="14" name="AutoShape 47"/>
            <p:cNvCxnSpPr>
              <a:cxnSpLocks noChangeShapeType="1"/>
            </p:cNvCxnSpPr>
            <p:nvPr/>
          </p:nvCxnSpPr>
          <p:spPr bwMode="auto">
            <a:xfrm rot="16200000" flipH="1">
              <a:off x="6264411" y="2816832"/>
              <a:ext cx="739616" cy="626702"/>
            </a:xfrm>
            <a:prstGeom prst="curvedConnector3">
              <a:avLst>
                <a:gd name="adj1" fmla="val 50000"/>
              </a:avLst>
            </a:prstGeom>
            <a:noFill/>
            <a:ln w="19050">
              <a:solidFill>
                <a:schemeClr val="bg1"/>
              </a:solidFill>
              <a:round/>
              <a:headEnd/>
              <a:tailEnd/>
            </a:ln>
            <a:effectLst>
              <a:glow rad="63500">
                <a:schemeClr val="accent3">
                  <a:satMod val="175000"/>
                  <a:alpha val="40000"/>
                </a:schemeClr>
              </a:glow>
            </a:effectLst>
          </p:spPr>
        </p:cxnSp>
        <p:cxnSp>
          <p:nvCxnSpPr>
            <p:cNvPr id="15" name="AutoShape 48"/>
            <p:cNvCxnSpPr>
              <a:cxnSpLocks noChangeShapeType="1"/>
              <a:endCxn id="27685" idx="3"/>
            </p:cNvCxnSpPr>
            <p:nvPr/>
          </p:nvCxnSpPr>
          <p:spPr bwMode="auto">
            <a:xfrm rot="16200000" flipH="1">
              <a:off x="6592211" y="2931873"/>
              <a:ext cx="1136312" cy="380971"/>
            </a:xfrm>
            <a:prstGeom prst="curvedConnector4">
              <a:avLst>
                <a:gd name="adj1" fmla="val 41856"/>
                <a:gd name="adj2" fmla="val 150004"/>
              </a:avLst>
            </a:prstGeom>
            <a:noFill/>
            <a:ln w="19050">
              <a:solidFill>
                <a:schemeClr val="bg1"/>
              </a:solidFill>
              <a:round/>
              <a:headEnd/>
              <a:tailEnd/>
            </a:ln>
            <a:effectLst>
              <a:glow rad="63500">
                <a:schemeClr val="accent3">
                  <a:satMod val="175000"/>
                  <a:alpha val="40000"/>
                </a:schemeClr>
              </a:glow>
            </a:effectLst>
          </p:spPr>
        </p:cxnSp>
        <p:pic>
          <p:nvPicPr>
            <p:cNvPr id="22" name="Picture 34" descr="phone_corp_blue"/>
            <p:cNvPicPr>
              <a:picLocks noChangeArrowheads="1"/>
            </p:cNvPicPr>
            <p:nvPr/>
          </p:nvPicPr>
          <p:blipFill>
            <a:blip r:embed="rId4" cstate="print">
              <a:grayscl/>
            </a:blip>
            <a:srcRect/>
            <a:stretch>
              <a:fillRect/>
            </a:stretch>
          </p:blipFill>
          <p:spPr bwMode="auto">
            <a:xfrm>
              <a:off x="6731546" y="2303175"/>
              <a:ext cx="502944" cy="415656"/>
            </a:xfrm>
            <a:prstGeom prst="rect">
              <a:avLst/>
            </a:prstGeom>
            <a:noFill/>
            <a:ln w="9525">
              <a:noFill/>
              <a:miter lim="800000"/>
              <a:headEnd/>
              <a:tailEnd/>
            </a:ln>
            <a:effectLst>
              <a:glow rad="101600">
                <a:schemeClr val="accent3">
                  <a:satMod val="175000"/>
                  <a:alpha val="40000"/>
                </a:schemeClr>
              </a:glow>
            </a:effectLst>
          </p:spPr>
        </p:pic>
        <p:pic>
          <p:nvPicPr>
            <p:cNvPr id="27" name="Picture 34" descr="phone_corp_blue"/>
            <p:cNvPicPr>
              <a:picLocks noChangeArrowheads="1"/>
            </p:cNvPicPr>
            <p:nvPr/>
          </p:nvPicPr>
          <p:blipFill>
            <a:blip r:embed="rId4" cstate="print">
              <a:grayscl/>
            </a:blip>
            <a:srcRect/>
            <a:stretch>
              <a:fillRect/>
            </a:stretch>
          </p:blipFill>
          <p:spPr bwMode="auto">
            <a:xfrm>
              <a:off x="6013690" y="2563887"/>
              <a:ext cx="502944" cy="415656"/>
            </a:xfrm>
            <a:prstGeom prst="rect">
              <a:avLst/>
            </a:prstGeom>
            <a:noFill/>
            <a:ln w="9525">
              <a:noFill/>
              <a:miter lim="800000"/>
              <a:headEnd/>
              <a:tailEnd/>
            </a:ln>
            <a:effectLst>
              <a:glow rad="101600">
                <a:schemeClr val="accent3">
                  <a:satMod val="175000"/>
                  <a:alpha val="40000"/>
                </a:schemeClr>
              </a:glow>
            </a:effectLst>
          </p:spPr>
        </p:pic>
        <p:cxnSp>
          <p:nvCxnSpPr>
            <p:cNvPr id="30" name="AutoShape 47"/>
            <p:cNvCxnSpPr>
              <a:cxnSpLocks noChangeShapeType="1"/>
              <a:endCxn id="27684" idx="3"/>
            </p:cNvCxnSpPr>
            <p:nvPr/>
          </p:nvCxnSpPr>
          <p:spPr bwMode="auto">
            <a:xfrm rot="5400000">
              <a:off x="6978718" y="3103946"/>
              <a:ext cx="1251568" cy="491886"/>
            </a:xfrm>
            <a:prstGeom prst="curvedConnector2">
              <a:avLst/>
            </a:prstGeom>
            <a:noFill/>
            <a:ln w="19050">
              <a:solidFill>
                <a:schemeClr val="bg1"/>
              </a:solidFill>
              <a:round/>
              <a:headEnd/>
              <a:tailEnd/>
            </a:ln>
            <a:effectLst>
              <a:glow rad="63500">
                <a:schemeClr val="accent3">
                  <a:satMod val="175000"/>
                  <a:alpha val="40000"/>
                </a:schemeClr>
              </a:glow>
            </a:effectLst>
          </p:spPr>
        </p:cxnSp>
        <p:pic>
          <p:nvPicPr>
            <p:cNvPr id="28" name="Picture 34" descr="phone_corp_blue"/>
            <p:cNvPicPr>
              <a:picLocks noChangeArrowheads="1"/>
            </p:cNvPicPr>
            <p:nvPr/>
          </p:nvPicPr>
          <p:blipFill>
            <a:blip r:embed="rId4" cstate="print">
              <a:grayscl/>
            </a:blip>
            <a:srcRect/>
            <a:stretch>
              <a:fillRect/>
            </a:stretch>
          </p:blipFill>
          <p:spPr bwMode="auto">
            <a:xfrm>
              <a:off x="7740770" y="2563887"/>
              <a:ext cx="502944" cy="415656"/>
            </a:xfrm>
            <a:prstGeom prst="rect">
              <a:avLst/>
            </a:prstGeom>
            <a:noFill/>
            <a:ln w="9525">
              <a:noFill/>
              <a:miter lim="800000"/>
              <a:headEnd/>
              <a:tailEnd/>
            </a:ln>
            <a:effectLst>
              <a:glow rad="101600">
                <a:schemeClr val="accent3">
                  <a:satMod val="175000"/>
                  <a:alpha val="40000"/>
                </a:schemeClr>
              </a:glow>
            </a:effectLst>
          </p:spPr>
        </p:pic>
        <p:sp>
          <p:nvSpPr>
            <p:cNvPr id="56" name="Text Box 45"/>
            <p:cNvSpPr txBox="1">
              <a:spLocks noChangeArrowheads="1"/>
            </p:cNvSpPr>
            <p:nvPr/>
          </p:nvSpPr>
          <p:spPr bwMode="auto">
            <a:xfrm>
              <a:off x="6394946" y="4911725"/>
              <a:ext cx="1439863" cy="230833"/>
            </a:xfrm>
            <a:prstGeom prst="rect">
              <a:avLst/>
            </a:prstGeom>
            <a:noFill/>
            <a:ln w="9525">
              <a:noFill/>
              <a:miter lim="800000"/>
              <a:headEnd/>
              <a:tailEnd/>
            </a:ln>
          </p:spPr>
          <p:txBody>
            <a:bodyPr lIns="0" rIns="0">
              <a:spAutoFit/>
            </a:bodyPr>
            <a:lstStyle/>
            <a:p>
              <a:pPr algn="ctr">
                <a:defRPr/>
              </a:pPr>
              <a:r>
                <a:rPr lang="en-GB" sz="1200" dirty="0">
                  <a:solidFill>
                    <a:schemeClr val="tx1"/>
                  </a:solidFill>
                  <a:latin typeface="+mj-lt"/>
                </a:rPr>
                <a:t>Data Center</a:t>
              </a:r>
            </a:p>
          </p:txBody>
        </p:sp>
        <p:grpSp>
          <p:nvGrpSpPr>
            <p:cNvPr id="3" name="Group 73"/>
            <p:cNvGrpSpPr>
              <a:grpSpLocks/>
            </p:cNvGrpSpPr>
            <p:nvPr/>
          </p:nvGrpSpPr>
          <p:grpSpPr bwMode="auto">
            <a:xfrm>
              <a:off x="6717209" y="5373688"/>
              <a:ext cx="933450" cy="719137"/>
              <a:chOff x="6948264" y="5373216"/>
              <a:chExt cx="933445" cy="720080"/>
            </a:xfrm>
          </p:grpSpPr>
          <p:pic>
            <p:nvPicPr>
              <p:cNvPr id="27671" name="Picture 38" descr="server_corp_blue"/>
              <p:cNvPicPr>
                <a:picLocks noChangeAspect="1" noChangeArrowheads="1"/>
              </p:cNvPicPr>
              <p:nvPr/>
            </p:nvPicPr>
            <p:blipFill>
              <a:blip r:embed="rId5" cstate="print">
                <a:grayscl/>
              </a:blip>
              <a:srcRect/>
              <a:stretch>
                <a:fillRect/>
              </a:stretch>
            </p:blipFill>
            <p:spPr bwMode="auto">
              <a:xfrm>
                <a:off x="6948264" y="5373216"/>
                <a:ext cx="322685" cy="504056"/>
              </a:xfrm>
              <a:prstGeom prst="rect">
                <a:avLst/>
              </a:prstGeom>
              <a:noFill/>
              <a:ln w="9525">
                <a:noFill/>
                <a:miter lim="800000"/>
                <a:headEnd/>
                <a:tailEnd/>
              </a:ln>
            </p:spPr>
          </p:pic>
          <p:pic>
            <p:nvPicPr>
              <p:cNvPr id="27672" name="Picture 38" descr="server_corp_blue"/>
              <p:cNvPicPr>
                <a:picLocks noChangeAspect="1" noChangeArrowheads="1"/>
              </p:cNvPicPr>
              <p:nvPr/>
            </p:nvPicPr>
            <p:blipFill>
              <a:blip r:embed="rId5" cstate="print">
                <a:grayscl/>
              </a:blip>
              <a:srcRect/>
              <a:stretch>
                <a:fillRect/>
              </a:stretch>
            </p:blipFill>
            <p:spPr bwMode="auto">
              <a:xfrm>
                <a:off x="7236296" y="5373216"/>
                <a:ext cx="322685" cy="504056"/>
              </a:xfrm>
              <a:prstGeom prst="rect">
                <a:avLst/>
              </a:prstGeom>
              <a:noFill/>
              <a:ln w="9525">
                <a:noFill/>
                <a:miter lim="800000"/>
                <a:headEnd/>
                <a:tailEnd/>
              </a:ln>
            </p:spPr>
          </p:pic>
          <p:pic>
            <p:nvPicPr>
              <p:cNvPr id="27673" name="Picture 38" descr="server_corp_blue"/>
              <p:cNvPicPr>
                <a:picLocks noChangeAspect="1" noChangeArrowheads="1"/>
              </p:cNvPicPr>
              <p:nvPr/>
            </p:nvPicPr>
            <p:blipFill>
              <a:blip r:embed="rId5" cstate="print">
                <a:grayscl/>
              </a:blip>
              <a:srcRect/>
              <a:stretch>
                <a:fillRect/>
              </a:stretch>
            </p:blipFill>
            <p:spPr bwMode="auto">
              <a:xfrm>
                <a:off x="7020272" y="5589240"/>
                <a:ext cx="322685" cy="504056"/>
              </a:xfrm>
              <a:prstGeom prst="rect">
                <a:avLst/>
              </a:prstGeom>
              <a:noFill/>
              <a:ln w="9525">
                <a:noFill/>
                <a:miter lim="800000"/>
                <a:headEnd/>
                <a:tailEnd/>
              </a:ln>
            </p:spPr>
          </p:pic>
          <p:grpSp>
            <p:nvGrpSpPr>
              <p:cNvPr id="4" name="Group 63"/>
              <p:cNvGrpSpPr>
                <a:grpSpLocks noChangeAspect="1"/>
              </p:cNvGrpSpPr>
              <p:nvPr/>
            </p:nvGrpSpPr>
            <p:grpSpPr bwMode="auto">
              <a:xfrm>
                <a:off x="7236296" y="5623904"/>
                <a:ext cx="645413" cy="469392"/>
                <a:chOff x="3653152" y="2549379"/>
                <a:chExt cx="1537832" cy="1471613"/>
              </a:xfrm>
            </p:grpSpPr>
            <p:sp>
              <p:nvSpPr>
                <p:cNvPr id="65" name="AutoShape 4"/>
                <p:cNvSpPr>
                  <a:spLocks noChangeArrowheads="1"/>
                </p:cNvSpPr>
                <p:nvPr/>
              </p:nvSpPr>
              <p:spPr bwMode="auto">
                <a:xfrm>
                  <a:off x="3651491" y="2550839"/>
                  <a:ext cx="1539493" cy="1470153"/>
                </a:xfrm>
                <a:prstGeom prst="roundRect">
                  <a:avLst>
                    <a:gd name="adj" fmla="val 6176"/>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8"/>
                    </a:srgbClr>
                  </a:outerShdw>
                </a:effectLst>
              </p:spPr>
              <p:txBody>
                <a:bodyPr wrap="none" anchor="ctr"/>
                <a:lstStyle/>
                <a:p>
                  <a:pPr algn="ctr">
                    <a:lnSpc>
                      <a:spcPct val="90000"/>
                    </a:lnSpc>
                    <a:defRPr/>
                  </a:pPr>
                  <a:endParaRPr lang="en-US" sz="2800">
                    <a:solidFill>
                      <a:srgbClr val="5C5C5C"/>
                    </a:solidFill>
                    <a:cs typeface="Arial" charset="0"/>
                  </a:endParaRPr>
                </a:p>
              </p:txBody>
            </p:sp>
            <p:grpSp>
              <p:nvGrpSpPr>
                <p:cNvPr id="5" name="Group 119"/>
                <p:cNvGrpSpPr>
                  <a:grpSpLocks/>
                </p:cNvGrpSpPr>
                <p:nvPr/>
              </p:nvGrpSpPr>
              <p:grpSpPr bwMode="auto">
                <a:xfrm>
                  <a:off x="3853177" y="2989110"/>
                  <a:ext cx="1149350" cy="500061"/>
                  <a:chOff x="714348" y="3652841"/>
                  <a:chExt cx="1149908" cy="500066"/>
                </a:xfrm>
              </p:grpSpPr>
              <p:pic>
                <p:nvPicPr>
                  <p:cNvPr id="27677" name="Picture 13" descr="auralogo_rev.png"/>
                  <p:cNvPicPr>
                    <a:picLocks noChangeAspect="1"/>
                  </p:cNvPicPr>
                  <p:nvPr/>
                </p:nvPicPr>
                <p:blipFill>
                  <a:blip r:embed="rId6" cstate="print">
                    <a:lum bright="-100000"/>
                  </a:blip>
                  <a:srcRect t="36189"/>
                  <a:stretch>
                    <a:fillRect/>
                  </a:stretch>
                </p:blipFill>
                <p:spPr bwMode="auto">
                  <a:xfrm>
                    <a:off x="714348" y="3833817"/>
                    <a:ext cx="1149908" cy="319090"/>
                  </a:xfrm>
                  <a:prstGeom prst="rect">
                    <a:avLst/>
                  </a:prstGeom>
                  <a:noFill/>
                  <a:ln w="9525">
                    <a:noFill/>
                    <a:miter lim="800000"/>
                    <a:headEnd/>
                    <a:tailEnd/>
                  </a:ln>
                </p:spPr>
              </p:pic>
              <p:pic>
                <p:nvPicPr>
                  <p:cNvPr id="27678" name="Picture 13" descr="auralogo_rev.png"/>
                  <p:cNvPicPr>
                    <a:picLocks noChangeAspect="1"/>
                  </p:cNvPicPr>
                  <p:nvPr/>
                </p:nvPicPr>
                <p:blipFill>
                  <a:blip r:embed="rId6" cstate="print"/>
                  <a:srcRect b="63809"/>
                  <a:stretch>
                    <a:fillRect/>
                  </a:stretch>
                </p:blipFill>
                <p:spPr bwMode="auto">
                  <a:xfrm>
                    <a:off x="714348" y="3652841"/>
                    <a:ext cx="1149908" cy="180976"/>
                  </a:xfrm>
                  <a:prstGeom prst="rect">
                    <a:avLst/>
                  </a:prstGeom>
                  <a:noFill/>
                  <a:ln w="9525">
                    <a:noFill/>
                    <a:miter lim="800000"/>
                    <a:headEnd/>
                    <a:tailEnd/>
                  </a:ln>
                </p:spPr>
              </p:pic>
            </p:grpSp>
          </p:grpSp>
        </p:grpSp>
        <p:sp>
          <p:nvSpPr>
            <p:cNvPr id="40" name="AutoShape 34"/>
            <p:cNvSpPr>
              <a:spLocks noChangeArrowheads="1"/>
            </p:cNvSpPr>
            <p:nvPr/>
          </p:nvSpPr>
          <p:spPr bwMode="auto">
            <a:xfrm>
              <a:off x="6824161" y="3368680"/>
              <a:ext cx="89321" cy="640080"/>
            </a:xfrm>
            <a:prstGeom prst="roundRect">
              <a:avLst>
                <a:gd name="adj" fmla="val 16667"/>
              </a:avLst>
            </a:prstGeom>
            <a:noFill/>
            <a:ln w="34925" algn="ctr">
              <a:solidFill>
                <a:schemeClr val="accent1"/>
              </a:solidFill>
              <a:round/>
              <a:headEnd/>
              <a:tailEnd/>
            </a:ln>
          </p:spPr>
          <p:txBody>
            <a:bodyPr wrap="none" tIns="90000" bIns="90000" anchor="ctr"/>
            <a:lstStyle/>
            <a:p>
              <a:pPr algn="ctr"/>
              <a:endParaRPr lang="en-GB" sz="3600">
                <a:solidFill>
                  <a:srgbClr val="8D65D2"/>
                </a:solidFill>
              </a:endParaRPr>
            </a:p>
          </p:txBody>
        </p:sp>
        <p:pic>
          <p:nvPicPr>
            <p:cNvPr id="27684" name="Picture 33" descr="small-l3-switch_corp_purple"/>
            <p:cNvPicPr>
              <a:picLocks noChangeArrowheads="1"/>
            </p:cNvPicPr>
            <p:nvPr/>
          </p:nvPicPr>
          <p:blipFill>
            <a:blip r:embed="rId7" cstate="print">
              <a:grayscl/>
            </a:blip>
            <a:srcRect/>
            <a:stretch>
              <a:fillRect/>
            </a:stretch>
          </p:blipFill>
          <p:spPr bwMode="auto">
            <a:xfrm>
              <a:off x="6872845" y="3790591"/>
              <a:ext cx="485714" cy="370165"/>
            </a:xfrm>
            <a:prstGeom prst="rect">
              <a:avLst/>
            </a:prstGeom>
            <a:noFill/>
            <a:ln w="9525">
              <a:noFill/>
              <a:miter lim="800000"/>
              <a:headEnd/>
              <a:tailEnd/>
            </a:ln>
          </p:spPr>
        </p:pic>
        <p:pic>
          <p:nvPicPr>
            <p:cNvPr id="27685" name="Picture 33" descr="small-l3-switch_corp_purple"/>
            <p:cNvPicPr>
              <a:picLocks noChangeArrowheads="1"/>
            </p:cNvPicPr>
            <p:nvPr/>
          </p:nvPicPr>
          <p:blipFill>
            <a:blip r:embed="rId7" cstate="print">
              <a:grayscl/>
            </a:blip>
            <a:srcRect/>
            <a:stretch>
              <a:fillRect/>
            </a:stretch>
          </p:blipFill>
          <p:spPr bwMode="auto">
            <a:xfrm>
              <a:off x="6865139" y="3505432"/>
              <a:ext cx="485714" cy="370165"/>
            </a:xfrm>
            <a:prstGeom prst="rect">
              <a:avLst/>
            </a:prstGeom>
            <a:noFill/>
            <a:ln w="9525">
              <a:noFill/>
              <a:miter lim="800000"/>
              <a:headEnd/>
              <a:tailEnd/>
            </a:ln>
          </p:spPr>
        </p:pic>
        <p:pic>
          <p:nvPicPr>
            <p:cNvPr id="27686" name="Picture 33" descr="small-l3-switch_corp_purple"/>
            <p:cNvPicPr>
              <a:picLocks noChangeArrowheads="1"/>
            </p:cNvPicPr>
            <p:nvPr/>
          </p:nvPicPr>
          <p:blipFill>
            <a:blip r:embed="rId7" cstate="print">
              <a:grayscl/>
            </a:blip>
            <a:srcRect/>
            <a:stretch>
              <a:fillRect/>
            </a:stretch>
          </p:blipFill>
          <p:spPr bwMode="auto">
            <a:xfrm>
              <a:off x="6861671" y="3212976"/>
              <a:ext cx="485714" cy="370165"/>
            </a:xfrm>
            <a:prstGeom prst="rect">
              <a:avLst/>
            </a:prstGeom>
            <a:noFill/>
            <a:ln w="9525">
              <a:noFill/>
              <a:miter lim="800000"/>
              <a:headEnd/>
              <a:tailEnd/>
            </a:ln>
          </p:spPr>
        </p:pic>
      </p:grpSp>
      <p:pic>
        <p:nvPicPr>
          <p:cNvPr id="31" name="Picture 3" descr="backgroundelement_REDSOLID"/>
          <p:cNvPicPr>
            <a:picLocks noChangeAspect="1" noChangeArrowheads="1"/>
          </p:cNvPicPr>
          <p:nvPr/>
        </p:nvPicPr>
        <p:blipFill>
          <a:blip r:embed="rId8" cstate="print"/>
          <a:srcRect t="82658"/>
          <a:stretch>
            <a:fillRect/>
          </a:stretch>
        </p:blipFill>
        <p:spPr bwMode="auto">
          <a:xfrm>
            <a:off x="469136" y="1265239"/>
            <a:ext cx="3887787" cy="3774182"/>
          </a:xfrm>
          <a:prstGeom prst="rect">
            <a:avLst/>
          </a:prstGeom>
          <a:noFill/>
          <a:ln w="9525">
            <a:noFill/>
            <a:miter lim="800000"/>
            <a:headEnd/>
            <a:tailEnd/>
          </a:ln>
        </p:spPr>
      </p:pic>
      <p:sp>
        <p:nvSpPr>
          <p:cNvPr id="32" name="Rectangle 31"/>
          <p:cNvSpPr/>
          <p:nvPr/>
        </p:nvSpPr>
        <p:spPr bwMode="auto">
          <a:xfrm>
            <a:off x="467548" y="1265238"/>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33" name="Rectangle 32"/>
          <p:cNvSpPr/>
          <p:nvPr/>
        </p:nvSpPr>
        <p:spPr>
          <a:xfrm>
            <a:off x="868680" y="1454935"/>
            <a:ext cx="3063240" cy="761666"/>
          </a:xfrm>
          <a:prstGeom prst="rect">
            <a:avLst/>
          </a:prstGeom>
          <a:effectLst/>
        </p:spPr>
        <p:txBody>
          <a:bodyPr lIns="0" tIns="0" rIns="0" bIns="0" anchor="ctr" anchorCtr="1"/>
          <a:lstStyle/>
          <a:p>
            <a:pPr>
              <a:defRPr/>
            </a:pPr>
            <a:r>
              <a:rPr lang="en-US" sz="2000" kern="0" spc="50" dirty="0" smtClean="0">
                <a:ln w="13500">
                  <a:solidFill>
                    <a:schemeClr val="accent1">
                      <a:shade val="2500"/>
                      <a:alpha val="6500"/>
                    </a:schemeClr>
                  </a:solidFill>
                  <a:prstDash val="solid"/>
                </a:ln>
                <a:solidFill>
                  <a:schemeClr val="bg1"/>
                </a:solidFill>
              </a:rPr>
              <a:t>Simplified Deployment of  Moves, Adds, Changes</a:t>
            </a:r>
            <a:endParaRPr lang="en-US" sz="2000" kern="0" spc="50" dirty="0">
              <a:ln w="13500">
                <a:solidFill>
                  <a:schemeClr val="accent1">
                    <a:shade val="2500"/>
                    <a:alpha val="6500"/>
                  </a:schemeClr>
                </a:solidFill>
                <a:prstDash val="solid"/>
              </a:ln>
              <a:solidFill>
                <a:schemeClr val="bg1"/>
              </a:solidFill>
            </a:endParaRPr>
          </a:p>
        </p:txBody>
      </p:sp>
      <p:sp>
        <p:nvSpPr>
          <p:cNvPr id="37" name="Rectangle 18"/>
          <p:cNvSpPr>
            <a:spLocks noChangeArrowheads="1"/>
          </p:cNvSpPr>
          <p:nvPr/>
        </p:nvSpPr>
        <p:spPr bwMode="auto">
          <a:xfrm>
            <a:off x="395545" y="1455513"/>
            <a:ext cx="4211961" cy="781060"/>
          </a:xfrm>
          <a:prstGeom prst="rect">
            <a:avLst/>
          </a:prstGeom>
          <a:noFill/>
          <a:ln w="9525">
            <a:noFill/>
            <a:miter lim="800000"/>
            <a:headEnd/>
            <a:tailEnd/>
          </a:ln>
        </p:spPr>
        <p:txBody>
          <a:bodyPr lIns="0" rIns="0" bIns="91440" anchor="ctr" anchorCtr="1"/>
          <a:lstStyle/>
          <a:p>
            <a:pPr marL="0" lvl="1" eaLnBrk="0" hangingPunct="0">
              <a:lnSpc>
                <a:spcPct val="80000"/>
              </a:lnSpc>
              <a:buClr>
                <a:srgbClr val="5C5C5C"/>
              </a:buClr>
              <a:buSzPct val="90000"/>
              <a:defRPr/>
            </a:pPr>
            <a:endParaRPr lang="en-GB" sz="32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ＭＳ Ｐゴシック" charset="-128"/>
              <a:cs typeface="Arial" charset="0"/>
            </a:endParaRPr>
          </a:p>
        </p:txBody>
      </p:sp>
      <p:sp>
        <p:nvSpPr>
          <p:cNvPr id="38" name="Rectangle 37"/>
          <p:cNvSpPr/>
          <p:nvPr/>
        </p:nvSpPr>
        <p:spPr>
          <a:xfrm>
            <a:off x="548640" y="2753662"/>
            <a:ext cx="3629672"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Auto Configuration of Ethernet Switch &amp; IP Phone</a:t>
            </a:r>
            <a:endParaRPr lang="en-US" sz="2000" kern="0" spc="50" dirty="0">
              <a:ln w="13500">
                <a:solidFill>
                  <a:schemeClr val="accent1">
                    <a:shade val="2500"/>
                    <a:alpha val="6500"/>
                  </a:schemeClr>
                </a:solidFill>
                <a:prstDash val="solid"/>
              </a:ln>
              <a:solidFill>
                <a:schemeClr val="bg1"/>
              </a:solidFill>
            </a:endParaRPr>
          </a:p>
        </p:txBody>
      </p:sp>
      <p:sp>
        <p:nvSpPr>
          <p:cNvPr id="39" name="Rectangle 38"/>
          <p:cNvSpPr/>
          <p:nvPr/>
        </p:nvSpPr>
        <p:spPr>
          <a:xfrm>
            <a:off x="485128" y="4130157"/>
            <a:ext cx="3851920" cy="761666"/>
          </a:xfrm>
          <a:prstGeom prst="rect">
            <a:avLst/>
          </a:prstGeom>
          <a:effectLst/>
        </p:spPr>
        <p:txBody>
          <a:bodyPr lIns="0" tIns="0" rIns="0" bIns="0" anchor="ctr" anchorCtr="1"/>
          <a:lstStyle/>
          <a:p>
            <a:pPr algn="ctr">
              <a:defRPr/>
            </a:pPr>
            <a:endParaRPr lang="en-US" sz="2400" kern="0" spc="50" dirty="0">
              <a:ln w="13500">
                <a:solidFill>
                  <a:schemeClr val="accent1">
                    <a:shade val="2500"/>
                    <a:alpha val="6500"/>
                  </a:schemeClr>
                </a:solidFill>
                <a:prstDash val="solid"/>
              </a:ln>
              <a:solidFill>
                <a:schemeClr val="bg1"/>
              </a:solidFill>
            </a:endParaRPr>
          </a:p>
        </p:txBody>
      </p:sp>
      <p:cxnSp>
        <p:nvCxnSpPr>
          <p:cNvPr id="41" name="Straight Connector 40"/>
          <p:cNvCxnSpPr/>
          <p:nvPr/>
        </p:nvCxnSpPr>
        <p:spPr bwMode="auto">
          <a:xfrm>
            <a:off x="469136" y="2423586"/>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43" name="Straight Connector 42"/>
          <p:cNvCxnSpPr/>
          <p:nvPr/>
        </p:nvCxnSpPr>
        <p:spPr bwMode="auto">
          <a:xfrm>
            <a:off x="469136" y="3807886"/>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42" name="Rectangle 41"/>
          <p:cNvSpPr/>
          <p:nvPr/>
        </p:nvSpPr>
        <p:spPr>
          <a:xfrm>
            <a:off x="467544" y="4085230"/>
            <a:ext cx="385192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Works with both Avaya and 3</a:t>
            </a:r>
            <a:r>
              <a:rPr lang="en-US" sz="2000" kern="0" spc="50" baseline="30000" dirty="0" smtClean="0">
                <a:ln w="13500">
                  <a:solidFill>
                    <a:schemeClr val="accent1">
                      <a:shade val="2500"/>
                      <a:alpha val="6500"/>
                    </a:schemeClr>
                  </a:solidFill>
                  <a:prstDash val="solid"/>
                </a:ln>
                <a:solidFill>
                  <a:schemeClr val="bg1"/>
                </a:solidFill>
              </a:rPr>
              <a:t>rd</a:t>
            </a:r>
            <a:r>
              <a:rPr lang="en-US" sz="2000" kern="0" spc="50" dirty="0" smtClean="0">
                <a:ln w="13500">
                  <a:solidFill>
                    <a:schemeClr val="accent1">
                      <a:shade val="2500"/>
                      <a:alpha val="6500"/>
                    </a:schemeClr>
                  </a:solidFill>
                  <a:prstDash val="solid"/>
                </a:ln>
                <a:solidFill>
                  <a:schemeClr val="bg1"/>
                </a:solidFill>
              </a:rPr>
              <a:t> party Phones</a:t>
            </a:r>
            <a:endParaRPr lang="en-US" sz="2000" kern="0" spc="50" dirty="0">
              <a:ln w="13500">
                <a:solidFill>
                  <a:schemeClr val="accent1">
                    <a:shade val="2500"/>
                    <a:alpha val="6500"/>
                  </a:schemeClr>
                </a:solidFill>
                <a:prstDash val="solid"/>
              </a:ln>
              <a:solidFill>
                <a:schemeClr val="bg1"/>
              </a:solidFill>
            </a:endParaRPr>
          </a:p>
        </p:txBody>
      </p:sp>
      <p:sp>
        <p:nvSpPr>
          <p:cNvPr id="44" name="Rectangle 43"/>
          <p:cNvSpPr/>
          <p:nvPr/>
        </p:nvSpPr>
        <p:spPr>
          <a:xfrm>
            <a:off x="411480" y="5299173"/>
            <a:ext cx="5303520" cy="1112075"/>
          </a:xfrm>
          <a:prstGeom prst="rect">
            <a:avLst/>
          </a:prstGeom>
        </p:spPr>
        <p:txBody>
          <a:bodyPr wrap="square">
            <a:spAutoFit/>
          </a:bodyPr>
          <a:lstStyle/>
          <a:p>
            <a:r>
              <a:rPr lang="en-US" sz="1600" b="1" dirty="0" smtClean="0">
                <a:solidFill>
                  <a:schemeClr val="tx1"/>
                </a:solidFill>
              </a:rPr>
              <a:t>“Using a combination of LLDP and Auto Detection/ Auto Configuration features, new IP phones could be deployed and operational around the one minute mark” </a:t>
            </a:r>
            <a:r>
              <a:rPr lang="en-US" sz="1600" b="1" dirty="0" err="1" smtClean="0">
                <a:solidFill>
                  <a:schemeClr val="tx1"/>
                </a:solidFill>
              </a:rPr>
              <a:t>Miercom</a:t>
            </a:r>
            <a:r>
              <a:rPr lang="en-US" sz="1600" b="1" dirty="0" smtClean="0">
                <a:solidFill>
                  <a:schemeClr val="tx1"/>
                </a:solidFill>
              </a:rPr>
              <a:t>, August 2011</a:t>
            </a:r>
            <a:endParaRPr lang="en-US" sz="16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5763"/>
            <a:ext cx="8778240" cy="415593"/>
          </a:xfrm>
        </p:spPr>
        <p:txBody>
          <a:bodyPr/>
          <a:lstStyle/>
          <a:p>
            <a:r>
              <a:rPr lang="en-US" dirty="0" smtClean="0"/>
              <a:t>Plug and Play Stackable Chassis Operations</a:t>
            </a:r>
            <a:endParaRPr lang="en-US" dirty="0"/>
          </a:p>
        </p:txBody>
      </p:sp>
      <p:pic>
        <p:nvPicPr>
          <p:cNvPr id="4" name="Picture 3" descr="backgroundelement_REDSOLID"/>
          <p:cNvPicPr>
            <a:picLocks noChangeAspect="1" noChangeArrowheads="1"/>
          </p:cNvPicPr>
          <p:nvPr/>
        </p:nvPicPr>
        <p:blipFill>
          <a:blip r:embed="rId3" cstate="print"/>
          <a:srcRect t="82658"/>
          <a:stretch>
            <a:fillRect/>
          </a:stretch>
        </p:blipFill>
        <p:spPr bwMode="auto">
          <a:xfrm>
            <a:off x="469136" y="1473035"/>
            <a:ext cx="3887787" cy="3774182"/>
          </a:xfrm>
          <a:prstGeom prst="rect">
            <a:avLst/>
          </a:prstGeom>
          <a:noFill/>
          <a:ln w="9525">
            <a:noFill/>
            <a:miter lim="800000"/>
            <a:headEnd/>
            <a:tailEnd/>
          </a:ln>
        </p:spPr>
      </p:pic>
      <p:sp>
        <p:nvSpPr>
          <p:cNvPr id="5" name="Rectangle 4"/>
          <p:cNvSpPr/>
          <p:nvPr/>
        </p:nvSpPr>
        <p:spPr bwMode="auto">
          <a:xfrm>
            <a:off x="467548" y="1473034"/>
            <a:ext cx="3890963" cy="119062"/>
          </a:xfrm>
          <a:prstGeom prst="rect">
            <a:avLst/>
          </a:prstGeom>
          <a:gradFill>
            <a:gsLst>
              <a:gs pos="0">
                <a:schemeClr val="tx1">
                  <a:alpha val="44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lIns="0" tIns="0" rIns="0" bIns="0"/>
          <a:lstStyle/>
          <a:p>
            <a:pPr>
              <a:defRPr/>
            </a:pPr>
            <a:endParaRPr lang="en-US">
              <a:latin typeface="+mj-lt"/>
            </a:endParaRPr>
          </a:p>
        </p:txBody>
      </p:sp>
      <p:sp>
        <p:nvSpPr>
          <p:cNvPr id="6" name="Rectangle 5"/>
          <p:cNvSpPr/>
          <p:nvPr/>
        </p:nvSpPr>
        <p:spPr>
          <a:xfrm>
            <a:off x="868680" y="1662733"/>
            <a:ext cx="306324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Virtual hot-swap of a unit in a Stack</a:t>
            </a:r>
            <a:endParaRPr lang="en-US" sz="2000" kern="0" spc="50" dirty="0">
              <a:ln w="13500">
                <a:solidFill>
                  <a:schemeClr val="accent1">
                    <a:shade val="2500"/>
                    <a:alpha val="6500"/>
                  </a:schemeClr>
                </a:solidFill>
                <a:prstDash val="solid"/>
              </a:ln>
              <a:solidFill>
                <a:schemeClr val="bg1"/>
              </a:solidFill>
            </a:endParaRPr>
          </a:p>
        </p:txBody>
      </p:sp>
      <p:sp>
        <p:nvSpPr>
          <p:cNvPr id="7" name="Rectangle 18"/>
          <p:cNvSpPr>
            <a:spLocks noChangeArrowheads="1"/>
          </p:cNvSpPr>
          <p:nvPr/>
        </p:nvSpPr>
        <p:spPr bwMode="auto">
          <a:xfrm>
            <a:off x="395545" y="1663311"/>
            <a:ext cx="4211961" cy="781060"/>
          </a:xfrm>
          <a:prstGeom prst="rect">
            <a:avLst/>
          </a:prstGeom>
          <a:noFill/>
          <a:ln w="9525">
            <a:noFill/>
            <a:miter lim="800000"/>
            <a:headEnd/>
            <a:tailEnd/>
          </a:ln>
        </p:spPr>
        <p:txBody>
          <a:bodyPr lIns="0" rIns="0" bIns="91440" anchor="ctr" anchorCtr="1"/>
          <a:lstStyle/>
          <a:p>
            <a:pPr marL="0" lvl="1" eaLnBrk="0" hangingPunct="0">
              <a:lnSpc>
                <a:spcPct val="80000"/>
              </a:lnSpc>
              <a:buClr>
                <a:srgbClr val="5C5C5C"/>
              </a:buClr>
              <a:buSzPct val="90000"/>
              <a:defRPr/>
            </a:pPr>
            <a:endParaRPr lang="en-GB" sz="32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ＭＳ Ｐゴシック" charset="-128"/>
              <a:cs typeface="Arial" charset="0"/>
            </a:endParaRPr>
          </a:p>
        </p:txBody>
      </p:sp>
      <p:sp>
        <p:nvSpPr>
          <p:cNvPr id="8" name="Rectangle 7"/>
          <p:cNvSpPr/>
          <p:nvPr/>
        </p:nvSpPr>
        <p:spPr>
          <a:xfrm>
            <a:off x="576568" y="2961460"/>
            <a:ext cx="3629672"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No impact to any traffic or any other units in the Stack</a:t>
            </a:r>
            <a:endParaRPr lang="en-US" sz="2000" kern="0" spc="50" dirty="0">
              <a:ln w="13500">
                <a:solidFill>
                  <a:schemeClr val="accent1">
                    <a:shade val="2500"/>
                    <a:alpha val="6500"/>
                  </a:schemeClr>
                </a:solidFill>
                <a:prstDash val="solid"/>
              </a:ln>
              <a:solidFill>
                <a:schemeClr val="bg1"/>
              </a:solidFill>
            </a:endParaRPr>
          </a:p>
        </p:txBody>
      </p:sp>
      <p:sp>
        <p:nvSpPr>
          <p:cNvPr id="9" name="Rectangle 8"/>
          <p:cNvSpPr/>
          <p:nvPr/>
        </p:nvSpPr>
        <p:spPr>
          <a:xfrm>
            <a:off x="485128" y="4337952"/>
            <a:ext cx="3851920" cy="761666"/>
          </a:xfrm>
          <a:prstGeom prst="rect">
            <a:avLst/>
          </a:prstGeom>
          <a:effectLst/>
        </p:spPr>
        <p:txBody>
          <a:bodyPr lIns="0" tIns="0" rIns="0" bIns="0" anchor="ctr" anchorCtr="1"/>
          <a:lstStyle/>
          <a:p>
            <a:pPr algn="ctr">
              <a:defRPr/>
            </a:pPr>
            <a:endParaRPr lang="en-US" sz="2400" kern="0" spc="50" dirty="0">
              <a:ln w="13500">
                <a:solidFill>
                  <a:schemeClr val="accent1">
                    <a:shade val="2500"/>
                    <a:alpha val="6500"/>
                  </a:schemeClr>
                </a:solidFill>
                <a:prstDash val="solid"/>
              </a:ln>
              <a:solidFill>
                <a:schemeClr val="bg1"/>
              </a:solidFill>
            </a:endParaRPr>
          </a:p>
        </p:txBody>
      </p:sp>
      <p:cxnSp>
        <p:nvCxnSpPr>
          <p:cNvPr id="10" name="Straight Connector 9"/>
          <p:cNvCxnSpPr/>
          <p:nvPr/>
        </p:nvCxnSpPr>
        <p:spPr bwMode="auto">
          <a:xfrm>
            <a:off x="469136" y="2631382"/>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11" name="Straight Connector 10"/>
          <p:cNvCxnSpPr/>
          <p:nvPr/>
        </p:nvCxnSpPr>
        <p:spPr bwMode="auto">
          <a:xfrm>
            <a:off x="469136" y="4015682"/>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sp>
        <p:nvSpPr>
          <p:cNvPr id="12" name="Rectangle 11"/>
          <p:cNvSpPr/>
          <p:nvPr/>
        </p:nvSpPr>
        <p:spPr>
          <a:xfrm>
            <a:off x="467544" y="4293026"/>
            <a:ext cx="3851920" cy="761666"/>
          </a:xfrm>
          <a:prstGeom prst="rect">
            <a:avLst/>
          </a:prstGeom>
          <a:effectLst/>
        </p:spPr>
        <p:txBody>
          <a:bodyPr lIns="0" tIns="0" rIns="0" bIns="0" anchor="ctr" anchorCtr="1"/>
          <a:lstStyle/>
          <a:p>
            <a:pPr algn="ctr">
              <a:defRPr/>
            </a:pPr>
            <a:r>
              <a:rPr lang="en-US" sz="2000" kern="0" spc="50" dirty="0" smtClean="0">
                <a:ln w="13500">
                  <a:solidFill>
                    <a:schemeClr val="accent1">
                      <a:shade val="2500"/>
                      <a:alpha val="6500"/>
                    </a:schemeClr>
                  </a:solidFill>
                  <a:prstDash val="solid"/>
                </a:ln>
                <a:solidFill>
                  <a:schemeClr val="bg1"/>
                </a:solidFill>
              </a:rPr>
              <a:t>Automatic download of  software and configuration</a:t>
            </a:r>
            <a:endParaRPr lang="en-US" sz="2000" kern="0" spc="50" dirty="0">
              <a:ln w="13500">
                <a:solidFill>
                  <a:schemeClr val="accent1">
                    <a:shade val="2500"/>
                    <a:alpha val="6500"/>
                  </a:schemeClr>
                </a:solidFill>
                <a:prstDash val="solid"/>
              </a:ln>
              <a:solidFill>
                <a:schemeClr val="bg1"/>
              </a:solidFill>
            </a:endParaRPr>
          </a:p>
        </p:txBody>
      </p:sp>
      <p:sp>
        <p:nvSpPr>
          <p:cNvPr id="1026" name="Rectangle 2"/>
          <p:cNvSpPr>
            <a:spLocks noChangeArrowheads="1"/>
          </p:cNvSpPr>
          <p:nvPr/>
        </p:nvSpPr>
        <p:spPr bwMode="auto">
          <a:xfrm rot="10800000" flipV="1">
            <a:off x="320040" y="5719422"/>
            <a:ext cx="6492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replacing a unit in a Stack, the new unit was able to boot up, load the configuration, and become operational in 2 minutes and 11 seconds”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Miercom</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a:t>
            </a:r>
            <a:endParaRPr kumimoji="0" lang="en-US" altLang="ja-JP" sz="2800" b="1" i="0" u="none" strike="noStrike" cap="none" normalizeH="0" baseline="0" dirty="0" smtClean="0">
              <a:ln>
                <a:noFill/>
              </a:ln>
              <a:solidFill>
                <a:schemeClr val="tx1"/>
              </a:solidFill>
              <a:effectLst/>
              <a:latin typeface="Arial" pitchFamily="34" charset="0"/>
            </a:endParaRPr>
          </a:p>
        </p:txBody>
      </p:sp>
      <p:pic>
        <p:nvPicPr>
          <p:cNvPr id="14" name="Picture 13" descr="6stackingbackcables_lo.jpg"/>
          <p:cNvPicPr>
            <a:picLocks noChangeAspect="1"/>
          </p:cNvPicPr>
          <p:nvPr/>
        </p:nvPicPr>
        <p:blipFill>
          <a:blip r:embed="rId4" cstate="email"/>
          <a:stretch>
            <a:fillRect/>
          </a:stretch>
        </p:blipFill>
        <p:spPr>
          <a:xfrm>
            <a:off x="4800600" y="2130273"/>
            <a:ext cx="4091198" cy="2701352"/>
          </a:xfrm>
          <a:prstGeom prst="rect">
            <a:avLst/>
          </a:prstGeom>
        </p:spPr>
      </p:pic>
      <p:sp>
        <p:nvSpPr>
          <p:cNvPr id="29" name="Text Box 32"/>
          <p:cNvSpPr txBox="1">
            <a:spLocks noChangeArrowheads="1"/>
          </p:cNvSpPr>
          <p:nvPr/>
        </p:nvSpPr>
        <p:spPr bwMode="ltGray">
          <a:xfrm>
            <a:off x="5577840" y="2078325"/>
            <a:ext cx="2514600" cy="276999"/>
          </a:xfrm>
          <a:prstGeom prst="rect">
            <a:avLst/>
          </a:prstGeom>
          <a:noFill/>
          <a:ln w="9525" algn="ctr">
            <a:noFill/>
            <a:miter lim="800000"/>
            <a:headEnd/>
            <a:tailEnd/>
          </a:ln>
        </p:spPr>
        <p:txBody>
          <a:bodyPr wrap="square">
            <a:spAutoFit/>
          </a:bodyPr>
          <a:lstStyle/>
          <a:p>
            <a:pPr algn="ctr"/>
            <a:r>
              <a:rPr lang="en-US" sz="1200" b="1" dirty="0">
                <a:solidFill>
                  <a:schemeClr val="tx1"/>
                </a:solidFill>
              </a:rPr>
              <a:t>Ethernet Routing Switch </a:t>
            </a:r>
            <a:r>
              <a:rPr lang="en-US" sz="1200" b="1" dirty="0" smtClean="0">
                <a:solidFill>
                  <a:schemeClr val="tx1"/>
                </a:solidFill>
              </a:rPr>
              <a:t>4000</a:t>
            </a:r>
            <a:endParaRPr lang="en-US" sz="1200" b="1" dirty="0">
              <a:solidFill>
                <a:schemeClr val="tx1"/>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24556F-5548-40FC-9266-B2C05B8A8518}&quot;/&gt;&lt;filename val=&quot;C:\DOCUME~1\ddebacke\LOCALS~1\Temp\PR\data\asimages\{EF24556F-5548-40FC-9266-B2C05B8A8518}.png&quot;/&gt;&lt;hasEffects val=&quot;1&quot;/&gt;&lt;left val=&quot;3&quot;/&gt;&lt;top val=&quot;145.56&quot;/&gt;&lt;width val=&quot;319.08&quot;/&gt;&lt;height val=&quot;36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D3799B-0B8E-451E-817D-A52A37808BF4}&quot;/&gt;&lt;filename val=&quot;C:\DOCUME~1\ddebacke\LOCALS~1\Temp\PR\data\asimages\{21D3799B-0B8E-451E-817D-A52A37808BF4}.png&quot;/&gt;&lt;hasEffects val=&quot;1&quot;/&gt;&lt;left val=&quot;40.56&quot;/&gt;&lt;top val=&quot;182.28&quot;/&gt;&lt;width val=&quot;241.8&quot;/&gt;&lt;height val=&quot;207.36&quot;/&gt;&lt;/ThreeDShapeInfo&gt;"/>
</p:tagLst>
</file>

<file path=ppt/theme/theme1.xml><?xml version="1.0" encoding="utf-8"?>
<a:theme xmlns:a="http://schemas.openxmlformats.org/drawingml/2006/main" name="AV_ Red _Template_PPT_2007_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AV_ Red _Template_PPT_2007_P</Template>
  <TotalTime>0</TotalTime>
  <Words>10766</Words>
  <Application>Microsoft Office PowerPoint</Application>
  <PresentationFormat>On-screen Show (4:3)</PresentationFormat>
  <Paragraphs>982</Paragraphs>
  <Slides>42</Slides>
  <Notes>36</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AV_ Red _Template_PPT_2007_P</vt:lpstr>
      <vt:lpstr>Ethernet Routing Switch 4000 Series</vt:lpstr>
      <vt:lpstr>The Markets We Serve</vt:lpstr>
      <vt:lpstr>Ethernet Switching Overview</vt:lpstr>
      <vt:lpstr>Campus Ethernet Switching Architecture</vt:lpstr>
      <vt:lpstr>Positioning the ERS Stackable Chassis Products</vt:lpstr>
      <vt:lpstr>Edge of the Network Challenge</vt:lpstr>
      <vt:lpstr>Edge of the Network Solution</vt:lpstr>
      <vt:lpstr>Plug and Play provisioning</vt:lpstr>
      <vt:lpstr>Plug and Play Stackable Chassis Operations</vt:lpstr>
      <vt:lpstr>Avaya’s Stacking Architecture</vt:lpstr>
      <vt:lpstr>Avaya:  Continued Innovation</vt:lpstr>
      <vt:lpstr>Avaya ERS Stackable Chassis Performance</vt:lpstr>
      <vt:lpstr>Energy Efficiency </vt:lpstr>
      <vt:lpstr>Avaya Energy Management</vt:lpstr>
      <vt:lpstr>Avaya ERS Stackable Chassis TCO</vt:lpstr>
      <vt:lpstr>Stackable Switches Lifetime Warranty</vt:lpstr>
      <vt:lpstr>Security Highlights</vt:lpstr>
      <vt:lpstr>Authenticated Network Access</vt:lpstr>
      <vt:lpstr>Avaya Ethernet Routing Switch 4000</vt:lpstr>
      <vt:lpstr>Avaya ERS 4000 Series v5.6 - 6 new models!</vt:lpstr>
      <vt:lpstr>ERS 4000 Positioning</vt:lpstr>
      <vt:lpstr>ERS 4500 Series Models </vt:lpstr>
      <vt:lpstr>ERS 4500 Series Models </vt:lpstr>
      <vt:lpstr>ERS 4800 Series Models</vt:lpstr>
      <vt:lpstr>Ethernet Routing Switch 4500 Capability at a Glance</vt:lpstr>
      <vt:lpstr>Ethernet Routing Switch 4500 Architecture Performance</vt:lpstr>
      <vt:lpstr>Ethernet Routing Switch 4000 CPU and Memory Information</vt:lpstr>
      <vt:lpstr>Software Licensing</vt:lpstr>
      <vt:lpstr>Management - Configuration</vt:lpstr>
      <vt:lpstr>Services to Maximize Your Networking  Investment</vt:lpstr>
      <vt:lpstr>Slide 31</vt:lpstr>
      <vt:lpstr>Slide 32</vt:lpstr>
      <vt:lpstr>Slide 33</vt:lpstr>
      <vt:lpstr>Slide 34</vt:lpstr>
      <vt:lpstr>Slide 35</vt:lpstr>
      <vt:lpstr>Slide 36</vt:lpstr>
      <vt:lpstr>Ethernet Routing Switch 4000 – Continued Investment</vt:lpstr>
      <vt:lpstr>Stackable Ethernet Routing Switch Strategy</vt:lpstr>
      <vt:lpstr>The Avaya Networking Vision</vt:lpstr>
      <vt:lpstr>Campus Network Architecture</vt:lpstr>
      <vt:lpstr>Campus Network Architecture</vt:lpstr>
      <vt:lpstr>Slide 42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2011-06-15T20:02:34Z</dcterms:created>
  <dcterms:modified xsi:type="dcterms:W3CDTF">2011-11-16T00:30:42Z</dcterms:modified>
</cp:coreProperties>
</file>